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 id="2147484184" r:id="rId2"/>
  </p:sldMasterIdLst>
  <p:notesMasterIdLst>
    <p:notesMasterId r:id="rId56"/>
  </p:notesMasterIdLst>
  <p:handoutMasterIdLst>
    <p:handoutMasterId r:id="rId57"/>
  </p:handoutMasterIdLst>
  <p:sldIdLst>
    <p:sldId id="256" r:id="rId3"/>
    <p:sldId id="317" r:id="rId4"/>
    <p:sldId id="446" r:id="rId5"/>
    <p:sldId id="383" r:id="rId6"/>
    <p:sldId id="312" r:id="rId7"/>
    <p:sldId id="436" r:id="rId8"/>
    <p:sldId id="366" r:id="rId9"/>
    <p:sldId id="257" r:id="rId10"/>
    <p:sldId id="258" r:id="rId11"/>
    <p:sldId id="259" r:id="rId12"/>
    <p:sldId id="260" r:id="rId13"/>
    <p:sldId id="261" r:id="rId14"/>
    <p:sldId id="352" r:id="rId15"/>
    <p:sldId id="434" r:id="rId16"/>
    <p:sldId id="433" r:id="rId17"/>
    <p:sldId id="435" r:id="rId18"/>
    <p:sldId id="437" r:id="rId19"/>
    <p:sldId id="438" r:id="rId20"/>
    <p:sldId id="439" r:id="rId21"/>
    <p:sldId id="440" r:id="rId22"/>
    <p:sldId id="267" r:id="rId23"/>
    <p:sldId id="263" r:id="rId24"/>
    <p:sldId id="264" r:id="rId25"/>
    <p:sldId id="265" r:id="rId26"/>
    <p:sldId id="266" r:id="rId27"/>
    <p:sldId id="300" r:id="rId28"/>
    <p:sldId id="447" r:id="rId29"/>
    <p:sldId id="448" r:id="rId30"/>
    <p:sldId id="291" r:id="rId31"/>
    <p:sldId id="292" r:id="rId32"/>
    <p:sldId id="293" r:id="rId33"/>
    <p:sldId id="294" r:id="rId34"/>
    <p:sldId id="295" r:id="rId35"/>
    <p:sldId id="296" r:id="rId36"/>
    <p:sldId id="368" r:id="rId37"/>
    <p:sldId id="442" r:id="rId38"/>
    <p:sldId id="445" r:id="rId39"/>
    <p:sldId id="301" r:id="rId40"/>
    <p:sldId id="279" r:id="rId41"/>
    <p:sldId id="277" r:id="rId42"/>
    <p:sldId id="299" r:id="rId43"/>
    <p:sldId id="330" r:id="rId44"/>
    <p:sldId id="370" r:id="rId45"/>
    <p:sldId id="398" r:id="rId46"/>
    <p:sldId id="422" r:id="rId47"/>
    <p:sldId id="364" r:id="rId48"/>
    <p:sldId id="338" r:id="rId49"/>
    <p:sldId id="268" r:id="rId50"/>
    <p:sldId id="269" r:id="rId51"/>
    <p:sldId id="270" r:id="rId52"/>
    <p:sldId id="271" r:id="rId53"/>
    <p:sldId id="288" r:id="rId54"/>
    <p:sldId id="348" r:id="rId55"/>
  </p:sldIdLst>
  <p:sldSz cx="9144000" cy="6858000" type="screen4x3"/>
  <p:notesSz cx="7102475" cy="89916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30" autoAdjust="0"/>
    <p:restoredTop sz="94602" autoAdjust="0"/>
  </p:normalViewPr>
  <p:slideViewPr>
    <p:cSldViewPr>
      <p:cViewPr varScale="1">
        <p:scale>
          <a:sx n="79" d="100"/>
          <a:sy n="79" d="100"/>
        </p:scale>
        <p:origin x="1517"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30B8B7-6639-47B9-AF8A-9E7EC9A37976}" type="doc">
      <dgm:prSet loTypeId="urn:microsoft.com/office/officeart/2005/8/layout/venn3" loCatId="relationship" qsTypeId="urn:microsoft.com/office/officeart/2005/8/quickstyle/3d6" qsCatId="3D" csTypeId="urn:microsoft.com/office/officeart/2005/8/colors/colorful1" csCatId="colorful" phldr="1"/>
      <dgm:spPr/>
      <dgm:t>
        <a:bodyPr/>
        <a:lstStyle/>
        <a:p>
          <a:endParaRPr lang="en-US"/>
        </a:p>
      </dgm:t>
    </dgm:pt>
    <dgm:pt modelId="{2DCF9862-FCF6-4C03-98D6-A8291B604788}">
      <dgm:prSet phldrT="[Text]" custT="1"/>
      <dgm:spPr>
        <a:solidFill>
          <a:srgbClr val="CC99FF">
            <a:alpha val="50000"/>
          </a:srgbClr>
        </a:solidFill>
      </dgm:spPr>
      <dgm:t>
        <a:bodyPr/>
        <a:lstStyle/>
        <a:p>
          <a:endParaRPr lang="en-US" sz="3600" b="1" dirty="0"/>
        </a:p>
        <a:p>
          <a:r>
            <a:rPr lang="en-US" sz="2800" b="1" dirty="0"/>
            <a:t>Domestic Violence</a:t>
          </a:r>
          <a:r>
            <a:rPr lang="en-US" sz="3500" dirty="0"/>
            <a:t>	</a:t>
          </a:r>
        </a:p>
      </dgm:t>
    </dgm:pt>
    <dgm:pt modelId="{2862A66B-1547-4510-8362-BEB1FEC21D4B}" type="parTrans" cxnId="{15CC89E2-74C4-4DEC-BC62-84E89E840D37}">
      <dgm:prSet/>
      <dgm:spPr/>
      <dgm:t>
        <a:bodyPr/>
        <a:lstStyle/>
        <a:p>
          <a:endParaRPr lang="en-US"/>
        </a:p>
      </dgm:t>
    </dgm:pt>
    <dgm:pt modelId="{E3BCE34E-A85F-41F0-B142-840C24945326}" type="sibTrans" cxnId="{15CC89E2-74C4-4DEC-BC62-84E89E840D37}">
      <dgm:prSet/>
      <dgm:spPr/>
      <dgm:t>
        <a:bodyPr/>
        <a:lstStyle/>
        <a:p>
          <a:endParaRPr lang="en-US"/>
        </a:p>
      </dgm:t>
    </dgm:pt>
    <dgm:pt modelId="{6125F1D1-91EC-4BC0-9631-BB7B32E65553}">
      <dgm:prSet phldrT="[Text]" custT="1"/>
      <dgm:spPr>
        <a:solidFill>
          <a:srgbClr val="FF0000">
            <a:alpha val="50000"/>
          </a:srgbClr>
        </a:solidFill>
      </dgm:spPr>
      <dgm:t>
        <a:bodyPr/>
        <a:lstStyle/>
        <a:p>
          <a:endParaRPr lang="en-US" sz="2800" b="1" dirty="0"/>
        </a:p>
      </dgm:t>
    </dgm:pt>
    <dgm:pt modelId="{537181F8-8400-41CF-B118-9E71F676D28A}" type="parTrans" cxnId="{F5E6CDB0-11F7-4877-B715-18F2716E68ED}">
      <dgm:prSet/>
      <dgm:spPr/>
      <dgm:t>
        <a:bodyPr/>
        <a:lstStyle/>
        <a:p>
          <a:endParaRPr lang="en-US"/>
        </a:p>
      </dgm:t>
    </dgm:pt>
    <dgm:pt modelId="{42445784-7E88-451A-A1C2-A9CD78F7F76F}" type="sibTrans" cxnId="{F5E6CDB0-11F7-4877-B715-18F2716E68ED}">
      <dgm:prSet/>
      <dgm:spPr/>
      <dgm:t>
        <a:bodyPr/>
        <a:lstStyle/>
        <a:p>
          <a:endParaRPr lang="en-US"/>
        </a:p>
      </dgm:t>
    </dgm:pt>
    <dgm:pt modelId="{4E206E66-35AD-45A5-947F-686DA97EAD56}">
      <dgm:prSet phldrT="[Text]" custT="1"/>
      <dgm:spPr>
        <a:solidFill>
          <a:srgbClr val="0E9693">
            <a:alpha val="49804"/>
          </a:srgbClr>
        </a:solidFill>
      </dgm:spPr>
      <dgm:t>
        <a:bodyPr/>
        <a:lstStyle/>
        <a:p>
          <a:r>
            <a:rPr lang="en-US" sz="3200" b="1" dirty="0"/>
            <a:t>Sexual Assault</a:t>
          </a:r>
        </a:p>
      </dgm:t>
    </dgm:pt>
    <dgm:pt modelId="{CCE72E39-2EA3-4431-90D3-13B78AA01E43}" type="parTrans" cxnId="{9F1397C4-0EC4-4896-84A6-38E0C1B5E5E5}">
      <dgm:prSet/>
      <dgm:spPr/>
      <dgm:t>
        <a:bodyPr/>
        <a:lstStyle/>
        <a:p>
          <a:endParaRPr lang="en-US"/>
        </a:p>
      </dgm:t>
    </dgm:pt>
    <dgm:pt modelId="{85F32B3D-58E3-4126-8C53-D98D54E0EEC7}" type="sibTrans" cxnId="{9F1397C4-0EC4-4896-84A6-38E0C1B5E5E5}">
      <dgm:prSet/>
      <dgm:spPr/>
      <dgm:t>
        <a:bodyPr/>
        <a:lstStyle/>
        <a:p>
          <a:endParaRPr lang="en-US"/>
        </a:p>
      </dgm:t>
    </dgm:pt>
    <dgm:pt modelId="{B03E2D5A-D1A0-45DA-8F65-988A61C4688C}">
      <dgm:prSet phldrT="[Text]" custT="1"/>
      <dgm:spPr>
        <a:solidFill>
          <a:srgbClr val="DFDA00">
            <a:alpha val="49804"/>
          </a:srgbClr>
        </a:solidFill>
      </dgm:spPr>
      <dgm:t>
        <a:bodyPr/>
        <a:lstStyle/>
        <a:p>
          <a:r>
            <a:rPr lang="en-US" sz="3200" b="1" dirty="0"/>
            <a:t>Stalking</a:t>
          </a:r>
        </a:p>
      </dgm:t>
    </dgm:pt>
    <dgm:pt modelId="{6F0B76F7-5649-4915-B77B-7E00527213ED}" type="parTrans" cxnId="{31B42BA0-D9C7-46EC-A961-20711EFB5AF7}">
      <dgm:prSet/>
      <dgm:spPr/>
      <dgm:t>
        <a:bodyPr/>
        <a:lstStyle/>
        <a:p>
          <a:endParaRPr lang="en-US"/>
        </a:p>
      </dgm:t>
    </dgm:pt>
    <dgm:pt modelId="{04B72F3B-1C44-4051-9D53-9650BF89BC80}" type="sibTrans" cxnId="{31B42BA0-D9C7-46EC-A961-20711EFB5AF7}">
      <dgm:prSet/>
      <dgm:spPr/>
      <dgm:t>
        <a:bodyPr/>
        <a:lstStyle/>
        <a:p>
          <a:endParaRPr lang="en-US"/>
        </a:p>
      </dgm:t>
    </dgm:pt>
    <dgm:pt modelId="{A5995EC0-5FBE-41D8-96E5-379F45AC0A8C}" type="pres">
      <dgm:prSet presAssocID="{7E30B8B7-6639-47B9-AF8A-9E7EC9A37976}" presName="Name0" presStyleCnt="0">
        <dgm:presLayoutVars>
          <dgm:dir/>
          <dgm:resizeHandles val="exact"/>
        </dgm:presLayoutVars>
      </dgm:prSet>
      <dgm:spPr/>
    </dgm:pt>
    <dgm:pt modelId="{ECEF3053-527A-4987-BCD1-B23E01C0758C}" type="pres">
      <dgm:prSet presAssocID="{2DCF9862-FCF6-4C03-98D6-A8291B604788}" presName="Name5" presStyleLbl="vennNode1" presStyleIdx="0" presStyleCnt="4" custLinFactNeighborX="-498" custLinFactNeighborY="-1197">
        <dgm:presLayoutVars>
          <dgm:bulletEnabled val="1"/>
        </dgm:presLayoutVars>
      </dgm:prSet>
      <dgm:spPr/>
    </dgm:pt>
    <dgm:pt modelId="{4BA2B459-B055-48EA-839D-B262EE0B5EA2}" type="pres">
      <dgm:prSet presAssocID="{E3BCE34E-A85F-41F0-B142-840C24945326}" presName="space" presStyleCnt="0"/>
      <dgm:spPr/>
    </dgm:pt>
    <dgm:pt modelId="{76123E68-E3D7-4A52-9A9F-5C4CA60E2544}" type="pres">
      <dgm:prSet presAssocID="{6125F1D1-91EC-4BC0-9631-BB7B32E65553}" presName="Name5" presStyleLbl="vennNode1" presStyleIdx="1" presStyleCnt="4" custLinFactX="61066" custLinFactNeighborX="100000" custLinFactNeighborY="1279">
        <dgm:presLayoutVars>
          <dgm:bulletEnabled val="1"/>
        </dgm:presLayoutVars>
      </dgm:prSet>
      <dgm:spPr/>
    </dgm:pt>
    <dgm:pt modelId="{E7CFA983-8F21-4B7F-8ABA-2586743BA3A4}" type="pres">
      <dgm:prSet presAssocID="{42445784-7E88-451A-A1C2-A9CD78F7F76F}" presName="space" presStyleCnt="0"/>
      <dgm:spPr/>
    </dgm:pt>
    <dgm:pt modelId="{2CA3A5C0-A708-44D3-90CF-1EE376BF9284}" type="pres">
      <dgm:prSet presAssocID="{4E206E66-35AD-45A5-947F-686DA97EAD56}" presName="Name5" presStyleLbl="vennNode1" presStyleIdx="2" presStyleCnt="4" custLinFactX="-58488" custLinFactNeighborX="-100000" custLinFactNeighborY="1948">
        <dgm:presLayoutVars>
          <dgm:bulletEnabled val="1"/>
        </dgm:presLayoutVars>
      </dgm:prSet>
      <dgm:spPr/>
    </dgm:pt>
    <dgm:pt modelId="{26ABA6AF-DD61-4994-9D7A-489BF13012C2}" type="pres">
      <dgm:prSet presAssocID="{85F32B3D-58E3-4126-8C53-D98D54E0EEC7}" presName="space" presStyleCnt="0"/>
      <dgm:spPr/>
    </dgm:pt>
    <dgm:pt modelId="{FD01ECE6-DB38-4F4E-89C2-52DB0B9A1904}" type="pres">
      <dgm:prSet presAssocID="{B03E2D5A-D1A0-45DA-8F65-988A61C4688C}" presName="Name5" presStyleLbl="vennNode1" presStyleIdx="3" presStyleCnt="4" custLinFactNeighborX="2493" custLinFactNeighborY="1197">
        <dgm:presLayoutVars>
          <dgm:bulletEnabled val="1"/>
        </dgm:presLayoutVars>
      </dgm:prSet>
      <dgm:spPr/>
    </dgm:pt>
  </dgm:ptLst>
  <dgm:cxnLst>
    <dgm:cxn modelId="{99F37018-7F3C-4DC8-A11A-8CBD9145EA1A}" type="presOf" srcId="{2DCF9862-FCF6-4C03-98D6-A8291B604788}" destId="{ECEF3053-527A-4987-BCD1-B23E01C0758C}" srcOrd="0" destOrd="0" presId="urn:microsoft.com/office/officeart/2005/8/layout/venn3"/>
    <dgm:cxn modelId="{EAE38178-65A8-4B40-B19D-A5AB1029B90E}" type="presOf" srcId="{7E30B8B7-6639-47B9-AF8A-9E7EC9A37976}" destId="{A5995EC0-5FBE-41D8-96E5-379F45AC0A8C}" srcOrd="0" destOrd="0" presId="urn:microsoft.com/office/officeart/2005/8/layout/venn3"/>
    <dgm:cxn modelId="{9EEDD58E-0EB7-4C3F-84D9-FF8798ADC513}" type="presOf" srcId="{4E206E66-35AD-45A5-947F-686DA97EAD56}" destId="{2CA3A5C0-A708-44D3-90CF-1EE376BF9284}" srcOrd="0" destOrd="0" presId="urn:microsoft.com/office/officeart/2005/8/layout/venn3"/>
    <dgm:cxn modelId="{31B42BA0-D9C7-46EC-A961-20711EFB5AF7}" srcId="{7E30B8B7-6639-47B9-AF8A-9E7EC9A37976}" destId="{B03E2D5A-D1A0-45DA-8F65-988A61C4688C}" srcOrd="3" destOrd="0" parTransId="{6F0B76F7-5649-4915-B77B-7E00527213ED}" sibTransId="{04B72F3B-1C44-4051-9D53-9650BF89BC80}"/>
    <dgm:cxn modelId="{F5E6CDB0-11F7-4877-B715-18F2716E68ED}" srcId="{7E30B8B7-6639-47B9-AF8A-9E7EC9A37976}" destId="{6125F1D1-91EC-4BC0-9631-BB7B32E65553}" srcOrd="1" destOrd="0" parTransId="{537181F8-8400-41CF-B118-9E71F676D28A}" sibTransId="{42445784-7E88-451A-A1C2-A9CD78F7F76F}"/>
    <dgm:cxn modelId="{9F1397C4-0EC4-4896-84A6-38E0C1B5E5E5}" srcId="{7E30B8B7-6639-47B9-AF8A-9E7EC9A37976}" destId="{4E206E66-35AD-45A5-947F-686DA97EAD56}" srcOrd="2" destOrd="0" parTransId="{CCE72E39-2EA3-4431-90D3-13B78AA01E43}" sibTransId="{85F32B3D-58E3-4126-8C53-D98D54E0EEC7}"/>
    <dgm:cxn modelId="{3DB82FC7-30DF-4ED3-B89F-812081CE81AE}" type="presOf" srcId="{B03E2D5A-D1A0-45DA-8F65-988A61C4688C}" destId="{FD01ECE6-DB38-4F4E-89C2-52DB0B9A1904}" srcOrd="0" destOrd="0" presId="urn:microsoft.com/office/officeart/2005/8/layout/venn3"/>
    <dgm:cxn modelId="{15CC89E2-74C4-4DEC-BC62-84E89E840D37}" srcId="{7E30B8B7-6639-47B9-AF8A-9E7EC9A37976}" destId="{2DCF9862-FCF6-4C03-98D6-A8291B604788}" srcOrd="0" destOrd="0" parTransId="{2862A66B-1547-4510-8362-BEB1FEC21D4B}" sibTransId="{E3BCE34E-A85F-41F0-B142-840C24945326}"/>
    <dgm:cxn modelId="{E99D8CF0-03B6-4CAC-B56B-61E2EDDEB0C3}" type="presOf" srcId="{6125F1D1-91EC-4BC0-9631-BB7B32E65553}" destId="{76123E68-E3D7-4A52-9A9F-5C4CA60E2544}" srcOrd="0" destOrd="0" presId="urn:microsoft.com/office/officeart/2005/8/layout/venn3"/>
    <dgm:cxn modelId="{3F7A7973-CD67-4C75-A0D0-C140B054397B}" type="presParOf" srcId="{A5995EC0-5FBE-41D8-96E5-379F45AC0A8C}" destId="{ECEF3053-527A-4987-BCD1-B23E01C0758C}" srcOrd="0" destOrd="0" presId="urn:microsoft.com/office/officeart/2005/8/layout/venn3"/>
    <dgm:cxn modelId="{156571A2-4231-4F3B-97CB-A10CAB2EE83A}" type="presParOf" srcId="{A5995EC0-5FBE-41D8-96E5-379F45AC0A8C}" destId="{4BA2B459-B055-48EA-839D-B262EE0B5EA2}" srcOrd="1" destOrd="0" presId="urn:microsoft.com/office/officeart/2005/8/layout/venn3"/>
    <dgm:cxn modelId="{79F4C4AA-5543-4E7F-A956-6845CD00E5E5}" type="presParOf" srcId="{A5995EC0-5FBE-41D8-96E5-379F45AC0A8C}" destId="{76123E68-E3D7-4A52-9A9F-5C4CA60E2544}" srcOrd="2" destOrd="0" presId="urn:microsoft.com/office/officeart/2005/8/layout/venn3"/>
    <dgm:cxn modelId="{52DB5F76-650B-4FFA-BD76-08A41BAA1ED6}" type="presParOf" srcId="{A5995EC0-5FBE-41D8-96E5-379F45AC0A8C}" destId="{E7CFA983-8F21-4B7F-8ABA-2586743BA3A4}" srcOrd="3" destOrd="0" presId="urn:microsoft.com/office/officeart/2005/8/layout/venn3"/>
    <dgm:cxn modelId="{201EA9AF-B91A-4CD2-B15E-13772B314F9C}" type="presParOf" srcId="{A5995EC0-5FBE-41D8-96E5-379F45AC0A8C}" destId="{2CA3A5C0-A708-44D3-90CF-1EE376BF9284}" srcOrd="4" destOrd="0" presId="urn:microsoft.com/office/officeart/2005/8/layout/venn3"/>
    <dgm:cxn modelId="{7B815D0C-B7B8-4609-84FB-0766F7352707}" type="presParOf" srcId="{A5995EC0-5FBE-41D8-96E5-379F45AC0A8C}" destId="{26ABA6AF-DD61-4994-9D7A-489BF13012C2}" srcOrd="5" destOrd="0" presId="urn:microsoft.com/office/officeart/2005/8/layout/venn3"/>
    <dgm:cxn modelId="{D29EDE0F-7D59-4E55-8AFA-31D3A4A36470}" type="presParOf" srcId="{A5995EC0-5FBE-41D8-96E5-379F45AC0A8C}" destId="{FD01ECE6-DB38-4F4E-89C2-52DB0B9A1904}"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F3053-527A-4987-BCD1-B23E01C0758C}">
      <dsp:nvSpPr>
        <dsp:cNvPr id="0" name=""/>
        <dsp:cNvSpPr/>
      </dsp:nvSpPr>
      <dsp:spPr>
        <a:xfrm>
          <a:off x="1" y="842369"/>
          <a:ext cx="2323632" cy="2323632"/>
        </a:xfrm>
        <a:prstGeom prst="ellipse">
          <a:avLst/>
        </a:prstGeom>
        <a:solidFill>
          <a:srgbClr val="CC99FF">
            <a:alpha val="50000"/>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27877" tIns="45720" rIns="127877" bIns="45720" numCol="1" spcCol="1270" anchor="ctr" anchorCtr="0">
          <a:noAutofit/>
        </a:bodyPr>
        <a:lstStyle/>
        <a:p>
          <a:pPr marL="0" lvl="0" indent="0" algn="ctr" defTabSz="1600200">
            <a:lnSpc>
              <a:spcPct val="90000"/>
            </a:lnSpc>
            <a:spcBef>
              <a:spcPct val="0"/>
            </a:spcBef>
            <a:spcAft>
              <a:spcPct val="35000"/>
            </a:spcAft>
            <a:buNone/>
          </a:pPr>
          <a:endParaRPr lang="en-US" sz="3600" b="1" kern="1200" dirty="0"/>
        </a:p>
        <a:p>
          <a:pPr marL="0" lvl="0" indent="0" algn="ctr" defTabSz="1600200">
            <a:lnSpc>
              <a:spcPct val="90000"/>
            </a:lnSpc>
            <a:spcBef>
              <a:spcPct val="0"/>
            </a:spcBef>
            <a:spcAft>
              <a:spcPct val="35000"/>
            </a:spcAft>
            <a:buNone/>
          </a:pPr>
          <a:r>
            <a:rPr lang="en-US" sz="2800" b="1" kern="1200" dirty="0"/>
            <a:t>Domestic Violence</a:t>
          </a:r>
          <a:r>
            <a:rPr lang="en-US" sz="3500" kern="1200" dirty="0"/>
            <a:t>	</a:t>
          </a:r>
        </a:p>
      </dsp:txBody>
      <dsp:txXfrm>
        <a:off x="340289" y="1182657"/>
        <a:ext cx="1643056" cy="1643056"/>
      </dsp:txXfrm>
    </dsp:sp>
    <dsp:sp modelId="{76123E68-E3D7-4A52-9A9F-5C4CA60E2544}">
      <dsp:nvSpPr>
        <dsp:cNvPr id="0" name=""/>
        <dsp:cNvSpPr/>
      </dsp:nvSpPr>
      <dsp:spPr>
        <a:xfrm>
          <a:off x="3744898" y="899902"/>
          <a:ext cx="2323632" cy="2323632"/>
        </a:xfrm>
        <a:prstGeom prst="ellipse">
          <a:avLst/>
        </a:prstGeom>
        <a:solidFill>
          <a:srgbClr val="FF0000">
            <a:alpha val="50000"/>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27877" tIns="35560" rIns="127877" bIns="35560" numCol="1" spcCol="1270" anchor="ctr" anchorCtr="0">
          <a:noAutofit/>
        </a:bodyPr>
        <a:lstStyle/>
        <a:p>
          <a:pPr marL="0" lvl="0" indent="0" algn="ctr" defTabSz="1244600">
            <a:lnSpc>
              <a:spcPct val="90000"/>
            </a:lnSpc>
            <a:spcBef>
              <a:spcPct val="0"/>
            </a:spcBef>
            <a:spcAft>
              <a:spcPct val="35000"/>
            </a:spcAft>
            <a:buNone/>
          </a:pPr>
          <a:endParaRPr lang="en-US" sz="2800" b="1" kern="1200" dirty="0"/>
        </a:p>
      </dsp:txBody>
      <dsp:txXfrm>
        <a:off x="4085186" y="1240190"/>
        <a:ext cx="1643056" cy="1643056"/>
      </dsp:txXfrm>
    </dsp:sp>
    <dsp:sp modelId="{2CA3A5C0-A708-44D3-90CF-1EE376BF9284}">
      <dsp:nvSpPr>
        <dsp:cNvPr id="0" name=""/>
        <dsp:cNvSpPr/>
      </dsp:nvSpPr>
      <dsp:spPr>
        <a:xfrm>
          <a:off x="1896355" y="915448"/>
          <a:ext cx="2323632" cy="2323632"/>
        </a:xfrm>
        <a:prstGeom prst="ellipse">
          <a:avLst/>
        </a:prstGeom>
        <a:solidFill>
          <a:srgbClr val="0E9693">
            <a:alpha val="49804"/>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27877" tIns="40640" rIns="127877"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Sexual Assault</a:t>
          </a:r>
        </a:p>
      </dsp:txBody>
      <dsp:txXfrm>
        <a:off x="2236643" y="1255736"/>
        <a:ext cx="1643056" cy="1643056"/>
      </dsp:txXfrm>
    </dsp:sp>
    <dsp:sp modelId="{FD01ECE6-DB38-4F4E-89C2-52DB0B9A1904}">
      <dsp:nvSpPr>
        <dsp:cNvPr id="0" name=""/>
        <dsp:cNvSpPr/>
      </dsp:nvSpPr>
      <dsp:spPr>
        <a:xfrm>
          <a:off x="5581350" y="897997"/>
          <a:ext cx="2323632" cy="2323632"/>
        </a:xfrm>
        <a:prstGeom prst="ellipse">
          <a:avLst/>
        </a:prstGeom>
        <a:solidFill>
          <a:srgbClr val="DFDA00">
            <a:alpha val="49804"/>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27877" tIns="40640" rIns="127877"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Stalking</a:t>
          </a:r>
        </a:p>
      </dsp:txBody>
      <dsp:txXfrm>
        <a:off x="5921638" y="1238285"/>
        <a:ext cx="1643056" cy="1643056"/>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dirty="0"/>
          </a:p>
        </p:txBody>
      </p:sp>
      <p:sp>
        <p:nvSpPr>
          <p:cNvPr id="37891" name="Rectangle 3"/>
          <p:cNvSpPr>
            <a:spLocks noGrp="1" noChangeArrowheads="1"/>
          </p:cNvSpPr>
          <p:nvPr>
            <p:ph type="dt" sz="quarter" idx="1"/>
          </p:nvPr>
        </p:nvSpPr>
        <p:spPr bwMode="auto">
          <a:xfrm>
            <a:off x="40386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dirty="0"/>
          </a:p>
        </p:txBody>
      </p:sp>
      <p:sp>
        <p:nvSpPr>
          <p:cNvPr id="37892" name="Rectangle 4"/>
          <p:cNvSpPr>
            <a:spLocks noGrp="1" noChangeArrowheads="1"/>
          </p:cNvSpPr>
          <p:nvPr>
            <p:ph type="ftr" sz="quarter" idx="2"/>
          </p:nvPr>
        </p:nvSpPr>
        <p:spPr bwMode="auto">
          <a:xfrm>
            <a:off x="0" y="85344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dirty="0"/>
          </a:p>
        </p:txBody>
      </p:sp>
      <p:sp>
        <p:nvSpPr>
          <p:cNvPr id="37893" name="Rectangle 5"/>
          <p:cNvSpPr>
            <a:spLocks noGrp="1" noChangeArrowheads="1"/>
          </p:cNvSpPr>
          <p:nvPr>
            <p:ph type="sldNum" sz="quarter" idx="3"/>
          </p:nvPr>
        </p:nvSpPr>
        <p:spPr bwMode="auto">
          <a:xfrm>
            <a:off x="4038600" y="85344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0EEEBC2-54EE-4FE0-9EAD-9FA7003BC9CC}" type="slidenum">
              <a:rPr lang="en-US" altLang="en-US"/>
              <a:pPr>
                <a:defRPr/>
              </a:pPr>
              <a:t>‹#›</a:t>
            </a:fld>
            <a:endParaRPr lang="en-US" altLang="en-US" dirty="0"/>
          </a:p>
        </p:txBody>
      </p:sp>
    </p:spTree>
    <p:extLst>
      <p:ext uri="{BB962C8B-B14F-4D97-AF65-F5344CB8AC3E}">
        <p14:creationId xmlns:p14="http://schemas.microsoft.com/office/powerpoint/2010/main" val="928413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dirty="0"/>
          </a:p>
        </p:txBody>
      </p:sp>
      <p:sp>
        <p:nvSpPr>
          <p:cNvPr id="22531" name="Rectangle 3"/>
          <p:cNvSpPr>
            <a:spLocks noGrp="1" noChangeArrowheads="1"/>
          </p:cNvSpPr>
          <p:nvPr>
            <p:ph type="dt" idx="1"/>
          </p:nvPr>
        </p:nvSpPr>
        <p:spPr bwMode="auto">
          <a:xfrm>
            <a:off x="40386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1346200" y="685800"/>
            <a:ext cx="4470400" cy="33528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3" name="Rectangle 5"/>
          <p:cNvSpPr>
            <a:spLocks noGrp="1" noChangeArrowheads="1"/>
          </p:cNvSpPr>
          <p:nvPr>
            <p:ph type="body" sz="quarter" idx="3"/>
          </p:nvPr>
        </p:nvSpPr>
        <p:spPr bwMode="auto">
          <a:xfrm>
            <a:off x="914400" y="4267200"/>
            <a:ext cx="52578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p:cNvSpPr>
            <a:spLocks noGrp="1" noChangeArrowheads="1"/>
          </p:cNvSpPr>
          <p:nvPr>
            <p:ph type="ftr" sz="quarter" idx="4"/>
          </p:nvPr>
        </p:nvSpPr>
        <p:spPr bwMode="auto">
          <a:xfrm>
            <a:off x="0" y="85344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dirty="0"/>
          </a:p>
        </p:txBody>
      </p:sp>
      <p:sp>
        <p:nvSpPr>
          <p:cNvPr id="22535" name="Rectangle 7"/>
          <p:cNvSpPr>
            <a:spLocks noGrp="1" noChangeArrowheads="1"/>
          </p:cNvSpPr>
          <p:nvPr>
            <p:ph type="sldNum" sz="quarter" idx="5"/>
          </p:nvPr>
        </p:nvSpPr>
        <p:spPr bwMode="auto">
          <a:xfrm>
            <a:off x="4038600" y="85344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CB51A0F-4CA8-470C-90D8-58654A5FAEA5}" type="slidenum">
              <a:rPr lang="en-US" altLang="en-US"/>
              <a:pPr>
                <a:defRPr/>
              </a:pPr>
              <a:t>‹#›</a:t>
            </a:fld>
            <a:endParaRPr lang="en-US" altLang="en-US" dirty="0"/>
          </a:p>
        </p:txBody>
      </p:sp>
    </p:spTree>
    <p:extLst>
      <p:ext uri="{BB962C8B-B14F-4D97-AF65-F5344CB8AC3E}">
        <p14:creationId xmlns:p14="http://schemas.microsoft.com/office/powerpoint/2010/main" val="20343227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DAD0927-68B4-4AD1-ACAF-09E1ADF0C28B}" type="slidenum">
              <a:rPr lang="en-US" altLang="en-US" sz="1200" smtClean="0"/>
              <a:pPr/>
              <a:t>1</a:t>
            </a:fld>
            <a:endParaRPr lang="en-US" altLang="en-US" sz="1200" dirty="0"/>
          </a:p>
        </p:txBody>
      </p:sp>
    </p:spTree>
    <p:extLst>
      <p:ext uri="{BB962C8B-B14F-4D97-AF65-F5344CB8AC3E}">
        <p14:creationId xmlns:p14="http://schemas.microsoft.com/office/powerpoint/2010/main" val="271499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8897C27-5F58-4A2D-8886-3342FD25B5B7}" type="slidenum">
              <a:rPr lang="en-US" altLang="en-US" sz="1200" smtClean="0"/>
              <a:pPr/>
              <a:t>21</a:t>
            </a:fld>
            <a:endParaRPr lang="en-US" altLang="en-US" sz="1200" dirty="0"/>
          </a:p>
        </p:txBody>
      </p:sp>
    </p:spTree>
    <p:extLst>
      <p:ext uri="{BB962C8B-B14F-4D97-AF65-F5344CB8AC3E}">
        <p14:creationId xmlns:p14="http://schemas.microsoft.com/office/powerpoint/2010/main" val="485195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B7CE3B1-1EC4-435C-B289-A4A0E47E0A9B}" type="slidenum">
              <a:rPr lang="en-US" altLang="en-US" sz="1200" smtClean="0"/>
              <a:pPr/>
              <a:t>22</a:t>
            </a:fld>
            <a:endParaRPr lang="en-US" altLang="en-US" sz="1200" dirty="0"/>
          </a:p>
        </p:txBody>
      </p:sp>
    </p:spTree>
    <p:extLst>
      <p:ext uri="{BB962C8B-B14F-4D97-AF65-F5344CB8AC3E}">
        <p14:creationId xmlns:p14="http://schemas.microsoft.com/office/powerpoint/2010/main" val="1531168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07C52DB-86C0-4B25-84CB-D126D2B2027D}" type="slidenum">
              <a:rPr lang="en-US" altLang="en-US" sz="1200" smtClean="0"/>
              <a:pPr/>
              <a:t>23</a:t>
            </a:fld>
            <a:endParaRPr lang="en-US" altLang="en-US" sz="1200" dirty="0"/>
          </a:p>
        </p:txBody>
      </p:sp>
    </p:spTree>
    <p:extLst>
      <p:ext uri="{BB962C8B-B14F-4D97-AF65-F5344CB8AC3E}">
        <p14:creationId xmlns:p14="http://schemas.microsoft.com/office/powerpoint/2010/main" val="2025018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FF8C095-DE21-430F-95A4-DE41CFE443DF}" type="slidenum">
              <a:rPr lang="en-US" altLang="en-US" sz="1200" smtClean="0"/>
              <a:pPr/>
              <a:t>24</a:t>
            </a:fld>
            <a:endParaRPr lang="en-US" altLang="en-US" sz="1200" dirty="0"/>
          </a:p>
        </p:txBody>
      </p:sp>
    </p:spTree>
    <p:extLst>
      <p:ext uri="{BB962C8B-B14F-4D97-AF65-F5344CB8AC3E}">
        <p14:creationId xmlns:p14="http://schemas.microsoft.com/office/powerpoint/2010/main" val="1522764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8E3386-89B2-481E-8690-C6DC26D2CD9C}" type="slidenum">
              <a:rPr lang="en-US" altLang="en-US" sz="1200" smtClean="0"/>
              <a:pPr/>
              <a:t>25</a:t>
            </a:fld>
            <a:endParaRPr lang="en-US" altLang="en-US" sz="1200" dirty="0"/>
          </a:p>
        </p:txBody>
      </p:sp>
    </p:spTree>
    <p:extLst>
      <p:ext uri="{BB962C8B-B14F-4D97-AF65-F5344CB8AC3E}">
        <p14:creationId xmlns:p14="http://schemas.microsoft.com/office/powerpoint/2010/main" val="69132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3E9485-B4D1-41BE-B67B-D200DF64C41C}" type="slidenum">
              <a:rPr lang="en-US" altLang="en-US" sz="1200" smtClean="0"/>
              <a:pPr/>
              <a:t>26</a:t>
            </a:fld>
            <a:endParaRPr lang="en-US" altLang="en-US" sz="1200" dirty="0"/>
          </a:p>
        </p:txBody>
      </p:sp>
    </p:spTree>
    <p:extLst>
      <p:ext uri="{BB962C8B-B14F-4D97-AF65-F5344CB8AC3E}">
        <p14:creationId xmlns:p14="http://schemas.microsoft.com/office/powerpoint/2010/main" val="842675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1209132-6A4F-4F55-9BE9-40275628EA43}" type="slidenum">
              <a:rPr lang="en-US" altLang="en-US" sz="1200" smtClean="0"/>
              <a:pPr/>
              <a:t>27</a:t>
            </a:fld>
            <a:endParaRPr lang="en-US" altLang="en-US" sz="1200" dirty="0"/>
          </a:p>
        </p:txBody>
      </p:sp>
      <p:sp>
        <p:nvSpPr>
          <p:cNvPr id="70659" name="Rectangle 2"/>
          <p:cNvSpPr>
            <a:spLocks noGrp="1" noRot="1" noChangeAspect="1" noChangeArrowheads="1" noTextEdit="1"/>
          </p:cNvSpPr>
          <p:nvPr>
            <p:ph type="sldImg"/>
          </p:nvPr>
        </p:nvSpPr>
        <p:spPr>
          <a:solidFill>
            <a:srgbClr val="FFFFFF"/>
          </a:solidFill>
          <a:ln/>
        </p:spPr>
      </p:sp>
      <p:sp>
        <p:nvSpPr>
          <p:cNvPr id="706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1946080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9730137-4AD3-4F99-AE95-616A00839BD3}" type="slidenum">
              <a:rPr lang="en-US" altLang="en-US" sz="1200" smtClean="0"/>
              <a:pPr/>
              <a:t>28</a:t>
            </a:fld>
            <a:endParaRPr lang="en-US" altLang="en-US" sz="1200" dirty="0"/>
          </a:p>
        </p:txBody>
      </p:sp>
    </p:spTree>
    <p:extLst>
      <p:ext uri="{BB962C8B-B14F-4D97-AF65-F5344CB8AC3E}">
        <p14:creationId xmlns:p14="http://schemas.microsoft.com/office/powerpoint/2010/main" val="3647143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35D6527-6AAC-407D-A68E-A6163C738B9C}" type="slidenum">
              <a:rPr lang="en-US" altLang="en-US" sz="1200" smtClean="0"/>
              <a:pPr/>
              <a:t>29</a:t>
            </a:fld>
            <a:endParaRPr lang="en-US" altLang="en-US" sz="1200" dirty="0"/>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2404845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FCDB3C9-24D3-4A88-BB39-6F9657E07EC1}" type="slidenum">
              <a:rPr lang="en-US" altLang="en-US" sz="1200" smtClean="0"/>
              <a:pPr/>
              <a:t>30</a:t>
            </a:fld>
            <a:endParaRPr lang="en-US" altLang="en-US" sz="1200" dirty="0"/>
          </a:p>
        </p:txBody>
      </p:sp>
      <p:sp>
        <p:nvSpPr>
          <p:cNvPr id="76803" name="Rectangle 1026"/>
          <p:cNvSpPr>
            <a:spLocks noGrp="1" noRot="1" noChangeAspect="1" noChangeArrowheads="1" noTextEdit="1"/>
          </p:cNvSpPr>
          <p:nvPr>
            <p:ph type="sldImg"/>
          </p:nvPr>
        </p:nvSpPr>
        <p:spPr>
          <a:solidFill>
            <a:srgbClr val="FFFFFF"/>
          </a:solidFill>
          <a:ln/>
        </p:spPr>
      </p:sp>
      <p:sp>
        <p:nvSpPr>
          <p:cNvPr id="76804"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3458769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51F696E-091C-4EB3-B106-0C534BA66C1A}" type="slidenum">
              <a:rPr lang="en-US" altLang="en-US" sz="1200" smtClean="0"/>
              <a:pPr/>
              <a:t>2</a:t>
            </a:fld>
            <a:endParaRPr lang="en-US" altLang="en-US" sz="1200" dirty="0"/>
          </a:p>
        </p:txBody>
      </p:sp>
    </p:spTree>
    <p:extLst>
      <p:ext uri="{BB962C8B-B14F-4D97-AF65-F5344CB8AC3E}">
        <p14:creationId xmlns:p14="http://schemas.microsoft.com/office/powerpoint/2010/main" val="1650927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A01FB0D-E03C-4195-8B6C-F66F94DB57E1}" type="slidenum">
              <a:rPr lang="en-US" altLang="en-US" sz="1200" smtClean="0"/>
              <a:pPr/>
              <a:t>31</a:t>
            </a:fld>
            <a:endParaRPr lang="en-US" altLang="en-US" sz="1200" dirty="0"/>
          </a:p>
        </p:txBody>
      </p:sp>
      <p:sp>
        <p:nvSpPr>
          <p:cNvPr id="78851" name="Rectangle 2"/>
          <p:cNvSpPr>
            <a:spLocks noGrp="1" noRot="1" noChangeAspect="1" noChangeArrowheads="1" noTextEdit="1"/>
          </p:cNvSpPr>
          <p:nvPr>
            <p:ph type="sldImg"/>
          </p:nvPr>
        </p:nvSpPr>
        <p:spPr>
          <a:solidFill>
            <a:srgbClr val="FFFFFF"/>
          </a:solidFill>
          <a:ln/>
        </p:spPr>
      </p:sp>
      <p:sp>
        <p:nvSpPr>
          <p:cNvPr id="788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3497348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D163CE4-F298-433F-BFE5-91B3FDE505D8}" type="slidenum">
              <a:rPr lang="en-US" altLang="en-US" sz="1200" smtClean="0"/>
              <a:pPr/>
              <a:t>32</a:t>
            </a:fld>
            <a:endParaRPr lang="en-US" altLang="en-US" sz="1200" dirty="0"/>
          </a:p>
        </p:txBody>
      </p:sp>
      <p:sp>
        <p:nvSpPr>
          <p:cNvPr id="80899" name="Rectangle 1026"/>
          <p:cNvSpPr>
            <a:spLocks noGrp="1" noRot="1" noChangeAspect="1" noChangeArrowheads="1" noTextEdit="1"/>
          </p:cNvSpPr>
          <p:nvPr>
            <p:ph type="sldImg"/>
          </p:nvPr>
        </p:nvSpPr>
        <p:spPr>
          <a:solidFill>
            <a:srgbClr val="FFFFFF"/>
          </a:solidFill>
          <a:ln/>
        </p:spPr>
      </p:sp>
      <p:sp>
        <p:nvSpPr>
          <p:cNvPr id="80900"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2149249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D5597E1-DBD2-413A-B980-1F9E15CA7682}" type="slidenum">
              <a:rPr lang="en-US" altLang="en-US" sz="1200" smtClean="0"/>
              <a:pPr/>
              <a:t>33</a:t>
            </a:fld>
            <a:endParaRPr lang="en-US" altLang="en-US" sz="1200" dirty="0"/>
          </a:p>
        </p:txBody>
      </p:sp>
      <p:sp>
        <p:nvSpPr>
          <p:cNvPr id="82947" name="Rectangle 2"/>
          <p:cNvSpPr>
            <a:spLocks noGrp="1" noRot="1" noChangeAspect="1" noChangeArrowheads="1" noTextEdit="1"/>
          </p:cNvSpPr>
          <p:nvPr>
            <p:ph type="sldImg"/>
          </p:nvPr>
        </p:nvSpPr>
        <p:spPr>
          <a:solidFill>
            <a:srgbClr val="FFFFFF"/>
          </a:solidFill>
          <a:ln/>
        </p:spPr>
      </p:sp>
      <p:sp>
        <p:nvSpPr>
          <p:cNvPr id="829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7291645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7B97568-5387-45FC-A915-7D4652F2517E}" type="slidenum">
              <a:rPr lang="en-US" altLang="en-US" sz="1200" smtClean="0"/>
              <a:pPr/>
              <a:t>34</a:t>
            </a:fld>
            <a:endParaRPr lang="en-US" altLang="en-US" sz="1200" dirty="0"/>
          </a:p>
        </p:txBody>
      </p:sp>
      <p:sp>
        <p:nvSpPr>
          <p:cNvPr id="84995" name="Rectangle 2"/>
          <p:cNvSpPr>
            <a:spLocks noGrp="1" noRot="1" noChangeAspect="1" noChangeArrowheads="1" noTextEdit="1"/>
          </p:cNvSpPr>
          <p:nvPr>
            <p:ph type="sldImg"/>
          </p:nvPr>
        </p:nvSpPr>
        <p:spPr>
          <a:solidFill>
            <a:srgbClr val="FFFFFF"/>
          </a:solidFill>
          <a:ln/>
        </p:spPr>
      </p:sp>
      <p:sp>
        <p:nvSpPr>
          <p:cNvPr id="849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dirty="0"/>
          </a:p>
        </p:txBody>
      </p:sp>
    </p:spTree>
    <p:extLst>
      <p:ext uri="{BB962C8B-B14F-4D97-AF65-F5344CB8AC3E}">
        <p14:creationId xmlns:p14="http://schemas.microsoft.com/office/powerpoint/2010/main" val="10637468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https://www.glamour.com/story/daniel-holtzclaw-trial </a:t>
            </a:r>
          </a:p>
          <a:p>
            <a:endParaRPr lang="en-US"/>
          </a:p>
        </p:txBody>
      </p:sp>
      <p:sp>
        <p:nvSpPr>
          <p:cNvPr id="4" name="Slide Number Placeholder 3"/>
          <p:cNvSpPr>
            <a:spLocks noGrp="1"/>
          </p:cNvSpPr>
          <p:nvPr>
            <p:ph type="sldNum" sz="quarter" idx="5"/>
          </p:nvPr>
        </p:nvSpPr>
        <p:spPr/>
        <p:txBody>
          <a:bodyPr/>
          <a:lstStyle/>
          <a:p>
            <a:fld id="{04F628F3-1157-594C-B97B-883068B78185}" type="slidenum">
              <a:rPr lang="en-US" smtClean="0"/>
              <a:t>39</a:t>
            </a:fld>
            <a:endParaRPr lang="en-US"/>
          </a:p>
        </p:txBody>
      </p:sp>
    </p:spTree>
    <p:extLst>
      <p:ext uri="{BB962C8B-B14F-4D97-AF65-F5344CB8AC3E}">
        <p14:creationId xmlns:p14="http://schemas.microsoft.com/office/powerpoint/2010/main" val="2395462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https://www.glamour.com/story/daniel-holtzclaw-trial </a:t>
            </a:r>
          </a:p>
          <a:p>
            <a:r>
              <a:rPr lang="en-US" dirty="0"/>
              <a:t>https://www.buzzfeednews.com/article/jtes/daniel-holtzclaw-women-in-their-ow#.dmOZaw6oR</a:t>
            </a:r>
          </a:p>
          <a:p>
            <a:r>
              <a:rPr lang="en-US" dirty="0"/>
              <a:t>https://www.theguardian.com/us-news/2015/dec/11/daniel-holtzclaw-questions-police-chiefs-rape-Oklahoma</a:t>
            </a:r>
          </a:p>
          <a:p>
            <a:r>
              <a:rPr lang="en-US" dirty="0"/>
              <a:t>https://abcnews.go.com/US/daniel-holtzclaw-jury-decided-send-oklahoma-city-police/story?id=38549442 </a:t>
            </a:r>
          </a:p>
          <a:p>
            <a:r>
              <a:rPr lang="en-US" dirty="0"/>
              <a:t>Investigation and Prosecution of OCPD Officer Daniel Holtzclaw</a:t>
            </a:r>
          </a:p>
          <a:p>
            <a:r>
              <a:rPr lang="en-US" dirty="0"/>
              <a:t>April 5, 2016 • Conference on Crimes Against Women • Dallas, TX</a:t>
            </a:r>
          </a:p>
          <a:p>
            <a:r>
              <a:rPr lang="en-US" dirty="0"/>
              <a:t>Law Enforcement: Kim Davis and Rock Gregory</a:t>
            </a:r>
          </a:p>
          <a:p>
            <a:r>
              <a:rPr lang="en-US" dirty="0"/>
              <a:t>ADAs: </a:t>
            </a:r>
            <a:r>
              <a:rPr lang="en-US" dirty="0" err="1"/>
              <a:t>Gayland</a:t>
            </a:r>
            <a:r>
              <a:rPr lang="en-US" dirty="0"/>
              <a:t> </a:t>
            </a:r>
            <a:r>
              <a:rPr lang="en-US" dirty="0" err="1"/>
              <a:t>Gieger</a:t>
            </a:r>
            <a:r>
              <a:rPr lang="en-US" dirty="0"/>
              <a:t> and Lori McConnell</a:t>
            </a:r>
          </a:p>
          <a:p>
            <a:endParaRPr lang="en-US" dirty="0"/>
          </a:p>
        </p:txBody>
      </p:sp>
      <p:sp>
        <p:nvSpPr>
          <p:cNvPr id="4" name="Slide Number Placeholder 3"/>
          <p:cNvSpPr>
            <a:spLocks noGrp="1"/>
          </p:cNvSpPr>
          <p:nvPr>
            <p:ph type="sldNum" sz="quarter" idx="5"/>
          </p:nvPr>
        </p:nvSpPr>
        <p:spPr/>
        <p:txBody>
          <a:bodyPr/>
          <a:lstStyle/>
          <a:p>
            <a:fld id="{04F628F3-1157-594C-B97B-883068B78185}" type="slidenum">
              <a:rPr lang="en-US" smtClean="0"/>
              <a:t>40</a:t>
            </a:fld>
            <a:endParaRPr lang="en-US"/>
          </a:p>
        </p:txBody>
      </p:sp>
    </p:spTree>
    <p:extLst>
      <p:ext uri="{BB962C8B-B14F-4D97-AF65-F5344CB8AC3E}">
        <p14:creationId xmlns:p14="http://schemas.microsoft.com/office/powerpoint/2010/main" val="27342043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BC1E21D-384B-4D03-BFDC-8D282020357D}" type="slidenum">
              <a:rPr lang="en-US" altLang="en-US" sz="1200" smtClean="0"/>
              <a:pPr/>
              <a:t>41</a:t>
            </a:fld>
            <a:endParaRPr lang="en-US" altLang="en-US" sz="1200" dirty="0"/>
          </a:p>
        </p:txBody>
      </p:sp>
    </p:spTree>
    <p:extLst>
      <p:ext uri="{BB962C8B-B14F-4D97-AF65-F5344CB8AC3E}">
        <p14:creationId xmlns:p14="http://schemas.microsoft.com/office/powerpoint/2010/main" val="4034809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5825">
              <a:defRPr sz="2800">
                <a:solidFill>
                  <a:schemeClr val="tx1"/>
                </a:solidFill>
                <a:latin typeface="Times New Roman" panose="02020603050405020304" pitchFamily="18" charset="0"/>
              </a:defRPr>
            </a:lvl1pPr>
            <a:lvl2pPr marL="742950" indent="-285750" defTabSz="885825">
              <a:defRPr sz="2800">
                <a:solidFill>
                  <a:schemeClr val="tx1"/>
                </a:solidFill>
                <a:latin typeface="Times New Roman" panose="02020603050405020304" pitchFamily="18" charset="0"/>
              </a:defRPr>
            </a:lvl2pPr>
            <a:lvl3pPr marL="1143000" indent="-228600" defTabSz="885825">
              <a:defRPr sz="2800">
                <a:solidFill>
                  <a:schemeClr val="tx1"/>
                </a:solidFill>
                <a:latin typeface="Times New Roman" panose="02020603050405020304" pitchFamily="18" charset="0"/>
              </a:defRPr>
            </a:lvl3pPr>
            <a:lvl4pPr marL="1600200" indent="-228600" defTabSz="885825">
              <a:defRPr sz="2800">
                <a:solidFill>
                  <a:schemeClr val="tx1"/>
                </a:solidFill>
                <a:latin typeface="Times New Roman" panose="02020603050405020304" pitchFamily="18" charset="0"/>
              </a:defRPr>
            </a:lvl4pPr>
            <a:lvl5pPr marL="2057400" indent="-228600" defTabSz="885825">
              <a:defRPr sz="2800">
                <a:solidFill>
                  <a:schemeClr val="tx1"/>
                </a:solidFill>
                <a:latin typeface="Times New Roman" panose="02020603050405020304" pitchFamily="18" charset="0"/>
              </a:defRPr>
            </a:lvl5pPr>
            <a:lvl6pPr marL="2514600" indent="-228600" defTabSz="8858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8858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8858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885825" eaLnBrk="0" fontAlgn="base" hangingPunct="0">
              <a:spcBef>
                <a:spcPct val="0"/>
              </a:spcBef>
              <a:spcAft>
                <a:spcPct val="0"/>
              </a:spcAft>
              <a:defRPr sz="2800">
                <a:solidFill>
                  <a:schemeClr val="tx1"/>
                </a:solidFill>
                <a:latin typeface="Times New Roman" panose="02020603050405020304" pitchFamily="18" charset="0"/>
              </a:defRPr>
            </a:lvl9pPr>
          </a:lstStyle>
          <a:p>
            <a:fld id="{D564F2E3-5FBF-42E8-B8A5-AB5170F47E99}" type="slidenum">
              <a:rPr lang="en-US" altLang="en-US" sz="1200" smtClean="0"/>
              <a:pPr/>
              <a:t>42</a:t>
            </a:fld>
            <a:endParaRPr lang="en-US" altLang="en-US" sz="1200"/>
          </a:p>
        </p:txBody>
      </p:sp>
      <p:sp>
        <p:nvSpPr>
          <p:cNvPr id="88067" name="Rectangle 1026"/>
          <p:cNvSpPr>
            <a:spLocks noGrp="1" noRot="1" noChangeAspect="1"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5659172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FD8024B-4C06-4AC0-B9C1-D2F22766CE31}" type="slidenum">
              <a:rPr lang="en-US" altLang="en-US" sz="1200" smtClean="0"/>
              <a:pPr/>
              <a:t>48</a:t>
            </a:fld>
            <a:endParaRPr lang="en-US" altLang="en-US" sz="1200" dirty="0"/>
          </a:p>
        </p:txBody>
      </p:sp>
    </p:spTree>
    <p:extLst>
      <p:ext uri="{BB962C8B-B14F-4D97-AF65-F5344CB8AC3E}">
        <p14:creationId xmlns:p14="http://schemas.microsoft.com/office/powerpoint/2010/main" val="9365434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F8DD216-5701-40A1-B1B0-E44DAF563F74}" type="slidenum">
              <a:rPr lang="en-US" altLang="en-US" sz="1200" smtClean="0"/>
              <a:pPr/>
              <a:t>49</a:t>
            </a:fld>
            <a:endParaRPr lang="en-US" altLang="en-US" sz="1200" dirty="0"/>
          </a:p>
        </p:txBody>
      </p:sp>
    </p:spTree>
    <p:extLst>
      <p:ext uri="{BB962C8B-B14F-4D97-AF65-F5344CB8AC3E}">
        <p14:creationId xmlns:p14="http://schemas.microsoft.com/office/powerpoint/2010/main" val="2301448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2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43">
              <a:spcBef>
                <a:spcPct val="30000"/>
              </a:spcBef>
              <a:defRPr kumimoji="1" sz="1200">
                <a:solidFill>
                  <a:schemeClr val="tx1"/>
                </a:solidFill>
                <a:latin typeface="Times New Roman" panose="02020603050405020304" pitchFamily="18" charset="0"/>
              </a:defRPr>
            </a:lvl1pPr>
            <a:lvl2pPr marL="765610" indent="-294465" defTabSz="912843">
              <a:spcBef>
                <a:spcPct val="30000"/>
              </a:spcBef>
              <a:defRPr kumimoji="1" sz="1200">
                <a:solidFill>
                  <a:schemeClr val="tx1"/>
                </a:solidFill>
                <a:latin typeface="Times New Roman" panose="02020603050405020304" pitchFamily="18" charset="0"/>
              </a:defRPr>
            </a:lvl2pPr>
            <a:lvl3pPr marL="1177862" indent="-235572" defTabSz="912843">
              <a:spcBef>
                <a:spcPct val="30000"/>
              </a:spcBef>
              <a:defRPr kumimoji="1" sz="1200">
                <a:solidFill>
                  <a:schemeClr val="tx1"/>
                </a:solidFill>
                <a:latin typeface="Times New Roman" panose="02020603050405020304" pitchFamily="18" charset="0"/>
              </a:defRPr>
            </a:lvl3pPr>
            <a:lvl4pPr marL="1649006" indent="-235572" defTabSz="912843">
              <a:spcBef>
                <a:spcPct val="30000"/>
              </a:spcBef>
              <a:defRPr kumimoji="1" sz="1200">
                <a:solidFill>
                  <a:schemeClr val="tx1"/>
                </a:solidFill>
                <a:latin typeface="Times New Roman" panose="02020603050405020304" pitchFamily="18" charset="0"/>
              </a:defRPr>
            </a:lvl4pPr>
            <a:lvl5pPr marL="2120151" indent="-235572" defTabSz="912843">
              <a:spcBef>
                <a:spcPct val="30000"/>
              </a:spcBef>
              <a:defRPr kumimoji="1" sz="1200">
                <a:solidFill>
                  <a:schemeClr val="tx1"/>
                </a:solidFill>
                <a:latin typeface="Times New Roman" panose="02020603050405020304" pitchFamily="18" charset="0"/>
              </a:defRPr>
            </a:lvl5pPr>
            <a:lvl6pPr marL="2591295" indent="-235572" defTabSz="912843" eaLnBrk="0" fontAlgn="base" hangingPunct="0">
              <a:spcBef>
                <a:spcPct val="30000"/>
              </a:spcBef>
              <a:spcAft>
                <a:spcPct val="0"/>
              </a:spcAft>
              <a:defRPr kumimoji="1" sz="1200">
                <a:solidFill>
                  <a:schemeClr val="tx1"/>
                </a:solidFill>
                <a:latin typeface="Times New Roman" panose="02020603050405020304" pitchFamily="18" charset="0"/>
              </a:defRPr>
            </a:lvl6pPr>
            <a:lvl7pPr marL="3062440" indent="-235572" defTabSz="912843" eaLnBrk="0" fontAlgn="base" hangingPunct="0">
              <a:spcBef>
                <a:spcPct val="30000"/>
              </a:spcBef>
              <a:spcAft>
                <a:spcPct val="0"/>
              </a:spcAft>
              <a:defRPr kumimoji="1" sz="1200">
                <a:solidFill>
                  <a:schemeClr val="tx1"/>
                </a:solidFill>
                <a:latin typeface="Times New Roman" panose="02020603050405020304" pitchFamily="18" charset="0"/>
              </a:defRPr>
            </a:lvl7pPr>
            <a:lvl8pPr marL="3533585" indent="-235572" defTabSz="912843" eaLnBrk="0" fontAlgn="base" hangingPunct="0">
              <a:spcBef>
                <a:spcPct val="30000"/>
              </a:spcBef>
              <a:spcAft>
                <a:spcPct val="0"/>
              </a:spcAft>
              <a:defRPr kumimoji="1" sz="1200">
                <a:solidFill>
                  <a:schemeClr val="tx1"/>
                </a:solidFill>
                <a:latin typeface="Times New Roman" panose="02020603050405020304" pitchFamily="18" charset="0"/>
              </a:defRPr>
            </a:lvl8pPr>
            <a:lvl9pPr marL="4004729" indent="-235572" defTabSz="91284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marL="0" marR="0" lvl="0" indent="0" algn="r" defTabSz="912843" rtl="0" eaLnBrk="1" fontAlgn="auto" latinLnBrk="0" hangingPunct="1">
              <a:lnSpc>
                <a:spcPct val="100000"/>
              </a:lnSpc>
              <a:spcBef>
                <a:spcPct val="0"/>
              </a:spcBef>
              <a:spcAft>
                <a:spcPts val="0"/>
              </a:spcAft>
              <a:buClrTx/>
              <a:buSzTx/>
              <a:buFontTx/>
              <a:buNone/>
              <a:tabLst/>
              <a:defRPr/>
            </a:pPr>
            <a:fld id="{EE89B59B-7BC3-4920-8E3D-7421DE0FF42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2843" rtl="0" eaLnBrk="1" fontAlgn="auto" latinLnBrk="0" hangingPunct="1">
                <a:lnSpc>
                  <a:spcPct val="100000"/>
                </a:lnSpc>
                <a:spcBef>
                  <a:spcPct val="0"/>
                </a:spcBef>
                <a:spcAft>
                  <a:spcPts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2277"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43">
              <a:defRPr sz="9100">
                <a:solidFill>
                  <a:schemeClr val="tx1"/>
                </a:solidFill>
                <a:latin typeface="Arial" panose="020B0604020202020204" pitchFamily="34" charset="0"/>
              </a:defRPr>
            </a:lvl1pPr>
            <a:lvl2pPr marL="765610" indent="-294465" defTabSz="912843">
              <a:defRPr sz="9100">
                <a:solidFill>
                  <a:schemeClr val="tx1"/>
                </a:solidFill>
                <a:latin typeface="Arial" panose="020B0604020202020204" pitchFamily="34" charset="0"/>
              </a:defRPr>
            </a:lvl2pPr>
            <a:lvl3pPr marL="1177862" indent="-235572" defTabSz="912843">
              <a:defRPr sz="9100">
                <a:solidFill>
                  <a:schemeClr val="tx1"/>
                </a:solidFill>
                <a:latin typeface="Arial" panose="020B0604020202020204" pitchFamily="34" charset="0"/>
              </a:defRPr>
            </a:lvl3pPr>
            <a:lvl4pPr marL="1649006" indent="-235572" defTabSz="912843">
              <a:defRPr sz="9100">
                <a:solidFill>
                  <a:schemeClr val="tx1"/>
                </a:solidFill>
                <a:latin typeface="Arial" panose="020B0604020202020204" pitchFamily="34" charset="0"/>
              </a:defRPr>
            </a:lvl4pPr>
            <a:lvl5pPr marL="2120151" indent="-235572" defTabSz="912843">
              <a:defRPr sz="9100">
                <a:solidFill>
                  <a:schemeClr val="tx1"/>
                </a:solidFill>
                <a:latin typeface="Arial" panose="020B0604020202020204" pitchFamily="34" charset="0"/>
              </a:defRPr>
            </a:lvl5pPr>
            <a:lvl6pPr marL="2591295" indent="-235572" defTabSz="912843" eaLnBrk="0" fontAlgn="base" hangingPunct="0">
              <a:spcBef>
                <a:spcPct val="0"/>
              </a:spcBef>
              <a:spcAft>
                <a:spcPct val="0"/>
              </a:spcAft>
              <a:defRPr sz="9100">
                <a:solidFill>
                  <a:schemeClr val="tx1"/>
                </a:solidFill>
                <a:latin typeface="Arial" panose="020B0604020202020204" pitchFamily="34" charset="0"/>
              </a:defRPr>
            </a:lvl6pPr>
            <a:lvl7pPr marL="3062440" indent="-235572" defTabSz="912843" eaLnBrk="0" fontAlgn="base" hangingPunct="0">
              <a:spcBef>
                <a:spcPct val="0"/>
              </a:spcBef>
              <a:spcAft>
                <a:spcPct val="0"/>
              </a:spcAft>
              <a:defRPr sz="9100">
                <a:solidFill>
                  <a:schemeClr val="tx1"/>
                </a:solidFill>
                <a:latin typeface="Arial" panose="020B0604020202020204" pitchFamily="34" charset="0"/>
              </a:defRPr>
            </a:lvl7pPr>
            <a:lvl8pPr marL="3533585" indent="-235572" defTabSz="912843" eaLnBrk="0" fontAlgn="base" hangingPunct="0">
              <a:spcBef>
                <a:spcPct val="0"/>
              </a:spcBef>
              <a:spcAft>
                <a:spcPct val="0"/>
              </a:spcAft>
              <a:defRPr sz="9100">
                <a:solidFill>
                  <a:schemeClr val="tx1"/>
                </a:solidFill>
                <a:latin typeface="Arial" panose="020B0604020202020204" pitchFamily="34" charset="0"/>
              </a:defRPr>
            </a:lvl8pPr>
            <a:lvl9pPr marL="4004729" indent="-235572" defTabSz="912843" eaLnBrk="0" fontAlgn="base" hangingPunct="0">
              <a:spcBef>
                <a:spcPct val="0"/>
              </a:spcBef>
              <a:spcAft>
                <a:spcPct val="0"/>
              </a:spcAft>
              <a:defRPr sz="9100">
                <a:solidFill>
                  <a:schemeClr val="tx1"/>
                </a:solidFill>
                <a:latin typeface="Arial" panose="020B0604020202020204" pitchFamily="34" charset="0"/>
              </a:defRPr>
            </a:lvl9pPr>
          </a:lstStyle>
          <a:p>
            <a:pPr marL="0" marR="0" lvl="0" indent="0" algn="l" defTabSz="912843"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Tom Tremblay Consulting &amp; Training     www.tomtremblayconsulting.com</a:t>
            </a:r>
          </a:p>
        </p:txBody>
      </p:sp>
      <p:sp>
        <p:nvSpPr>
          <p:cNvPr id="182278" name="Header Placeholder 2"/>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43">
              <a:defRPr sz="9100">
                <a:solidFill>
                  <a:schemeClr val="tx1"/>
                </a:solidFill>
                <a:latin typeface="Arial" panose="020B0604020202020204" pitchFamily="34" charset="0"/>
              </a:defRPr>
            </a:lvl1pPr>
            <a:lvl2pPr marL="765610" indent="-294465" defTabSz="912843">
              <a:defRPr sz="9100">
                <a:solidFill>
                  <a:schemeClr val="tx1"/>
                </a:solidFill>
                <a:latin typeface="Arial" panose="020B0604020202020204" pitchFamily="34" charset="0"/>
              </a:defRPr>
            </a:lvl2pPr>
            <a:lvl3pPr marL="1177862" indent="-235572" defTabSz="912843">
              <a:defRPr sz="9100">
                <a:solidFill>
                  <a:schemeClr val="tx1"/>
                </a:solidFill>
                <a:latin typeface="Arial" panose="020B0604020202020204" pitchFamily="34" charset="0"/>
              </a:defRPr>
            </a:lvl3pPr>
            <a:lvl4pPr marL="1649006" indent="-235572" defTabSz="912843">
              <a:defRPr sz="9100">
                <a:solidFill>
                  <a:schemeClr val="tx1"/>
                </a:solidFill>
                <a:latin typeface="Arial" panose="020B0604020202020204" pitchFamily="34" charset="0"/>
              </a:defRPr>
            </a:lvl4pPr>
            <a:lvl5pPr marL="2120151" indent="-235572" defTabSz="912843">
              <a:defRPr sz="9100">
                <a:solidFill>
                  <a:schemeClr val="tx1"/>
                </a:solidFill>
                <a:latin typeface="Arial" panose="020B0604020202020204" pitchFamily="34" charset="0"/>
              </a:defRPr>
            </a:lvl5pPr>
            <a:lvl6pPr marL="2591295" indent="-235572" defTabSz="912843" eaLnBrk="0" fontAlgn="base" hangingPunct="0">
              <a:spcBef>
                <a:spcPct val="0"/>
              </a:spcBef>
              <a:spcAft>
                <a:spcPct val="0"/>
              </a:spcAft>
              <a:defRPr sz="9100">
                <a:solidFill>
                  <a:schemeClr val="tx1"/>
                </a:solidFill>
                <a:latin typeface="Arial" panose="020B0604020202020204" pitchFamily="34" charset="0"/>
              </a:defRPr>
            </a:lvl6pPr>
            <a:lvl7pPr marL="3062440" indent="-235572" defTabSz="912843" eaLnBrk="0" fontAlgn="base" hangingPunct="0">
              <a:spcBef>
                <a:spcPct val="0"/>
              </a:spcBef>
              <a:spcAft>
                <a:spcPct val="0"/>
              </a:spcAft>
              <a:defRPr sz="9100">
                <a:solidFill>
                  <a:schemeClr val="tx1"/>
                </a:solidFill>
                <a:latin typeface="Arial" panose="020B0604020202020204" pitchFamily="34" charset="0"/>
              </a:defRPr>
            </a:lvl7pPr>
            <a:lvl8pPr marL="3533585" indent="-235572" defTabSz="912843" eaLnBrk="0" fontAlgn="base" hangingPunct="0">
              <a:spcBef>
                <a:spcPct val="0"/>
              </a:spcBef>
              <a:spcAft>
                <a:spcPct val="0"/>
              </a:spcAft>
              <a:defRPr sz="9100">
                <a:solidFill>
                  <a:schemeClr val="tx1"/>
                </a:solidFill>
                <a:latin typeface="Arial" panose="020B0604020202020204" pitchFamily="34" charset="0"/>
              </a:defRPr>
            </a:lvl8pPr>
            <a:lvl9pPr marL="4004729" indent="-235572" defTabSz="912843" eaLnBrk="0" fontAlgn="base" hangingPunct="0">
              <a:spcBef>
                <a:spcPct val="0"/>
              </a:spcBef>
              <a:spcAft>
                <a:spcPct val="0"/>
              </a:spcAft>
              <a:defRPr sz="9100">
                <a:solidFill>
                  <a:schemeClr val="tx1"/>
                </a:solidFill>
                <a:latin typeface="Arial" panose="020B0604020202020204" pitchFamily="34" charset="0"/>
              </a:defRPr>
            </a:lvl9pPr>
          </a:lstStyle>
          <a:p>
            <a:pPr marL="0" marR="0" lvl="0" indent="0" algn="l" defTabSz="912843"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Investigating Non-Fatal Strangulation Assaults: A Trauma Informed Approach    </a:t>
            </a:r>
          </a:p>
        </p:txBody>
      </p:sp>
      <p:sp>
        <p:nvSpPr>
          <p:cNvPr id="182279"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43">
              <a:defRPr sz="9100">
                <a:solidFill>
                  <a:schemeClr val="tx1"/>
                </a:solidFill>
                <a:latin typeface="Arial" panose="020B0604020202020204" pitchFamily="34" charset="0"/>
              </a:defRPr>
            </a:lvl1pPr>
            <a:lvl2pPr marL="765610" indent="-294465" defTabSz="912843">
              <a:defRPr sz="9100">
                <a:solidFill>
                  <a:schemeClr val="tx1"/>
                </a:solidFill>
                <a:latin typeface="Arial" panose="020B0604020202020204" pitchFamily="34" charset="0"/>
              </a:defRPr>
            </a:lvl2pPr>
            <a:lvl3pPr marL="1177862" indent="-235572" defTabSz="912843">
              <a:defRPr sz="9100">
                <a:solidFill>
                  <a:schemeClr val="tx1"/>
                </a:solidFill>
                <a:latin typeface="Arial" panose="020B0604020202020204" pitchFamily="34" charset="0"/>
              </a:defRPr>
            </a:lvl3pPr>
            <a:lvl4pPr marL="1649006" indent="-235572" defTabSz="912843">
              <a:defRPr sz="9100">
                <a:solidFill>
                  <a:schemeClr val="tx1"/>
                </a:solidFill>
                <a:latin typeface="Arial" panose="020B0604020202020204" pitchFamily="34" charset="0"/>
              </a:defRPr>
            </a:lvl4pPr>
            <a:lvl5pPr marL="2120151" indent="-235572" defTabSz="912843">
              <a:defRPr sz="9100">
                <a:solidFill>
                  <a:schemeClr val="tx1"/>
                </a:solidFill>
                <a:latin typeface="Arial" panose="020B0604020202020204" pitchFamily="34" charset="0"/>
              </a:defRPr>
            </a:lvl5pPr>
            <a:lvl6pPr marL="2591295" indent="-235572" defTabSz="912843" eaLnBrk="0" fontAlgn="base" hangingPunct="0">
              <a:spcBef>
                <a:spcPct val="0"/>
              </a:spcBef>
              <a:spcAft>
                <a:spcPct val="0"/>
              </a:spcAft>
              <a:defRPr sz="9100">
                <a:solidFill>
                  <a:schemeClr val="tx1"/>
                </a:solidFill>
                <a:latin typeface="Arial" panose="020B0604020202020204" pitchFamily="34" charset="0"/>
              </a:defRPr>
            </a:lvl6pPr>
            <a:lvl7pPr marL="3062440" indent="-235572" defTabSz="912843" eaLnBrk="0" fontAlgn="base" hangingPunct="0">
              <a:spcBef>
                <a:spcPct val="0"/>
              </a:spcBef>
              <a:spcAft>
                <a:spcPct val="0"/>
              </a:spcAft>
              <a:defRPr sz="9100">
                <a:solidFill>
                  <a:schemeClr val="tx1"/>
                </a:solidFill>
                <a:latin typeface="Arial" panose="020B0604020202020204" pitchFamily="34" charset="0"/>
              </a:defRPr>
            </a:lvl7pPr>
            <a:lvl8pPr marL="3533585" indent="-235572" defTabSz="912843" eaLnBrk="0" fontAlgn="base" hangingPunct="0">
              <a:spcBef>
                <a:spcPct val="0"/>
              </a:spcBef>
              <a:spcAft>
                <a:spcPct val="0"/>
              </a:spcAft>
              <a:defRPr sz="9100">
                <a:solidFill>
                  <a:schemeClr val="tx1"/>
                </a:solidFill>
                <a:latin typeface="Arial" panose="020B0604020202020204" pitchFamily="34" charset="0"/>
              </a:defRPr>
            </a:lvl8pPr>
            <a:lvl9pPr marL="4004729" indent="-235572" defTabSz="912843" eaLnBrk="0" fontAlgn="base" hangingPunct="0">
              <a:spcBef>
                <a:spcPct val="0"/>
              </a:spcBef>
              <a:spcAft>
                <a:spcPct val="0"/>
              </a:spcAft>
              <a:defRPr sz="9100">
                <a:solidFill>
                  <a:schemeClr val="tx1"/>
                </a:solidFill>
                <a:latin typeface="Arial" panose="020B0604020202020204" pitchFamily="34" charset="0"/>
              </a:defRPr>
            </a:lvl9pPr>
          </a:lstStyle>
          <a:p>
            <a:pPr marL="0" marR="0" lvl="0" indent="0" algn="r" defTabSz="912843"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East Central Univ (STAABLE) &amp; Mississippi Coalition Against Sexual Assault</a:t>
            </a:r>
          </a:p>
        </p:txBody>
      </p:sp>
    </p:spTree>
    <p:extLst>
      <p:ext uri="{BB962C8B-B14F-4D97-AF65-F5344CB8AC3E}">
        <p14:creationId xmlns:p14="http://schemas.microsoft.com/office/powerpoint/2010/main" val="2094066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0C0AED5-1E09-47FC-AB9B-A69278DC6C2E}" type="slidenum">
              <a:rPr lang="en-US" altLang="en-US" sz="1200" smtClean="0"/>
              <a:pPr/>
              <a:t>50</a:t>
            </a:fld>
            <a:endParaRPr lang="en-US" altLang="en-US" sz="1200" dirty="0"/>
          </a:p>
        </p:txBody>
      </p:sp>
    </p:spTree>
    <p:extLst>
      <p:ext uri="{BB962C8B-B14F-4D97-AF65-F5344CB8AC3E}">
        <p14:creationId xmlns:p14="http://schemas.microsoft.com/office/powerpoint/2010/main" val="7703491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33DCAE-852E-4A7C-870F-313AE0C4FF20}" type="slidenum">
              <a:rPr lang="en-US" altLang="en-US" sz="1200" smtClean="0"/>
              <a:pPr/>
              <a:t>51</a:t>
            </a:fld>
            <a:endParaRPr lang="en-US" altLang="en-US" sz="1200" dirty="0"/>
          </a:p>
        </p:txBody>
      </p:sp>
    </p:spTree>
    <p:extLst>
      <p:ext uri="{BB962C8B-B14F-4D97-AF65-F5344CB8AC3E}">
        <p14:creationId xmlns:p14="http://schemas.microsoft.com/office/powerpoint/2010/main" val="16768118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1821E4-E5BA-4084-B34B-FC652497FE2B}" type="slidenum">
              <a:rPr lang="en-US" altLang="en-US" sz="1200" smtClean="0"/>
              <a:pPr/>
              <a:t>52</a:t>
            </a:fld>
            <a:endParaRPr lang="en-US" altLang="en-US" sz="1200" dirty="0"/>
          </a:p>
        </p:txBody>
      </p:sp>
    </p:spTree>
    <p:extLst>
      <p:ext uri="{BB962C8B-B14F-4D97-AF65-F5344CB8AC3E}">
        <p14:creationId xmlns:p14="http://schemas.microsoft.com/office/powerpoint/2010/main" val="966203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C23B5FE-387D-4B81-82DF-7861A44B18B1}" type="slidenum">
              <a:rPr lang="en-US" altLang="en-US" sz="1200" smtClean="0"/>
              <a:pPr/>
              <a:t>5</a:t>
            </a:fld>
            <a:endParaRPr lang="en-US" altLang="en-US" sz="1200" dirty="0"/>
          </a:p>
        </p:txBody>
      </p:sp>
    </p:spTree>
    <p:extLst>
      <p:ext uri="{BB962C8B-B14F-4D97-AF65-F5344CB8AC3E}">
        <p14:creationId xmlns:p14="http://schemas.microsoft.com/office/powerpoint/2010/main" val="2988074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C358E0D-6640-4DDD-AFD1-D7E3EF955CCC}" type="slidenum">
              <a:rPr lang="en-US" altLang="en-US" sz="1200" smtClean="0"/>
              <a:pPr/>
              <a:t>8</a:t>
            </a:fld>
            <a:endParaRPr lang="en-US" altLang="en-US" sz="1200" dirty="0"/>
          </a:p>
        </p:txBody>
      </p:sp>
    </p:spTree>
    <p:extLst>
      <p:ext uri="{BB962C8B-B14F-4D97-AF65-F5344CB8AC3E}">
        <p14:creationId xmlns:p14="http://schemas.microsoft.com/office/powerpoint/2010/main" val="3964068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E74BCF8-72F2-4780-896A-8B7EEA620E05}" type="slidenum">
              <a:rPr lang="en-US" altLang="en-US" sz="1200" smtClean="0"/>
              <a:pPr/>
              <a:t>9</a:t>
            </a:fld>
            <a:endParaRPr lang="en-US" altLang="en-US" sz="1200" dirty="0"/>
          </a:p>
        </p:txBody>
      </p:sp>
    </p:spTree>
    <p:extLst>
      <p:ext uri="{BB962C8B-B14F-4D97-AF65-F5344CB8AC3E}">
        <p14:creationId xmlns:p14="http://schemas.microsoft.com/office/powerpoint/2010/main" val="3158013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AFFACEE-A108-4CC5-9BB1-88E6BF3B4F9B}" type="slidenum">
              <a:rPr lang="en-US" altLang="en-US" sz="1200" smtClean="0"/>
              <a:pPr/>
              <a:t>10</a:t>
            </a:fld>
            <a:endParaRPr lang="en-US" altLang="en-US" sz="1200" dirty="0"/>
          </a:p>
        </p:txBody>
      </p:sp>
    </p:spTree>
    <p:extLst>
      <p:ext uri="{BB962C8B-B14F-4D97-AF65-F5344CB8AC3E}">
        <p14:creationId xmlns:p14="http://schemas.microsoft.com/office/powerpoint/2010/main" val="2787273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A277497-0072-4C53-870C-23032C121D47}" type="slidenum">
              <a:rPr lang="en-US" altLang="en-US" sz="1200" smtClean="0"/>
              <a:pPr/>
              <a:t>11</a:t>
            </a:fld>
            <a:endParaRPr lang="en-US" altLang="en-US" sz="1200" dirty="0"/>
          </a:p>
        </p:txBody>
      </p:sp>
    </p:spTree>
    <p:extLst>
      <p:ext uri="{BB962C8B-B14F-4D97-AF65-F5344CB8AC3E}">
        <p14:creationId xmlns:p14="http://schemas.microsoft.com/office/powerpoint/2010/main" val="2934269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6AC021-2D5B-438E-8D4A-0CF3D59F1935}" type="slidenum">
              <a:rPr lang="en-US" altLang="en-US" sz="1200" smtClean="0"/>
              <a:pPr/>
              <a:t>12</a:t>
            </a:fld>
            <a:endParaRPr lang="en-US" altLang="en-US" sz="1200" dirty="0"/>
          </a:p>
        </p:txBody>
      </p:sp>
    </p:spTree>
    <p:extLst>
      <p:ext uri="{BB962C8B-B14F-4D97-AF65-F5344CB8AC3E}">
        <p14:creationId xmlns:p14="http://schemas.microsoft.com/office/powerpoint/2010/main" val="40763240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Click to edit Master subtitle style</a:t>
            </a:r>
          </a:p>
        </p:txBody>
      </p:sp>
      <p:sp>
        <p:nvSpPr>
          <p:cNvPr id="6" name="Date Placeholder 3"/>
          <p:cNvSpPr>
            <a:spLocks noGrp="1"/>
          </p:cNvSpPr>
          <p:nvPr>
            <p:ph type="dt" sz="half" idx="10"/>
          </p:nvPr>
        </p:nvSpPr>
        <p:spPr/>
        <p:txBody>
          <a:bodyPr/>
          <a:lstStyle>
            <a:lvl1pPr>
              <a:defRPr dirty="0"/>
            </a:lvl1pPr>
          </a:lstStyle>
          <a:p>
            <a:pPr>
              <a:defRPr/>
            </a:pPr>
            <a:endParaRPr lang="en-US" dirty="0"/>
          </a:p>
        </p:txBody>
      </p:sp>
      <p:sp>
        <p:nvSpPr>
          <p:cNvPr id="7" name="Footer Placeholder 4"/>
          <p:cNvSpPr>
            <a:spLocks noGrp="1"/>
          </p:cNvSpPr>
          <p:nvPr>
            <p:ph type="ftr" sz="quarter" idx="11"/>
          </p:nvPr>
        </p:nvSpPr>
        <p:spPr/>
        <p:txBody>
          <a:bodyPr/>
          <a:lstStyle>
            <a:lvl1pPr>
              <a:defRPr dirty="0"/>
            </a:lvl1pPr>
          </a:lstStyle>
          <a:p>
            <a:pPr>
              <a:defRPr/>
            </a:pPr>
            <a:endParaRPr lang="en-US" dirty="0"/>
          </a:p>
        </p:txBody>
      </p:sp>
      <p:sp>
        <p:nvSpPr>
          <p:cNvPr id="8" name="Slide Number Placeholder 5"/>
          <p:cNvSpPr>
            <a:spLocks noGrp="1"/>
          </p:cNvSpPr>
          <p:nvPr>
            <p:ph type="sldNum" sz="quarter" idx="12"/>
          </p:nvPr>
        </p:nvSpPr>
        <p:spPr/>
        <p:txBody>
          <a:bodyPr/>
          <a:lstStyle>
            <a:lvl1pPr>
              <a:defRPr>
                <a:solidFill>
                  <a:srgbClr val="FFFFFF"/>
                </a:solidFill>
              </a:defRPr>
            </a:lvl1pPr>
          </a:lstStyle>
          <a:p>
            <a:pPr>
              <a:defRPr/>
            </a:pPr>
            <a:fld id="{84339DF2-1FFA-482E-A465-14AE42C7E728}" type="slidenum">
              <a:rPr lang="en-US" altLang="en-US"/>
              <a:pPr>
                <a:defRPr/>
              </a:pPr>
              <a:t>‹#›</a:t>
            </a:fld>
            <a:endParaRPr lang="en-US" altLang="en-US" dirty="0"/>
          </a:p>
        </p:txBody>
      </p:sp>
    </p:spTree>
    <p:extLst>
      <p:ext uri="{BB962C8B-B14F-4D97-AF65-F5344CB8AC3E}">
        <p14:creationId xmlns:p14="http://schemas.microsoft.com/office/powerpoint/2010/main" val="149666786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79CF3CF-4B5E-444B-933A-18A98E57BD85}" type="slidenum">
              <a:rPr lang="en-US" altLang="en-US"/>
              <a:pPr>
                <a:defRPr/>
              </a:pPr>
              <a:t>‹#›</a:t>
            </a:fld>
            <a:endParaRPr lang="en-US" altLang="en-US" dirty="0"/>
          </a:p>
        </p:txBody>
      </p:sp>
    </p:spTree>
    <p:extLst>
      <p:ext uri="{BB962C8B-B14F-4D97-AF65-F5344CB8AC3E}">
        <p14:creationId xmlns:p14="http://schemas.microsoft.com/office/powerpoint/2010/main" val="263623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Vertical Title 1"/>
          <p:cNvSpPr>
            <a:spLocks noGrp="1"/>
          </p:cNvSpPr>
          <p:nvPr>
            <p:ph type="title" orient="vert"/>
          </p:nvPr>
        </p:nvSpPr>
        <p:spPr>
          <a:xfrm>
            <a:off x="6781800" y="274640"/>
            <a:ext cx="19050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dirty="0"/>
            </a:lvl1pPr>
          </a:lstStyle>
          <a:p>
            <a:pPr>
              <a:defRPr/>
            </a:pPr>
            <a:endParaRPr lang="en-US" dirty="0"/>
          </a:p>
        </p:txBody>
      </p:sp>
      <p:sp>
        <p:nvSpPr>
          <p:cNvPr id="7" name="Footer Placeholder 4"/>
          <p:cNvSpPr>
            <a:spLocks noGrp="1"/>
          </p:cNvSpPr>
          <p:nvPr>
            <p:ph type="ftr" sz="quarter" idx="11"/>
          </p:nvPr>
        </p:nvSpPr>
        <p:spPr>
          <a:xfrm>
            <a:off x="2640013" y="6376988"/>
            <a:ext cx="3836987" cy="365125"/>
          </a:xfrm>
        </p:spPr>
        <p:txBody>
          <a:bodyPr/>
          <a:lstStyle>
            <a:lvl1pPr>
              <a:defRPr dirty="0"/>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69DBF55-E596-41AB-B8B9-56C51B3D62AD}" type="slidenum">
              <a:rPr lang="en-US" altLang="en-US"/>
              <a:pPr>
                <a:defRPr/>
              </a:pPr>
              <a:t>‹#›</a:t>
            </a:fld>
            <a:endParaRPr lang="en-US" altLang="en-US" dirty="0"/>
          </a:p>
        </p:txBody>
      </p:sp>
    </p:spTree>
    <p:extLst>
      <p:ext uri="{BB962C8B-B14F-4D97-AF65-F5344CB8AC3E}">
        <p14:creationId xmlns:p14="http://schemas.microsoft.com/office/powerpoint/2010/main" val="2340046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ea typeface="+mn-ea"/>
              </a:defRPr>
            </a:lvl1pPr>
          </a:lstStyle>
          <a:p>
            <a:pPr>
              <a:defRPr/>
            </a:pPr>
            <a:fld id="{5758A7F6-F5BD-43C6-880B-BFA01C5E1061}" type="datetimeFigureOut">
              <a:rPr lang="en-US"/>
              <a:pPr>
                <a:defRPr/>
              </a:pPr>
              <a:t>2/20/2025</a:t>
            </a:fld>
            <a:endParaRPr lang="en-US" dirty="0"/>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F215AE80-9EBA-40DC-A702-C7595191689B}" type="slidenum">
              <a:rPr lang="en-US" altLang="en-US"/>
              <a:pPr>
                <a:defRPr/>
              </a:pPr>
              <a:t>‹#›</a:t>
            </a:fld>
            <a:endParaRPr lang="en-US" altLang="en-US"/>
          </a:p>
        </p:txBody>
      </p:sp>
    </p:spTree>
    <p:extLst>
      <p:ext uri="{BB962C8B-B14F-4D97-AF65-F5344CB8AC3E}">
        <p14:creationId xmlns:p14="http://schemas.microsoft.com/office/powerpoint/2010/main" val="3681826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ea typeface="+mn-ea"/>
              </a:defRPr>
            </a:lvl1pPr>
          </a:lstStyle>
          <a:p>
            <a:pPr>
              <a:defRPr/>
            </a:pPr>
            <a:fld id="{05CFE524-E730-4F93-ADDC-01BD0C6CD144}" type="datetimeFigureOut">
              <a:rPr lang="en-US"/>
              <a:pPr>
                <a:defRPr/>
              </a:pPr>
              <a:t>2/20/2025</a:t>
            </a:fld>
            <a:endParaRPr lang="en-US" dirty="0"/>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EFF13D6D-2B06-44A5-809D-DFD6AEB27413}" type="slidenum">
              <a:rPr lang="en-US" altLang="en-US"/>
              <a:pPr>
                <a:defRPr/>
              </a:pPr>
              <a:t>‹#›</a:t>
            </a:fld>
            <a:endParaRPr lang="en-US" altLang="en-US"/>
          </a:p>
        </p:txBody>
      </p:sp>
    </p:spTree>
    <p:extLst>
      <p:ext uri="{BB962C8B-B14F-4D97-AF65-F5344CB8AC3E}">
        <p14:creationId xmlns:p14="http://schemas.microsoft.com/office/powerpoint/2010/main" val="2790237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ea typeface="+mn-ea"/>
              </a:defRPr>
            </a:lvl1pPr>
          </a:lstStyle>
          <a:p>
            <a:pPr>
              <a:defRPr/>
            </a:pPr>
            <a:fld id="{FE58C6AD-604F-4AF0-B925-1B5A016EE422}" type="datetimeFigureOut">
              <a:rPr lang="en-US"/>
              <a:pPr>
                <a:defRPr/>
              </a:pPr>
              <a:t>2/20/2025</a:t>
            </a:fld>
            <a:endParaRPr lang="en-US" dirty="0"/>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FD2DC782-F9D3-4B32-AD8E-E4699F7DD470}" type="slidenum">
              <a:rPr lang="en-US" altLang="en-US"/>
              <a:pPr>
                <a:defRPr/>
              </a:pPr>
              <a:t>‹#›</a:t>
            </a:fld>
            <a:endParaRPr lang="en-US" altLang="en-US"/>
          </a:p>
        </p:txBody>
      </p:sp>
    </p:spTree>
    <p:extLst>
      <p:ext uri="{BB962C8B-B14F-4D97-AF65-F5344CB8AC3E}">
        <p14:creationId xmlns:p14="http://schemas.microsoft.com/office/powerpoint/2010/main" val="3820857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ea typeface="+mn-ea"/>
              </a:defRPr>
            </a:lvl1pPr>
          </a:lstStyle>
          <a:p>
            <a:pPr>
              <a:defRPr/>
            </a:pPr>
            <a:fld id="{CC7E3873-BC1B-4B04-8EF6-3E1B61AD5D63}" type="datetimeFigureOut">
              <a:rPr lang="en-US"/>
              <a:pPr>
                <a:defRPr/>
              </a:pPr>
              <a:t>2/20/2025</a:t>
            </a:fld>
            <a:endParaRPr lang="en-US" dirty="0"/>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53E76788-194B-4E84-846A-F238B36151B5}" type="slidenum">
              <a:rPr lang="en-US" altLang="en-US"/>
              <a:pPr>
                <a:defRPr/>
              </a:pPr>
              <a:t>‹#›</a:t>
            </a:fld>
            <a:endParaRPr lang="en-US" altLang="en-US"/>
          </a:p>
        </p:txBody>
      </p:sp>
    </p:spTree>
    <p:extLst>
      <p:ext uri="{BB962C8B-B14F-4D97-AF65-F5344CB8AC3E}">
        <p14:creationId xmlns:p14="http://schemas.microsoft.com/office/powerpoint/2010/main" val="3566260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ea typeface="+mn-ea"/>
              </a:defRPr>
            </a:lvl1pPr>
          </a:lstStyle>
          <a:p>
            <a:pPr>
              <a:defRPr/>
            </a:pPr>
            <a:fld id="{A3D0E624-B24B-4014-9A8F-33A7F7D89266}" type="datetimeFigureOut">
              <a:rPr lang="en-US"/>
              <a:pPr>
                <a:defRPr/>
              </a:pPr>
              <a:t>2/20/2025</a:t>
            </a:fld>
            <a:endParaRPr lang="en-US" dirty="0"/>
          </a:p>
        </p:txBody>
      </p:sp>
      <p:sp>
        <p:nvSpPr>
          <p:cNvPr id="8" name="Footer Placeholder 4"/>
          <p:cNvSpPr>
            <a:spLocks noGrp="1"/>
          </p:cNvSpPr>
          <p:nvPr>
            <p:ph type="ftr" sz="quarter" idx="11"/>
          </p:nvPr>
        </p:nvSpPr>
        <p:spPr/>
        <p:txBody>
          <a:bodyPr/>
          <a:lstStyle>
            <a:lvl1pPr>
              <a:defRPr>
                <a:ea typeface="+mn-ea"/>
              </a:defRPr>
            </a:lvl1pPr>
          </a:lstStyle>
          <a:p>
            <a:pPr>
              <a:defRPr/>
            </a:pPr>
            <a:endParaRPr lang="en-US"/>
          </a:p>
        </p:txBody>
      </p:sp>
      <p:sp>
        <p:nvSpPr>
          <p:cNvPr id="9" name="Slide Number Placeholder 5"/>
          <p:cNvSpPr>
            <a:spLocks noGrp="1"/>
          </p:cNvSpPr>
          <p:nvPr>
            <p:ph type="sldNum" sz="quarter" idx="12"/>
          </p:nvPr>
        </p:nvSpPr>
        <p:spPr/>
        <p:txBody>
          <a:bodyPr/>
          <a:lstStyle>
            <a:lvl1pPr>
              <a:defRPr>
                <a:ea typeface="+mn-ea"/>
              </a:defRPr>
            </a:lvl1pPr>
          </a:lstStyle>
          <a:p>
            <a:pPr>
              <a:defRPr/>
            </a:pPr>
            <a:fld id="{232CF027-8459-4CDA-BB43-B91E86C04504}" type="slidenum">
              <a:rPr lang="en-US" altLang="en-US"/>
              <a:pPr>
                <a:defRPr/>
              </a:pPr>
              <a:t>‹#›</a:t>
            </a:fld>
            <a:endParaRPr lang="en-US" altLang="en-US"/>
          </a:p>
        </p:txBody>
      </p:sp>
    </p:spTree>
    <p:extLst>
      <p:ext uri="{BB962C8B-B14F-4D97-AF65-F5344CB8AC3E}">
        <p14:creationId xmlns:p14="http://schemas.microsoft.com/office/powerpoint/2010/main" val="2197191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ea typeface="+mn-ea"/>
              </a:defRPr>
            </a:lvl1pPr>
          </a:lstStyle>
          <a:p>
            <a:pPr>
              <a:defRPr/>
            </a:pPr>
            <a:fld id="{D44E6D34-C6AE-4E40-B1F4-6A54A79944DB}" type="datetimeFigureOut">
              <a:rPr lang="en-US"/>
              <a:pPr>
                <a:defRPr/>
              </a:pPr>
              <a:t>2/20/2025</a:t>
            </a:fld>
            <a:endParaRPr lang="en-US" dirty="0"/>
          </a:p>
        </p:txBody>
      </p:sp>
      <p:sp>
        <p:nvSpPr>
          <p:cNvPr id="4" name="Footer Placeholder 4"/>
          <p:cNvSpPr>
            <a:spLocks noGrp="1"/>
          </p:cNvSpPr>
          <p:nvPr>
            <p:ph type="ftr" sz="quarter" idx="11"/>
          </p:nvPr>
        </p:nvSpPr>
        <p:spPr/>
        <p:txBody>
          <a:bodyPr/>
          <a:lstStyle>
            <a:lvl1pPr>
              <a:defRPr>
                <a:ea typeface="+mn-ea"/>
              </a:defRPr>
            </a:lvl1pPr>
          </a:lstStyle>
          <a:p>
            <a:pPr>
              <a:defRPr/>
            </a:pPr>
            <a:endParaRPr lang="en-US"/>
          </a:p>
        </p:txBody>
      </p:sp>
      <p:sp>
        <p:nvSpPr>
          <p:cNvPr id="5" name="Slide Number Placeholder 5"/>
          <p:cNvSpPr>
            <a:spLocks noGrp="1"/>
          </p:cNvSpPr>
          <p:nvPr>
            <p:ph type="sldNum" sz="quarter" idx="12"/>
          </p:nvPr>
        </p:nvSpPr>
        <p:spPr/>
        <p:txBody>
          <a:bodyPr/>
          <a:lstStyle>
            <a:lvl1pPr>
              <a:defRPr>
                <a:ea typeface="+mn-ea"/>
              </a:defRPr>
            </a:lvl1pPr>
          </a:lstStyle>
          <a:p>
            <a:pPr>
              <a:defRPr/>
            </a:pPr>
            <a:fld id="{ED68E408-6E69-45CB-9492-CA0133E325A2}" type="slidenum">
              <a:rPr lang="en-US" altLang="en-US"/>
              <a:pPr>
                <a:defRPr/>
              </a:pPr>
              <a:t>‹#›</a:t>
            </a:fld>
            <a:endParaRPr lang="en-US" altLang="en-US"/>
          </a:p>
        </p:txBody>
      </p:sp>
    </p:spTree>
    <p:extLst>
      <p:ext uri="{BB962C8B-B14F-4D97-AF65-F5344CB8AC3E}">
        <p14:creationId xmlns:p14="http://schemas.microsoft.com/office/powerpoint/2010/main" val="15380213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ea typeface="+mn-ea"/>
              </a:defRPr>
            </a:lvl1pPr>
          </a:lstStyle>
          <a:p>
            <a:pPr>
              <a:defRPr/>
            </a:pPr>
            <a:fld id="{8A665985-B020-44A4-AAD9-8486EABF6E5B}" type="datetimeFigureOut">
              <a:rPr lang="en-US"/>
              <a:pPr>
                <a:defRPr/>
              </a:pPr>
              <a:t>2/20/2025</a:t>
            </a:fld>
            <a:endParaRPr lang="en-US" dirty="0"/>
          </a:p>
        </p:txBody>
      </p:sp>
      <p:sp>
        <p:nvSpPr>
          <p:cNvPr id="3" name="Footer Placeholder 4"/>
          <p:cNvSpPr>
            <a:spLocks noGrp="1"/>
          </p:cNvSpPr>
          <p:nvPr>
            <p:ph type="ftr" sz="quarter" idx="11"/>
          </p:nvPr>
        </p:nvSpPr>
        <p:spPr/>
        <p:txBody>
          <a:bodyPr/>
          <a:lstStyle>
            <a:lvl1pPr>
              <a:defRPr>
                <a:ea typeface="+mn-ea"/>
              </a:defRPr>
            </a:lvl1pPr>
          </a:lstStyle>
          <a:p>
            <a:pPr>
              <a:defRPr/>
            </a:pPr>
            <a:endParaRPr lang="en-US"/>
          </a:p>
        </p:txBody>
      </p:sp>
      <p:sp>
        <p:nvSpPr>
          <p:cNvPr id="4" name="Slide Number Placeholder 5"/>
          <p:cNvSpPr>
            <a:spLocks noGrp="1"/>
          </p:cNvSpPr>
          <p:nvPr>
            <p:ph type="sldNum" sz="quarter" idx="12"/>
          </p:nvPr>
        </p:nvSpPr>
        <p:spPr/>
        <p:txBody>
          <a:bodyPr/>
          <a:lstStyle>
            <a:lvl1pPr>
              <a:defRPr>
                <a:ea typeface="+mn-ea"/>
              </a:defRPr>
            </a:lvl1pPr>
          </a:lstStyle>
          <a:p>
            <a:pPr>
              <a:defRPr/>
            </a:pPr>
            <a:fld id="{5C4D790D-CD80-4F57-8311-7E3C441A2008}" type="slidenum">
              <a:rPr lang="en-US" altLang="en-US"/>
              <a:pPr>
                <a:defRPr/>
              </a:pPr>
              <a:t>‹#›</a:t>
            </a:fld>
            <a:endParaRPr lang="en-US" altLang="en-US"/>
          </a:p>
        </p:txBody>
      </p:sp>
    </p:spTree>
    <p:extLst>
      <p:ext uri="{BB962C8B-B14F-4D97-AF65-F5344CB8AC3E}">
        <p14:creationId xmlns:p14="http://schemas.microsoft.com/office/powerpoint/2010/main" val="1132846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ea typeface="+mn-ea"/>
              </a:defRPr>
            </a:lvl1pPr>
          </a:lstStyle>
          <a:p>
            <a:pPr>
              <a:defRPr/>
            </a:pPr>
            <a:fld id="{2A7A260E-FB68-4CC4-AF55-096D80C261E9}" type="datetimeFigureOut">
              <a:rPr lang="en-US"/>
              <a:pPr>
                <a:defRPr/>
              </a:pPr>
              <a:t>2/20/2025</a:t>
            </a:fld>
            <a:endParaRPr lang="en-US" dirty="0"/>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44DABEEB-0421-41E0-AB2F-6E9EA619D0D0}" type="slidenum">
              <a:rPr lang="en-US" altLang="en-US"/>
              <a:pPr>
                <a:defRPr/>
              </a:pPr>
              <a:t>‹#›</a:t>
            </a:fld>
            <a:endParaRPr lang="en-US" altLang="en-US"/>
          </a:p>
        </p:txBody>
      </p:sp>
    </p:spTree>
    <p:extLst>
      <p:ext uri="{BB962C8B-B14F-4D97-AF65-F5344CB8AC3E}">
        <p14:creationId xmlns:p14="http://schemas.microsoft.com/office/powerpoint/2010/main" val="3344354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648950-6CE5-4E02-8BA3-184BC461E1E5}" type="slidenum">
              <a:rPr lang="en-US" altLang="en-US"/>
              <a:pPr>
                <a:defRPr/>
              </a:pPr>
              <a:t>‹#›</a:t>
            </a:fld>
            <a:endParaRPr lang="en-US" altLang="en-US" dirty="0"/>
          </a:p>
        </p:txBody>
      </p:sp>
    </p:spTree>
    <p:extLst>
      <p:ext uri="{BB962C8B-B14F-4D97-AF65-F5344CB8AC3E}">
        <p14:creationId xmlns:p14="http://schemas.microsoft.com/office/powerpoint/2010/main" val="36294867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ea typeface="+mn-ea"/>
              </a:defRPr>
            </a:lvl1pPr>
          </a:lstStyle>
          <a:p>
            <a:pPr>
              <a:defRPr/>
            </a:pPr>
            <a:fld id="{A16CB826-756B-4E62-AB38-9C576AF6DD02}" type="datetimeFigureOut">
              <a:rPr lang="en-US"/>
              <a:pPr>
                <a:defRPr/>
              </a:pPr>
              <a:t>2/20/2025</a:t>
            </a:fld>
            <a:endParaRPr lang="en-US" dirty="0"/>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62627720-402E-4EF4-AE37-1ECAE5AF89D2}" type="slidenum">
              <a:rPr lang="en-US" altLang="en-US"/>
              <a:pPr>
                <a:defRPr/>
              </a:pPr>
              <a:t>‹#›</a:t>
            </a:fld>
            <a:endParaRPr lang="en-US" altLang="en-US"/>
          </a:p>
        </p:txBody>
      </p:sp>
    </p:spTree>
    <p:extLst>
      <p:ext uri="{BB962C8B-B14F-4D97-AF65-F5344CB8AC3E}">
        <p14:creationId xmlns:p14="http://schemas.microsoft.com/office/powerpoint/2010/main" val="81554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ea typeface="+mn-ea"/>
              </a:defRPr>
            </a:lvl1pPr>
          </a:lstStyle>
          <a:p>
            <a:pPr>
              <a:defRPr/>
            </a:pPr>
            <a:fld id="{7F0A0D3A-080B-4AF9-8CD1-EB9090CC1D75}" type="datetimeFigureOut">
              <a:rPr lang="en-US"/>
              <a:pPr>
                <a:defRPr/>
              </a:pPr>
              <a:t>2/20/2025</a:t>
            </a:fld>
            <a:endParaRPr lang="en-US" dirty="0"/>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FD879305-509C-4D35-9300-054C9E27DA7A}" type="slidenum">
              <a:rPr lang="en-US" altLang="en-US"/>
              <a:pPr>
                <a:defRPr/>
              </a:pPr>
              <a:t>‹#›</a:t>
            </a:fld>
            <a:endParaRPr lang="en-US" altLang="en-US"/>
          </a:p>
        </p:txBody>
      </p:sp>
    </p:spTree>
    <p:extLst>
      <p:ext uri="{BB962C8B-B14F-4D97-AF65-F5344CB8AC3E}">
        <p14:creationId xmlns:p14="http://schemas.microsoft.com/office/powerpoint/2010/main" val="2224230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ea typeface="+mn-ea"/>
              </a:defRPr>
            </a:lvl1pPr>
          </a:lstStyle>
          <a:p>
            <a:pPr>
              <a:defRPr/>
            </a:pPr>
            <a:fld id="{3F757DB1-D253-445C-9042-8C33F2929738}" type="datetimeFigureOut">
              <a:rPr lang="en-US"/>
              <a:pPr>
                <a:defRPr/>
              </a:pPr>
              <a:t>2/20/2025</a:t>
            </a:fld>
            <a:endParaRPr lang="en-US" dirty="0"/>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1EA67960-CCC0-4ED2-A342-6DCE85AE65CD}" type="slidenum">
              <a:rPr lang="en-US" altLang="en-US"/>
              <a:pPr>
                <a:defRPr/>
              </a:pPr>
              <a:t>‹#›</a:t>
            </a:fld>
            <a:endParaRPr lang="en-US" altLang="en-US"/>
          </a:p>
        </p:txBody>
      </p:sp>
    </p:spTree>
    <p:extLst>
      <p:ext uri="{BB962C8B-B14F-4D97-AF65-F5344CB8AC3E}">
        <p14:creationId xmlns:p14="http://schemas.microsoft.com/office/powerpoint/2010/main" val="232822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dirty="0"/>
            </a:lvl1pPr>
          </a:lstStyle>
          <a:p>
            <a:pPr>
              <a:defRPr/>
            </a:pPr>
            <a:endParaRPr lang="en-US" dirty="0"/>
          </a:p>
        </p:txBody>
      </p:sp>
      <p:sp>
        <p:nvSpPr>
          <p:cNvPr id="7" name="Footer Placeholder 4"/>
          <p:cNvSpPr>
            <a:spLocks noGrp="1"/>
          </p:cNvSpPr>
          <p:nvPr>
            <p:ph type="ftr" sz="quarter" idx="11"/>
          </p:nvPr>
        </p:nvSpPr>
        <p:spPr/>
        <p:txBody>
          <a:bodyPr/>
          <a:lstStyle>
            <a:lvl1pPr>
              <a:defRPr dirty="0"/>
            </a:lvl1pPr>
          </a:lstStyle>
          <a:p>
            <a:pPr>
              <a:defRPr/>
            </a:pPr>
            <a:endParaRPr lang="en-US" dirty="0"/>
          </a:p>
        </p:txBody>
      </p:sp>
      <p:sp>
        <p:nvSpPr>
          <p:cNvPr id="8" name="Slide Number Placeholder 5"/>
          <p:cNvSpPr>
            <a:spLocks noGrp="1"/>
          </p:cNvSpPr>
          <p:nvPr>
            <p:ph type="sldNum" sz="quarter" idx="12"/>
          </p:nvPr>
        </p:nvSpPr>
        <p:spPr/>
        <p:txBody>
          <a:bodyPr/>
          <a:lstStyle>
            <a:lvl1pPr>
              <a:defRPr>
                <a:solidFill>
                  <a:srgbClr val="FFFFFF"/>
                </a:solidFill>
              </a:defRPr>
            </a:lvl1pPr>
          </a:lstStyle>
          <a:p>
            <a:pPr>
              <a:defRPr/>
            </a:pPr>
            <a:fld id="{3630C0A0-5B48-4A51-B255-81CCDFFA8A29}" type="slidenum">
              <a:rPr lang="en-US" altLang="en-US"/>
              <a:pPr>
                <a:defRPr/>
              </a:pPr>
              <a:t>‹#›</a:t>
            </a:fld>
            <a:endParaRPr lang="en-US" altLang="en-US" dirty="0"/>
          </a:p>
        </p:txBody>
      </p:sp>
    </p:spTree>
    <p:extLst>
      <p:ext uri="{BB962C8B-B14F-4D97-AF65-F5344CB8AC3E}">
        <p14:creationId xmlns:p14="http://schemas.microsoft.com/office/powerpoint/2010/main" val="10161941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321A1EF-8587-4CF3-A5A6-36BA79516E4F}" type="slidenum">
              <a:rPr lang="en-US" altLang="en-US"/>
              <a:pPr>
                <a:defRPr/>
              </a:pPr>
              <a:t>‹#›</a:t>
            </a:fld>
            <a:endParaRPr lang="en-US" altLang="en-US" dirty="0"/>
          </a:p>
        </p:txBody>
      </p:sp>
    </p:spTree>
    <p:extLst>
      <p:ext uri="{BB962C8B-B14F-4D97-AF65-F5344CB8AC3E}">
        <p14:creationId xmlns:p14="http://schemas.microsoft.com/office/powerpoint/2010/main" val="305841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D6A4313-70B6-4994-8199-B5C63B9CE8FC}" type="slidenum">
              <a:rPr lang="en-US" altLang="en-US"/>
              <a:pPr>
                <a:defRPr/>
              </a:pPr>
              <a:t>‹#›</a:t>
            </a:fld>
            <a:endParaRPr lang="en-US" altLang="en-US" dirty="0"/>
          </a:p>
        </p:txBody>
      </p:sp>
    </p:spTree>
    <p:extLst>
      <p:ext uri="{BB962C8B-B14F-4D97-AF65-F5344CB8AC3E}">
        <p14:creationId xmlns:p14="http://schemas.microsoft.com/office/powerpoint/2010/main" val="298657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6D0CCF8-9888-4C7A-9EA4-09E5C683E9D6}" type="slidenum">
              <a:rPr lang="en-US" altLang="en-US"/>
              <a:pPr>
                <a:defRPr/>
              </a:pPr>
              <a:t>‹#›</a:t>
            </a:fld>
            <a:endParaRPr lang="en-US" altLang="en-US" dirty="0"/>
          </a:p>
        </p:txBody>
      </p:sp>
    </p:spTree>
    <p:extLst>
      <p:ext uri="{BB962C8B-B14F-4D97-AF65-F5344CB8AC3E}">
        <p14:creationId xmlns:p14="http://schemas.microsoft.com/office/powerpoint/2010/main" val="392407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dirty="0"/>
            </a:lvl1pPr>
          </a:lstStyle>
          <a:p>
            <a:pPr>
              <a:defRPr/>
            </a:pPr>
            <a:endParaRPr lang="en-US" dirty="0"/>
          </a:p>
        </p:txBody>
      </p:sp>
      <p:sp>
        <p:nvSpPr>
          <p:cNvPr id="3" name="Footer Placeholder 2"/>
          <p:cNvSpPr>
            <a:spLocks noGrp="1"/>
          </p:cNvSpPr>
          <p:nvPr>
            <p:ph type="ftr" sz="quarter" idx="11"/>
          </p:nvPr>
        </p:nvSpPr>
        <p:spPr/>
        <p:txBody>
          <a:bodyPr/>
          <a:lstStyle>
            <a:lvl1pPr>
              <a:defRPr dirty="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5D4A7FB-A8BB-49E3-8EB1-9297FC0CDA50}" type="slidenum">
              <a:rPr lang="en-US" altLang="en-US"/>
              <a:pPr>
                <a:defRPr/>
              </a:pPr>
              <a:t>‹#›</a:t>
            </a:fld>
            <a:endParaRPr lang="en-US" altLang="en-US" dirty="0"/>
          </a:p>
        </p:txBody>
      </p:sp>
    </p:spTree>
    <p:extLst>
      <p:ext uri="{BB962C8B-B14F-4D97-AF65-F5344CB8AC3E}">
        <p14:creationId xmlns:p14="http://schemas.microsoft.com/office/powerpoint/2010/main" val="175346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a:t>Click to edit Master text styles</a:t>
            </a:r>
          </a:p>
        </p:txBody>
      </p:sp>
      <p:sp>
        <p:nvSpPr>
          <p:cNvPr id="7" name="Date Placeholder 4"/>
          <p:cNvSpPr>
            <a:spLocks noGrp="1"/>
          </p:cNvSpPr>
          <p:nvPr>
            <p:ph type="dt" sz="half" idx="10"/>
          </p:nvPr>
        </p:nvSpPr>
        <p:spPr/>
        <p:txBody>
          <a:bodyPr/>
          <a:lstStyle>
            <a:lvl1pPr>
              <a:defRPr dirty="0"/>
            </a:lvl1pPr>
          </a:lstStyle>
          <a:p>
            <a:pPr>
              <a:defRPr/>
            </a:pPr>
            <a:endParaRPr lang="en-US" dirty="0"/>
          </a:p>
        </p:txBody>
      </p:sp>
      <p:sp>
        <p:nvSpPr>
          <p:cNvPr id="8" name="Footer Placeholder 5"/>
          <p:cNvSpPr>
            <a:spLocks noGrp="1"/>
          </p:cNvSpPr>
          <p:nvPr>
            <p:ph type="ftr" sz="quarter" idx="11"/>
          </p:nvPr>
        </p:nvSpPr>
        <p:spPr/>
        <p:txBody>
          <a:bodyPr/>
          <a:lstStyle>
            <a:lvl1pPr>
              <a:defRPr dirty="0"/>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B580AC0F-FF8F-458A-ABDF-0D003D5A50C8}" type="slidenum">
              <a:rPr lang="en-US" altLang="en-US"/>
              <a:pPr>
                <a:defRPr/>
              </a:pPr>
              <a:t>‹#›</a:t>
            </a:fld>
            <a:endParaRPr lang="en-US" altLang="en-US" dirty="0"/>
          </a:p>
        </p:txBody>
      </p:sp>
    </p:spTree>
    <p:extLst>
      <p:ext uri="{BB962C8B-B14F-4D97-AF65-F5344CB8AC3E}">
        <p14:creationId xmlns:p14="http://schemas.microsoft.com/office/powerpoint/2010/main" val="316767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dirty="0"/>
            </a:lvl1pPr>
          </a:lstStyle>
          <a:p>
            <a:pPr>
              <a:defRPr/>
            </a:pPr>
            <a:endParaRPr lang="en-US" dirty="0"/>
          </a:p>
        </p:txBody>
      </p:sp>
      <p:sp>
        <p:nvSpPr>
          <p:cNvPr id="8" name="Footer Placeholder 5"/>
          <p:cNvSpPr>
            <a:spLocks noGrp="1"/>
          </p:cNvSpPr>
          <p:nvPr>
            <p:ph type="ftr" sz="quarter" idx="11"/>
          </p:nvPr>
        </p:nvSpPr>
        <p:spPr>
          <a:xfrm>
            <a:off x="3035300" y="1169988"/>
            <a:ext cx="5194300" cy="201612"/>
          </a:xfrm>
        </p:spPr>
        <p:txBody>
          <a:bodyPr/>
          <a:lstStyle>
            <a:lvl1pPr>
              <a:defRPr dirty="0">
                <a:solidFill>
                  <a:schemeClr val="bg1">
                    <a:shade val="50000"/>
                  </a:schemeClr>
                </a:solidFill>
              </a:defRPr>
            </a:lvl1pPr>
          </a:lstStyle>
          <a:p>
            <a:pPr>
              <a:defRPr/>
            </a:pPr>
            <a:endParaRPr lang="en-US" dirty="0"/>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A1725993-D9E2-468D-92B8-D076BF906964}" type="slidenum">
              <a:rPr lang="en-US" altLang="en-US"/>
              <a:pPr>
                <a:defRPr/>
              </a:pPr>
              <a:t>‹#›</a:t>
            </a:fld>
            <a:endParaRPr lang="en-US" altLang="en-US" dirty="0"/>
          </a:p>
        </p:txBody>
      </p:sp>
    </p:spTree>
    <p:extLst>
      <p:ext uri="{BB962C8B-B14F-4D97-AF65-F5344CB8AC3E}">
        <p14:creationId xmlns:p14="http://schemas.microsoft.com/office/powerpoint/2010/main" val="23634380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a:t>Click to edit Master title style</a:t>
            </a:r>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dirty="0">
                <a:solidFill>
                  <a:schemeClr val="tx1">
                    <a:tint val="95000"/>
                  </a:schemeClr>
                </a:solidFill>
              </a:defRPr>
            </a:lvl1pPr>
            <a:extLst/>
          </a:lstStyle>
          <a:p>
            <a:pPr>
              <a:defRPr/>
            </a:pPr>
            <a:endParaRPr lang="en-US" dirty="0"/>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dirty="0">
                <a:solidFill>
                  <a:schemeClr val="tx1">
                    <a:tint val="95000"/>
                  </a:schemeClr>
                </a:solidFill>
              </a:defRPr>
            </a:lvl1pPr>
            <a:extLst/>
          </a:lstStyle>
          <a:p>
            <a:pPr>
              <a:defRPr/>
            </a:pPr>
            <a:endParaRPr lang="en-US" dirty="0"/>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eaLnBrk="1" hangingPunct="1">
              <a:defRPr sz="1200">
                <a:solidFill>
                  <a:srgbClr val="3F3F3F"/>
                </a:solidFill>
              </a:defRPr>
            </a:lvl1pPr>
          </a:lstStyle>
          <a:p>
            <a:pPr>
              <a:defRPr/>
            </a:pPr>
            <a:fld id="{9361D4A4-BD7F-4C4C-9504-3DCED500928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139" r:id="rId1"/>
    <p:sldLayoutId id="2147484134" r:id="rId2"/>
    <p:sldLayoutId id="2147484140" r:id="rId3"/>
    <p:sldLayoutId id="2147484135" r:id="rId4"/>
    <p:sldLayoutId id="2147484136" r:id="rId5"/>
    <p:sldLayoutId id="2147484137" r:id="rId6"/>
    <p:sldLayoutId id="2147484141" r:id="rId7"/>
    <p:sldLayoutId id="2147484142" r:id="rId8"/>
    <p:sldLayoutId id="2147484143" r:id="rId9"/>
    <p:sldLayoutId id="2147484138" r:id="rId10"/>
    <p:sldLayoutId id="2147484144"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prstClr val="white">
                    <a:tint val="75000"/>
                  </a:prstClr>
                </a:solidFill>
                <a:latin typeface="+mn-lt"/>
                <a:ea typeface="ＭＳ Ｐゴシック" charset="0"/>
              </a:defRPr>
            </a:lvl1pPr>
          </a:lstStyle>
          <a:p>
            <a:pPr>
              <a:defRPr/>
            </a:pPr>
            <a:fld id="{E4C9B6AA-85F9-4673-9D99-53DBDF0DA61A}" type="datetimeFigureOut">
              <a:rPr lang="en-US"/>
              <a:pPr>
                <a:defRPr/>
              </a:pPr>
              <a:t>2/20/2025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prstClr val="white">
                    <a:tint val="75000"/>
                  </a:prstClr>
                </a:solidFill>
                <a:latin typeface="+mn-lt"/>
                <a:ea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FFFFFF"/>
                </a:solidFill>
                <a:latin typeface="Calibri" panose="020F0502020204030204" pitchFamily="34" charset="0"/>
                <a:ea typeface="ＭＳ Ｐゴシック" charset="0"/>
              </a:defRPr>
            </a:lvl1pPr>
          </a:lstStyle>
          <a:p>
            <a:pPr fontAlgn="base">
              <a:spcBef>
                <a:spcPct val="0"/>
              </a:spcBef>
              <a:spcAft>
                <a:spcPct val="0"/>
              </a:spcAft>
              <a:defRPr/>
            </a:pPr>
            <a:fld id="{4FE6902E-0AAA-4AA9-8FAB-B4443B7E9BC1}"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1587511195"/>
      </p:ext>
    </p:extLst>
  </p:cSld>
  <p:clrMap bg1="dk1" tx1="lt1" bg2="dk2" tx2="lt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rkwyn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trium.lib.uoguelph.ca/xmlui/bitstream/handle/10214/9099/Sutton_Danielle_201508_MA.pdf?sequence=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iadlest.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5943600" y="4522788"/>
            <a:ext cx="6400800" cy="1752600"/>
          </a:xfrm>
        </p:spPr>
        <p:txBody>
          <a:bodyPr/>
          <a:lstStyle/>
          <a:p>
            <a:pPr eaLnBrk="1" hangingPunct="1"/>
            <a:r>
              <a:rPr lang="en-US" altLang="en-US" dirty="0">
                <a:solidFill>
                  <a:schemeClr val="accent1"/>
                </a:solidFill>
              </a:rPr>
              <a:t>Lt. Mark Wynn (ret)</a:t>
            </a:r>
          </a:p>
          <a:p>
            <a:pPr eaLnBrk="1" hangingPunct="1"/>
            <a:r>
              <a:rPr lang="en-US" altLang="en-US" dirty="0">
                <a:solidFill>
                  <a:schemeClr val="accent1"/>
                </a:solidFill>
                <a:hlinkClick r:id="rId3">
                  <a:extLst>
                    <a:ext uri="{A12FA001-AC4F-418D-AE19-62706E023703}">
                      <ahyp:hlinkClr xmlns:ahyp="http://schemas.microsoft.com/office/drawing/2018/hyperlinkcolor" val="tx"/>
                    </a:ext>
                  </a:extLst>
                </a:hlinkClick>
              </a:rPr>
              <a:t>www.markwynn.com</a:t>
            </a:r>
            <a:endParaRPr lang="en-US" altLang="en-US" dirty="0">
              <a:solidFill>
                <a:schemeClr val="accent1"/>
              </a:solidFill>
            </a:endParaRPr>
          </a:p>
          <a:p>
            <a:pPr eaLnBrk="1" hangingPunct="1"/>
            <a:r>
              <a:rPr lang="en-US" altLang="en-US" dirty="0">
                <a:solidFill>
                  <a:schemeClr val="accent1"/>
                </a:solidFill>
              </a:rPr>
              <a:t>markrwynn@edge.net</a:t>
            </a:r>
          </a:p>
        </p:txBody>
      </p:sp>
      <p:sp>
        <p:nvSpPr>
          <p:cNvPr id="4" name="Title 3"/>
          <p:cNvSpPr>
            <a:spLocks noGrp="1"/>
          </p:cNvSpPr>
          <p:nvPr>
            <p:ph type="ctrTitle"/>
          </p:nvPr>
        </p:nvSpPr>
        <p:spPr>
          <a:xfrm>
            <a:off x="495300" y="1676400"/>
            <a:ext cx="8153400" cy="2539157"/>
          </a:xfrm>
        </p:spPr>
        <p:txBody>
          <a:bodyPr wrap="square">
            <a:spAutoFit/>
          </a:bodyPr>
          <a:lstStyle/>
          <a:p>
            <a:r>
              <a:rPr lang="en-US" sz="2400" dirty="0"/>
              <a:t>High Profile Offenders</a:t>
            </a:r>
            <a:br>
              <a:rPr lang="en-US" sz="2400" dirty="0"/>
            </a:br>
            <a:r>
              <a:rPr lang="en-US" dirty="0"/>
              <a:t>Officer Involved Domestic and Sexual Violence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solidFill>
                  <a:schemeClr val="accent1">
                    <a:satMod val="150000"/>
                  </a:schemeClr>
                </a:solidFill>
              </a:rPr>
              <a:t>Traditional Law Response to Domestic Violence</a:t>
            </a:r>
          </a:p>
        </p:txBody>
      </p:sp>
      <p:sp>
        <p:nvSpPr>
          <p:cNvPr id="37891" name="Rectangle 3"/>
          <p:cNvSpPr>
            <a:spLocks noGrp="1" noChangeArrowheads="1"/>
          </p:cNvSpPr>
          <p:nvPr>
            <p:ph idx="1"/>
          </p:nvPr>
        </p:nvSpPr>
        <p:spPr>
          <a:xfrm>
            <a:off x="838200" y="2286000"/>
            <a:ext cx="7772400" cy="4114800"/>
          </a:xfrm>
        </p:spPr>
        <p:txBody>
          <a:bodyPr/>
          <a:lstStyle/>
          <a:p>
            <a:pPr eaLnBrk="1" hangingPunct="1">
              <a:buClrTx/>
              <a:buFont typeface="Wingdings" panose="05000000000000000000" pitchFamily="2" charset="2"/>
              <a:buChar char="Ø"/>
            </a:pPr>
            <a:r>
              <a:rPr lang="en-US" altLang="en-US" dirty="0"/>
              <a:t>Officers rarely receive counseling/training on avoiding physical conflict within their relationships or marriage</a:t>
            </a:r>
          </a:p>
          <a:p>
            <a:pPr lvl="1" eaLnBrk="1" hangingPunct="1">
              <a:buFont typeface="Wingdings" panose="05000000000000000000" pitchFamily="2" charset="2"/>
              <a:buNone/>
            </a:pPr>
            <a:r>
              <a:rPr lang="en-US" altLang="en-US" dirty="0"/>
              <a:t>Psychological services for officers is often not available</a:t>
            </a:r>
          </a:p>
          <a:p>
            <a:pPr eaLnBrk="1" hangingPunct="1"/>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solidFill>
                  <a:schemeClr val="accent1">
                    <a:satMod val="150000"/>
                  </a:schemeClr>
                </a:solidFill>
              </a:rPr>
              <a:t>Traditional Law Response to Domestic Violence</a:t>
            </a:r>
          </a:p>
        </p:txBody>
      </p:sp>
      <p:sp>
        <p:nvSpPr>
          <p:cNvPr id="8195" name="Rectangle 3"/>
          <p:cNvSpPr>
            <a:spLocks noGrp="1" noChangeArrowheads="1"/>
          </p:cNvSpPr>
          <p:nvPr>
            <p:ph idx="1"/>
          </p:nvPr>
        </p:nvSpPr>
        <p:spPr/>
        <p:txBody>
          <a:bodyPr/>
          <a:lstStyle/>
          <a:p>
            <a:pPr eaLnBrk="1" hangingPunct="1">
              <a:buClrTx/>
              <a:buFont typeface="Wingdings" panose="05000000000000000000" pitchFamily="2" charset="2"/>
              <a:buChar char="Ø"/>
            </a:pPr>
            <a:r>
              <a:rPr lang="en-US" altLang="en-US" dirty="0"/>
              <a:t>No or ineffective screening for domestic/sexual violence history in recruitment</a:t>
            </a:r>
          </a:p>
          <a:p>
            <a:pPr lvl="1" eaLnBrk="1" hangingPunct="1">
              <a:buClrTx/>
              <a:buFont typeface="Arial" panose="020B0604020202020204" pitchFamily="34" charset="0"/>
              <a:buChar char="•"/>
            </a:pPr>
            <a:r>
              <a:rPr lang="en-US" altLang="en-US" dirty="0"/>
              <a:t>are they batterers when they are hired on or does it happen because of the job?</a:t>
            </a:r>
          </a:p>
          <a:p>
            <a:pPr lvl="1" eaLnBrk="1" hangingPunct="1">
              <a:buClrTx/>
              <a:buFont typeface="Arial" panose="020B0604020202020204" pitchFamily="34" charset="0"/>
              <a:buChar char="•"/>
            </a:pPr>
            <a:r>
              <a:rPr lang="en-US" altLang="en-US" dirty="0"/>
              <a:t>what kind of people do we hire as police officers?</a:t>
            </a:r>
          </a:p>
          <a:p>
            <a:pPr lvl="1" eaLnBrk="1" hangingPunct="1">
              <a:buClrTx/>
              <a:buFont typeface="Arial" panose="020B0604020202020204" pitchFamily="34" charset="0"/>
              <a:buChar char="•"/>
            </a:pPr>
            <a:r>
              <a:rPr lang="en-US" altLang="en-US" dirty="0"/>
              <a:t>does psychological testing “weed” them out?</a:t>
            </a:r>
          </a:p>
        </p:txBody>
      </p:sp>
      <p:sp>
        <p:nvSpPr>
          <p:cNvPr id="2" name="TextBox 1"/>
          <p:cNvSpPr txBox="1"/>
          <p:nvPr/>
        </p:nvSpPr>
        <p:spPr>
          <a:xfrm>
            <a:off x="7848600" y="6400800"/>
            <a:ext cx="838200" cy="230832"/>
          </a:xfrm>
          <a:prstGeom prst="rect">
            <a:avLst/>
          </a:prstGeom>
          <a:noFill/>
        </p:spPr>
        <p:txBody>
          <a:bodyPr wrap="square" rtlCol="0">
            <a:spAutoFit/>
          </a:bodyPr>
          <a:lstStyle/>
          <a:p>
            <a:r>
              <a:rPr lang="en-US" sz="900" dirty="0"/>
              <a:t>phoenix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ssolve">
                                      <p:cBhvr>
                                        <p:cTn id="7" dur="500"/>
                                        <p:tgtEl>
                                          <p:spTgt spid="819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dissolve">
                                      <p:cBhvr>
                                        <p:cTn id="10" dur="500"/>
                                        <p:tgtEl>
                                          <p:spTgt spid="819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dissolve">
                                      <p:cBhvr>
                                        <p:cTn id="13" dur="500"/>
                                        <p:tgtEl>
                                          <p:spTgt spid="819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dissolve">
                                      <p:cBhvr>
                                        <p:cTn id="16"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solidFill>
                  <a:schemeClr val="accent1">
                    <a:satMod val="150000"/>
                  </a:schemeClr>
                </a:solidFill>
              </a:rPr>
              <a:t>Traditional Law Response to Domestic Violence</a:t>
            </a:r>
          </a:p>
        </p:txBody>
      </p:sp>
      <p:sp>
        <p:nvSpPr>
          <p:cNvPr id="9219" name="Rectangle 3"/>
          <p:cNvSpPr>
            <a:spLocks noGrp="1" noChangeArrowheads="1"/>
          </p:cNvSpPr>
          <p:nvPr>
            <p:ph idx="1"/>
          </p:nvPr>
        </p:nvSpPr>
        <p:spPr>
          <a:xfrm>
            <a:off x="381000" y="1981200"/>
            <a:ext cx="8763000" cy="4114800"/>
          </a:xfrm>
        </p:spPr>
        <p:txBody>
          <a:bodyPr/>
          <a:lstStyle/>
          <a:p>
            <a:pPr eaLnBrk="1" hangingPunct="1">
              <a:buClrTx/>
            </a:pPr>
            <a:r>
              <a:rPr lang="en-US" altLang="en-US" dirty="0"/>
              <a:t>The law enforcement community is a closed one</a:t>
            </a:r>
          </a:p>
          <a:p>
            <a:pPr eaLnBrk="1" hangingPunct="1">
              <a:buClrTx/>
            </a:pPr>
            <a:endParaRPr lang="en-US" altLang="en-US" dirty="0"/>
          </a:p>
          <a:p>
            <a:pPr eaLnBrk="1" hangingPunct="1">
              <a:buClrTx/>
            </a:pPr>
            <a:r>
              <a:rPr lang="en-US" altLang="en-US" dirty="0"/>
              <a:t>Lack of leadership within a department or local government on the issue of domestic violence</a:t>
            </a:r>
          </a:p>
          <a:p>
            <a:pPr lvl="1" eaLnBrk="1" hangingPunct="1">
              <a:buClrTx/>
            </a:pPr>
            <a:endParaRPr lang="en-US" altLang="en-US" dirty="0"/>
          </a:p>
          <a:p>
            <a:pPr eaLnBrk="1" hangingPunct="1">
              <a:buClrTx/>
            </a:pPr>
            <a:r>
              <a:rPr lang="en-US" altLang="en-US" dirty="0"/>
              <a:t>A combination of these things may have set the stage for a failure to protect the general public and the police family</a:t>
            </a:r>
          </a:p>
        </p:txBody>
      </p:sp>
      <p:sp>
        <p:nvSpPr>
          <p:cNvPr id="2" name="TextBox 1"/>
          <p:cNvSpPr txBox="1"/>
          <p:nvPr/>
        </p:nvSpPr>
        <p:spPr>
          <a:xfrm>
            <a:off x="7924800" y="6400800"/>
            <a:ext cx="914400" cy="276999"/>
          </a:xfrm>
          <a:prstGeom prst="rect">
            <a:avLst/>
          </a:prstGeom>
          <a:noFill/>
        </p:spPr>
        <p:txBody>
          <a:bodyPr wrap="square" rtlCol="0">
            <a:spAutoFit/>
          </a:bodyPr>
          <a:lstStyle/>
          <a:p>
            <a:r>
              <a:rPr lang="en-US" sz="1200" dirty="0"/>
              <a:t>phoenix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 Code of Silence?</a:t>
            </a:r>
          </a:p>
        </p:txBody>
      </p:sp>
      <p:sp>
        <p:nvSpPr>
          <p:cNvPr id="3" name="Content Placeholder 2"/>
          <p:cNvSpPr>
            <a:spLocks noGrp="1"/>
          </p:cNvSpPr>
          <p:nvPr>
            <p:ph idx="1"/>
          </p:nvPr>
        </p:nvSpPr>
        <p:spPr/>
        <p:txBody>
          <a:bodyPr>
            <a:normAutofit/>
          </a:bodyPr>
          <a:lstStyle/>
          <a:p>
            <a:pPr marL="0" indent="0">
              <a:buNone/>
            </a:pPr>
            <a:r>
              <a:rPr lang="en-US" sz="3200" dirty="0"/>
              <a:t>Chief Anthony </a:t>
            </a:r>
            <a:r>
              <a:rPr lang="en-US" sz="3200" dirty="0" err="1"/>
              <a:t>Bouza</a:t>
            </a:r>
            <a:r>
              <a:rPr lang="en-US" sz="3200" dirty="0"/>
              <a:t> of Minneapolis once a commander in the New York Police Department, wrote in his memoir </a:t>
            </a:r>
            <a:r>
              <a:rPr lang="en-US" sz="3200" i="1" dirty="0"/>
              <a:t>Police Unbound</a:t>
            </a:r>
            <a:r>
              <a:rPr lang="en-US" sz="3200" dirty="0"/>
              <a:t>,  “The Mafia never enforced its code of blood-sworn </a:t>
            </a:r>
            <a:r>
              <a:rPr lang="en-US" sz="3200" dirty="0" err="1"/>
              <a:t>omerta</a:t>
            </a:r>
            <a:r>
              <a:rPr lang="en-US" sz="3200" dirty="0"/>
              <a:t> with the ferocity, efficacy, and enthusiasm the police bring to the Blue Code of Silence.”</a:t>
            </a:r>
          </a:p>
        </p:txBody>
      </p:sp>
      <p:sp>
        <p:nvSpPr>
          <p:cNvPr id="4" name="Slide Number Placeholder 3"/>
          <p:cNvSpPr>
            <a:spLocks noGrp="1"/>
          </p:cNvSpPr>
          <p:nvPr>
            <p:ph type="sldNum" sz="quarter" idx="4"/>
          </p:nvPr>
        </p:nvSpPr>
        <p:spPr>
          <a:xfrm>
            <a:off x="7575570" y="6356355"/>
            <a:ext cx="1271868" cy="365125"/>
          </a:xfrm>
          <a:prstGeom prst="rect">
            <a:avLst/>
          </a:prstGeom>
        </p:spPr>
        <p:txBody>
          <a:bodyPr/>
          <a:lstStyle>
            <a:defPPr>
              <a:defRPr lang="en-US"/>
            </a:defPPr>
            <a:lvl1pPr marL="0" algn="r" defTabSz="914400" rtl="0" eaLnBrk="1" latinLnBrk="0" hangingPunct="1">
              <a:defRPr sz="1050" kern="1200">
                <a:solidFill>
                  <a:schemeClr val="bg1"/>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56D003-86A0-7F4A-990E-0FC2DC0121F3}" type="slidenum">
              <a:rPr lang="en-US" smtClean="0"/>
              <a:pPr/>
              <a:t>13</a:t>
            </a:fld>
            <a:endParaRPr lang="en-US" dirty="0"/>
          </a:p>
        </p:txBody>
      </p:sp>
    </p:spTree>
    <p:extLst>
      <p:ext uri="{BB962C8B-B14F-4D97-AF65-F5344CB8AC3E}">
        <p14:creationId xmlns:p14="http://schemas.microsoft.com/office/powerpoint/2010/main" val="891308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LAPD Inspector General Study</a:t>
            </a:r>
          </a:p>
        </p:txBody>
      </p:sp>
      <p:sp>
        <p:nvSpPr>
          <p:cNvPr id="3" name="Content Placeholder 2"/>
          <p:cNvSpPr>
            <a:spLocks noGrp="1"/>
          </p:cNvSpPr>
          <p:nvPr>
            <p:ph idx="1"/>
          </p:nvPr>
        </p:nvSpPr>
        <p:spPr>
          <a:xfrm>
            <a:off x="855418" y="2209800"/>
            <a:ext cx="7362264" cy="2949468"/>
          </a:xfrm>
        </p:spPr>
        <p:txBody>
          <a:bodyPr>
            <a:noAutofit/>
          </a:bodyPr>
          <a:lstStyle/>
          <a:p>
            <a:pPr marL="0" indent="0">
              <a:buNone/>
            </a:pPr>
            <a:r>
              <a:rPr lang="en-US" sz="3600" dirty="0"/>
              <a:t>Between 1990 and 1997, Los Angeles Police Department investigated 227 cases of alleged OIDV, of which 91 were sustained; of the 91 sustained by the department, only four resulted in a criminal conviction.</a:t>
            </a:r>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395162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Convictions?</a:t>
            </a:r>
          </a:p>
        </p:txBody>
      </p:sp>
      <p:sp>
        <p:nvSpPr>
          <p:cNvPr id="3" name="Content Placeholder 2"/>
          <p:cNvSpPr>
            <a:spLocks noGrp="1"/>
          </p:cNvSpPr>
          <p:nvPr>
            <p:ph idx="1"/>
          </p:nvPr>
        </p:nvSpPr>
        <p:spPr/>
        <p:txBody>
          <a:bodyPr>
            <a:normAutofit/>
          </a:bodyPr>
          <a:lstStyle/>
          <a:p>
            <a:r>
              <a:rPr lang="en-US" dirty="0"/>
              <a:t>Only 7 percent of Canadian cops convicted of domestic violence received a prison sentence, versus 49 percent of civilians convicted of comparable crimes, according to a study of Canadian cases from 2000 to 2014.</a:t>
            </a:r>
          </a:p>
          <a:p>
            <a:endParaRPr lang="en-CA" sz="900" dirty="0"/>
          </a:p>
          <a:p>
            <a:endParaRPr lang="en-CA" sz="900" dirty="0"/>
          </a:p>
          <a:p>
            <a:endParaRPr lang="en-CA" sz="900" dirty="0"/>
          </a:p>
          <a:p>
            <a:endParaRPr lang="en-CA" sz="900" dirty="0"/>
          </a:p>
          <a:p>
            <a:endParaRPr lang="en-CA" sz="900" dirty="0"/>
          </a:p>
          <a:p>
            <a:endParaRPr lang="en-CA" sz="900" dirty="0"/>
          </a:p>
          <a:p>
            <a:endParaRPr lang="en-CA" sz="900" dirty="0"/>
          </a:p>
          <a:p>
            <a:r>
              <a:rPr lang="en-CA" sz="900" dirty="0"/>
              <a:t>Danielle Sutton, “News Coverage of Officer-Involved Domestic Violence (OIDV): A Comparative Content Analysis” (MA thesis, University of Guelph, 2015), accessed December 15, 2015, </a:t>
            </a:r>
            <a:r>
              <a:rPr lang="en-CA" sz="900" u="sng" dirty="0">
                <a:hlinkClick r:id="rId2"/>
              </a:rPr>
              <a:t>https://atrium.lib.uoguelph.ca/xmlui/bitstream/handle/10214/9099/Sutton_Danielle_201508_MA.pdf?sequence=1</a:t>
            </a:r>
            <a:r>
              <a:rPr lang="en-CA" sz="900" dirty="0"/>
              <a:t>.</a:t>
            </a:r>
            <a:endParaRPr lang="en-US" sz="900" dirty="0"/>
          </a:p>
          <a:p>
            <a:endParaRPr lang="en-US" dirty="0"/>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912676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are the odds?</a:t>
            </a:r>
          </a:p>
        </p:txBody>
      </p:sp>
      <p:sp>
        <p:nvSpPr>
          <p:cNvPr id="3" name="Content Placeholder 2"/>
          <p:cNvSpPr>
            <a:spLocks noGrp="1"/>
          </p:cNvSpPr>
          <p:nvPr>
            <p:ph idx="1"/>
          </p:nvPr>
        </p:nvSpPr>
        <p:spPr/>
        <p:txBody>
          <a:bodyPr>
            <a:normAutofit/>
          </a:bodyPr>
          <a:lstStyle/>
          <a:p>
            <a:pPr marL="0" indent="0">
              <a:buNone/>
            </a:pPr>
            <a:r>
              <a:rPr lang="en-US" sz="3600" dirty="0"/>
              <a:t>If police experience domestic violence at the same rate as the general public, studies estimate that 60,000 to 180,000 law enforcement families would be affected by domestic violence annually</a:t>
            </a:r>
          </a:p>
          <a:p>
            <a:pPr marL="0" indent="0">
              <a:buNone/>
            </a:pPr>
            <a:r>
              <a:rPr lang="en-US" sz="2250" dirty="0"/>
              <a:t> </a:t>
            </a:r>
            <a:r>
              <a:rPr lang="en-US" sz="1050" dirty="0"/>
              <a:t>(Waters and </a:t>
            </a:r>
            <a:r>
              <a:rPr lang="en-US" sz="1050" dirty="0" err="1"/>
              <a:t>Ussery</a:t>
            </a:r>
            <a:r>
              <a:rPr lang="en-US" sz="1050" dirty="0"/>
              <a:t>, 2007). Experts (Waters and </a:t>
            </a:r>
            <a:r>
              <a:rPr lang="en-US" sz="1050" dirty="0" err="1"/>
              <a:t>Ussery</a:t>
            </a:r>
            <a:r>
              <a:rPr lang="en-US" sz="1050" dirty="0"/>
              <a:t>, 2007;</a:t>
            </a:r>
          </a:p>
          <a:p>
            <a:pPr marL="0" indent="0">
              <a:buNone/>
            </a:pPr>
            <a:endParaRPr lang="en-US" dirty="0"/>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92093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From the Line</a:t>
            </a:r>
          </a:p>
        </p:txBody>
      </p:sp>
      <p:sp>
        <p:nvSpPr>
          <p:cNvPr id="3" name="Content Placeholder 2"/>
          <p:cNvSpPr>
            <a:spLocks noGrp="1"/>
          </p:cNvSpPr>
          <p:nvPr>
            <p:ph idx="1"/>
          </p:nvPr>
        </p:nvSpPr>
        <p:spPr/>
        <p:txBody>
          <a:bodyPr>
            <a:normAutofit/>
          </a:bodyPr>
          <a:lstStyle/>
          <a:p>
            <a:pPr marL="0" indent="0">
              <a:buNone/>
            </a:pPr>
            <a:r>
              <a:rPr lang="en-CA" dirty="0"/>
              <a:t>Seventy-three percent of male cops who admitted being violent toward their spouse also admitted they had been violent toward citizens, according to Arizona State University sociologist </a:t>
            </a:r>
            <a:r>
              <a:rPr lang="en-CA" dirty="0" err="1"/>
              <a:t>Leanor</a:t>
            </a:r>
            <a:r>
              <a:rPr lang="en-CA" dirty="0"/>
              <a:t> Johnson (2000). </a:t>
            </a:r>
          </a:p>
          <a:p>
            <a:endParaRPr lang="en-CA" dirty="0"/>
          </a:p>
          <a:p>
            <a:pPr marL="257162" lvl="1" indent="0">
              <a:buNone/>
            </a:pPr>
            <a:endParaRPr lang="en-US" sz="1400" b="1" dirty="0"/>
          </a:p>
          <a:p>
            <a:pPr marL="257162" lvl="1" indent="0">
              <a:buNone/>
            </a:pPr>
            <a:endParaRPr lang="en-US" sz="1400" b="1" dirty="0"/>
          </a:p>
          <a:p>
            <a:pPr marL="257162" lvl="1" indent="0">
              <a:buNone/>
            </a:pPr>
            <a:endParaRPr lang="en-US" sz="1400" b="1" dirty="0"/>
          </a:p>
          <a:p>
            <a:pPr marL="257162" lvl="1" indent="0">
              <a:buNone/>
            </a:pPr>
            <a:endParaRPr lang="en-US" sz="1400" b="1" dirty="0"/>
          </a:p>
          <a:p>
            <a:pPr marL="257162" lvl="1" indent="0">
              <a:buNone/>
            </a:pPr>
            <a:r>
              <a:rPr lang="en-US" sz="1400" b="1" dirty="0"/>
              <a:t>The Secret Epidemic of Police Domestic Violence:  How It Affects Us All – The Domestic Violence Report  2015 - 	By Alex </a:t>
            </a:r>
            <a:r>
              <a:rPr lang="en-US" sz="1400" b="1" dirty="0" err="1"/>
              <a:t>Roslin</a:t>
            </a:r>
            <a:r>
              <a:rPr lang="en-US" sz="1400" b="1" baseline="30000" dirty="0">
                <a:hlinkClick r:id="rId2" action="ppaction://hlinkfile"/>
              </a:rPr>
              <a:t>*</a:t>
            </a:r>
            <a:r>
              <a:rPr lang="en-US" sz="1400" b="1" baseline="30000" dirty="0"/>
              <a:t> </a:t>
            </a:r>
            <a:endParaRPr lang="en-US" sz="1400" dirty="0"/>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220177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From the Line</a:t>
            </a:r>
          </a:p>
        </p:txBody>
      </p:sp>
      <p:sp>
        <p:nvSpPr>
          <p:cNvPr id="3" name="Content Placeholder 2"/>
          <p:cNvSpPr>
            <a:spLocks noGrp="1"/>
          </p:cNvSpPr>
          <p:nvPr>
            <p:ph idx="1"/>
          </p:nvPr>
        </p:nvSpPr>
        <p:spPr>
          <a:xfrm>
            <a:off x="574298" y="2125268"/>
            <a:ext cx="8112501" cy="4199332"/>
          </a:xfrm>
        </p:spPr>
        <p:txBody>
          <a:bodyPr>
            <a:normAutofit fontScale="85000" lnSpcReduction="10000"/>
          </a:bodyPr>
          <a:lstStyle/>
          <a:p>
            <a:pPr marL="0" indent="0">
              <a:buNone/>
            </a:pPr>
            <a:r>
              <a:rPr lang="en-US" sz="3500" dirty="0">
                <a:latin typeface="Arial" panose="020B0604020202020204" pitchFamily="34" charset="0"/>
                <a:cs typeface="Arial" panose="020B0604020202020204" pitchFamily="34" charset="0"/>
              </a:rPr>
              <a:t>In 2000 survey of 210 law enforcement officers it was discovered that 54% of officers admitted they knew of officers involved in domestic violence, 16% knew of incidents of unreported OIDV, 31% knew of members in their department who had been disciplined for OIDV, and 55% claimed intervention and prevention programs would be helpful.</a:t>
            </a:r>
          </a:p>
          <a:p>
            <a:pPr marL="0" indent="0">
              <a:buNone/>
            </a:pPr>
            <a:endParaRPr lang="en-US" dirty="0"/>
          </a:p>
          <a:p>
            <a:pPr marL="0" indent="0">
              <a:buNone/>
            </a:pPr>
            <a:r>
              <a:rPr lang="en-US" dirty="0"/>
              <a:t>								</a:t>
            </a:r>
            <a:r>
              <a:rPr lang="en-US" sz="1050" dirty="0"/>
              <a:t>Ryan 2000</a:t>
            </a:r>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18</a:t>
            </a:fld>
            <a:endParaRPr lang="en-US" dirty="0">
              <a:solidFill>
                <a:prstClr val="white"/>
              </a:solidFill>
            </a:endParaRPr>
          </a:p>
        </p:txBody>
      </p:sp>
    </p:spTree>
    <p:extLst>
      <p:ext uri="{BB962C8B-B14F-4D97-AF65-F5344CB8AC3E}">
        <p14:creationId xmlns:p14="http://schemas.microsoft.com/office/powerpoint/2010/main" val="3652719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From the Line</a:t>
            </a:r>
          </a:p>
        </p:txBody>
      </p:sp>
      <p:sp>
        <p:nvSpPr>
          <p:cNvPr id="3" name="Content Placeholder 2"/>
          <p:cNvSpPr>
            <a:spLocks noGrp="1"/>
          </p:cNvSpPr>
          <p:nvPr>
            <p:ph idx="1"/>
          </p:nvPr>
        </p:nvSpPr>
        <p:spPr>
          <a:xfrm>
            <a:off x="645459" y="2226469"/>
            <a:ext cx="8201982" cy="2949468"/>
          </a:xfrm>
        </p:spPr>
        <p:txBody>
          <a:bodyPr/>
          <a:lstStyle/>
          <a:p>
            <a:pPr marL="0" indent="0">
              <a:buNone/>
            </a:pPr>
            <a:r>
              <a:rPr lang="en-US" sz="3600" dirty="0"/>
              <a:t>Data obtained from 299 officers in 27 states, found more than half (51.3%) reported they had been called to respond to a domestic violence incident which involved another law enforcement officer.</a:t>
            </a:r>
          </a:p>
          <a:p>
            <a:pPr marL="0" indent="0">
              <a:buNone/>
            </a:pPr>
            <a:endParaRPr lang="en-US" sz="2100" dirty="0"/>
          </a:p>
          <a:p>
            <a:pPr marL="0" indent="0">
              <a:buNone/>
            </a:pPr>
            <a:r>
              <a:rPr lang="en-US" dirty="0"/>
              <a:t>						</a:t>
            </a:r>
            <a:r>
              <a:rPr lang="en-US" sz="1400" dirty="0"/>
              <a:t>Russell and Tannenbaum (2016)</a:t>
            </a:r>
          </a:p>
          <a:p>
            <a:pPr marL="0" indent="0">
              <a:buNone/>
            </a:pPr>
            <a:endParaRPr lang="en-US" dirty="0"/>
          </a:p>
        </p:txBody>
      </p:sp>
      <p:sp>
        <p:nvSpPr>
          <p:cNvPr id="4" name="Slide Number Placeholder 3"/>
          <p:cNvSpPr>
            <a:spLocks noGrp="1"/>
          </p:cNvSpPr>
          <p:nvPr>
            <p:ph type="sldNum" sz="quarter" idx="4294967295"/>
          </p:nvPr>
        </p:nvSpPr>
        <p:spPr>
          <a:xfrm>
            <a:off x="7575570" y="5624517"/>
            <a:ext cx="1271868" cy="273844"/>
          </a:xfrm>
          <a:prstGeom prst="rect">
            <a:avLst/>
          </a:prstGeom>
        </p:spPr>
        <p:txBody>
          <a:bodyPr/>
          <a:lstStyle/>
          <a:p>
            <a:fld id="{8156D003-86A0-7F4A-990E-0FC2DC0121F3}" type="slidenum">
              <a:rPr lang="en-US" smtClean="0">
                <a:solidFill>
                  <a:prstClr val="white"/>
                </a:solidFill>
              </a:rPr>
              <a:pPr/>
              <a:t>19</a:t>
            </a:fld>
            <a:endParaRPr lang="en-US" dirty="0">
              <a:solidFill>
                <a:prstClr val="white"/>
              </a:solidFill>
            </a:endParaRPr>
          </a:p>
        </p:txBody>
      </p:sp>
    </p:spTree>
    <p:extLst>
      <p:ext uri="{BB962C8B-B14F-4D97-AF65-F5344CB8AC3E}">
        <p14:creationId xmlns:p14="http://schemas.microsoft.com/office/powerpoint/2010/main" val="7438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Objectives</a:t>
            </a:r>
          </a:p>
        </p:txBody>
      </p:sp>
      <p:sp>
        <p:nvSpPr>
          <p:cNvPr id="18435" name="Content Placeholder 2"/>
          <p:cNvSpPr>
            <a:spLocks noGrp="1"/>
          </p:cNvSpPr>
          <p:nvPr>
            <p:ph idx="1"/>
          </p:nvPr>
        </p:nvSpPr>
        <p:spPr/>
        <p:txBody>
          <a:bodyPr/>
          <a:lstStyle/>
          <a:p>
            <a:pPr eaLnBrk="1" hangingPunct="1"/>
            <a:r>
              <a:rPr lang="en-US" altLang="en-US" dirty="0"/>
              <a:t>Acknowledge the complexity and challenges posed by officer perpetrated domestic violence</a:t>
            </a:r>
          </a:p>
          <a:p>
            <a:pPr eaLnBrk="1" hangingPunct="1"/>
            <a:r>
              <a:rPr lang="en-US" altLang="en-US" dirty="0"/>
              <a:t>Appreciate the function of policy to establish agency expectations and standards</a:t>
            </a:r>
          </a:p>
          <a:p>
            <a:pPr eaLnBrk="1" hangingPunct="1"/>
            <a:r>
              <a:rPr lang="en-US" altLang="en-US" dirty="0"/>
              <a:t>The common tactics of abusive officers and the intersections with law enforcement training and culture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Sexual Misconduct</a:t>
            </a:r>
          </a:p>
        </p:txBody>
      </p:sp>
      <p:sp>
        <p:nvSpPr>
          <p:cNvPr id="3" name="Content Placeholder 2"/>
          <p:cNvSpPr>
            <a:spLocks noGrp="1"/>
          </p:cNvSpPr>
          <p:nvPr>
            <p:ph idx="1"/>
          </p:nvPr>
        </p:nvSpPr>
        <p:spPr>
          <a:xfrm>
            <a:off x="742977" y="1828800"/>
            <a:ext cx="7658046" cy="2949468"/>
          </a:xfrm>
        </p:spPr>
        <p:txBody>
          <a:bodyPr/>
          <a:lstStyle/>
          <a:p>
            <a:pPr marL="0" indent="0">
              <a:buNone/>
            </a:pPr>
            <a:r>
              <a:rPr lang="en-US" dirty="0"/>
              <a:t>Analyzes of news articles between 2005 and 2011 found 6,724 arrests involving more than 5,500 officers. Sex-related cases were the third-most common, behind violence and profit-motivated crimes. Cato Institute reports released in 2009 and 2010 found sex misconduct the No. 2 complaint against officers, behind excessive force. </a:t>
            </a:r>
          </a:p>
          <a:p>
            <a:pPr marL="0" indent="0">
              <a:buNone/>
            </a:pPr>
            <a:r>
              <a:rPr lang="en-US" sz="1350" dirty="0"/>
              <a:t>Phil Stinson, Bowling Green State University</a:t>
            </a:r>
            <a:r>
              <a:rPr lang="en-US" sz="2100" dirty="0"/>
              <a:t> </a:t>
            </a:r>
          </a:p>
          <a:p>
            <a:endParaRPr lang="en-US" sz="1350" dirty="0"/>
          </a:p>
        </p:txBody>
      </p:sp>
    </p:spTree>
    <p:extLst>
      <p:ext uri="{BB962C8B-B14F-4D97-AF65-F5344CB8AC3E}">
        <p14:creationId xmlns:p14="http://schemas.microsoft.com/office/powerpoint/2010/main" val="1062909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Blue Curtain?</a:t>
            </a:r>
          </a:p>
        </p:txBody>
      </p:sp>
      <p:sp>
        <p:nvSpPr>
          <p:cNvPr id="15363" name="Rectangle 3"/>
          <p:cNvSpPr>
            <a:spLocks noGrp="1" noChangeArrowheads="1"/>
          </p:cNvSpPr>
          <p:nvPr>
            <p:ph idx="1"/>
          </p:nvPr>
        </p:nvSpPr>
        <p:spPr>
          <a:xfrm>
            <a:off x="457200" y="2232025"/>
            <a:ext cx="8229600" cy="4625975"/>
          </a:xfrm>
        </p:spPr>
        <p:txBody>
          <a:bodyPr/>
          <a:lstStyle/>
          <a:p>
            <a:pPr eaLnBrk="1" hangingPunct="1">
              <a:buFont typeface="Wingdings 2" panose="05020102010507070707" pitchFamily="18" charset="2"/>
              <a:buNone/>
            </a:pPr>
            <a:r>
              <a:rPr lang="en-US" altLang="en-US" dirty="0"/>
              <a:t>    Keeping the secret of domestic violence within the family makes it worse by preventing early intervention to save the officer and prolongs the violence increasing the chances of injury, murder and suicide</a:t>
            </a:r>
            <a:r>
              <a:rPr lang="en-US" altLang="en-US" b="1"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ssolve">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Profile</a:t>
            </a:r>
          </a:p>
        </p:txBody>
      </p:sp>
      <p:sp>
        <p:nvSpPr>
          <p:cNvPr id="11267" name="Rectangle 3"/>
          <p:cNvSpPr>
            <a:spLocks noGrp="1" noChangeArrowheads="1"/>
          </p:cNvSpPr>
          <p:nvPr>
            <p:ph idx="1"/>
          </p:nvPr>
        </p:nvSpPr>
        <p:spPr/>
        <p:txBody>
          <a:bodyPr/>
          <a:lstStyle/>
          <a:p>
            <a:pPr eaLnBrk="1" hangingPunct="1">
              <a:buClrTx/>
            </a:pPr>
            <a:r>
              <a:rPr lang="en-US" altLang="en-US" dirty="0"/>
              <a:t>We are taught to:</a:t>
            </a:r>
          </a:p>
          <a:p>
            <a:pPr lvl="1" eaLnBrk="1" hangingPunct="1">
              <a:buClrTx/>
            </a:pPr>
            <a:r>
              <a:rPr lang="en-US" altLang="en-US" dirty="0"/>
              <a:t>control our emotions</a:t>
            </a:r>
          </a:p>
          <a:p>
            <a:pPr lvl="1" eaLnBrk="1" hangingPunct="1">
              <a:buClrTx/>
            </a:pPr>
            <a:r>
              <a:rPr lang="en-US" altLang="en-US" dirty="0"/>
              <a:t>discipline our minds to remain focused in dynamic situations</a:t>
            </a:r>
          </a:p>
          <a:p>
            <a:pPr lvl="1" eaLnBrk="1" hangingPunct="1">
              <a:buClrTx/>
            </a:pPr>
            <a:r>
              <a:rPr lang="en-US" altLang="en-US" dirty="0"/>
              <a:t>to prevail in the face of adversity</a:t>
            </a:r>
          </a:p>
          <a:p>
            <a:pPr lvl="1" eaLnBrk="1" hangingPunct="1">
              <a:buClrTx/>
            </a:pPr>
            <a:r>
              <a:rPr lang="en-US" altLang="en-US" dirty="0"/>
              <a:t>to interrogate when suspicious</a:t>
            </a:r>
          </a:p>
          <a:p>
            <a:pPr lvl="1" eaLnBrk="1" hangingPunct="1">
              <a:buClrTx/>
            </a:pPr>
            <a:r>
              <a:rPr lang="en-US" altLang="en-US" dirty="0"/>
              <a:t>to intimidate or match aggression when challenged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dissolve">
                                      <p:cBhvr>
                                        <p:cTn id="7" dur="500"/>
                                        <p:tgtEl>
                                          <p:spTgt spid="1126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267">
                                            <p:txEl>
                                              <p:pRg st="1" end="1"/>
                                            </p:txEl>
                                          </p:spTgt>
                                        </p:tgtEl>
                                        <p:attrNameLst>
                                          <p:attrName>style.visibility</p:attrName>
                                        </p:attrNameLst>
                                      </p:cBhvr>
                                      <p:to>
                                        <p:strVal val="visible"/>
                                      </p:to>
                                    </p:set>
                                    <p:animEffect transition="in" filter="dissolve">
                                      <p:cBhvr>
                                        <p:cTn id="10" dur="500"/>
                                        <p:tgtEl>
                                          <p:spTgt spid="1126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Effect transition="in" filter="dissolve">
                                      <p:cBhvr>
                                        <p:cTn id="13" dur="500"/>
                                        <p:tgtEl>
                                          <p:spTgt spid="1126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267">
                                            <p:txEl>
                                              <p:pRg st="3" end="3"/>
                                            </p:txEl>
                                          </p:spTgt>
                                        </p:tgtEl>
                                        <p:attrNameLst>
                                          <p:attrName>style.visibility</p:attrName>
                                        </p:attrNameLst>
                                      </p:cBhvr>
                                      <p:to>
                                        <p:strVal val="visible"/>
                                      </p:to>
                                    </p:set>
                                    <p:animEffect transition="in" filter="dissolve">
                                      <p:cBhvr>
                                        <p:cTn id="16" dur="500"/>
                                        <p:tgtEl>
                                          <p:spTgt spid="1126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animEffect transition="in" filter="dissolve">
                                      <p:cBhvr>
                                        <p:cTn id="19" dur="500"/>
                                        <p:tgtEl>
                                          <p:spTgt spid="11267">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1267">
                                            <p:txEl>
                                              <p:pRg st="5" end="5"/>
                                            </p:txEl>
                                          </p:spTgt>
                                        </p:tgtEl>
                                        <p:attrNameLst>
                                          <p:attrName>style.visibility</p:attrName>
                                        </p:attrNameLst>
                                      </p:cBhvr>
                                      <p:to>
                                        <p:strVal val="visible"/>
                                      </p:to>
                                    </p:set>
                                    <p:animEffect transition="in" filter="dissolve">
                                      <p:cBhvr>
                                        <p:cTn id="22"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Profile</a:t>
            </a:r>
          </a:p>
        </p:txBody>
      </p:sp>
      <p:sp>
        <p:nvSpPr>
          <p:cNvPr id="12291" name="Rectangle 3"/>
          <p:cNvSpPr>
            <a:spLocks noGrp="1" noChangeArrowheads="1"/>
          </p:cNvSpPr>
          <p:nvPr>
            <p:ph idx="1"/>
          </p:nvPr>
        </p:nvSpPr>
        <p:spPr/>
        <p:txBody>
          <a:bodyPr rtlCol="0">
            <a:normAutofit fontScale="92500" lnSpcReduction="20000"/>
          </a:bodyPr>
          <a:lstStyle/>
          <a:p>
            <a:pPr marL="438912" indent="-320040" eaLnBrk="1" fontAlgn="auto" hangingPunct="1">
              <a:spcBef>
                <a:spcPts val="0"/>
              </a:spcBef>
              <a:spcAft>
                <a:spcPts val="0"/>
              </a:spcAft>
              <a:buClrTx/>
              <a:buFont typeface="Wingdings 2"/>
              <a:buChar char=""/>
              <a:defRPr/>
            </a:pPr>
            <a:r>
              <a:rPr lang="en-US" dirty="0"/>
              <a:t>We are taught to:</a:t>
            </a:r>
          </a:p>
          <a:p>
            <a:pPr marL="731520" lvl="1" indent="-274320" eaLnBrk="1" fontAlgn="auto" hangingPunct="1">
              <a:spcAft>
                <a:spcPts val="0"/>
              </a:spcAft>
              <a:buClrTx/>
              <a:buFont typeface="Wingdings"/>
              <a:buChar char=""/>
              <a:defRPr/>
            </a:pPr>
            <a:r>
              <a:rPr lang="en-US" dirty="0"/>
              <a:t>to dominate when threatened</a:t>
            </a:r>
          </a:p>
          <a:p>
            <a:pPr marL="731520" lvl="1" indent="-274320" eaLnBrk="1" fontAlgn="auto" hangingPunct="1">
              <a:spcAft>
                <a:spcPts val="0"/>
              </a:spcAft>
              <a:buClrTx/>
              <a:buFont typeface="Wingdings"/>
              <a:buChar char=""/>
              <a:defRPr/>
            </a:pPr>
            <a:r>
              <a:rPr lang="en-US" dirty="0"/>
              <a:t>command presence, surveillance</a:t>
            </a:r>
          </a:p>
          <a:p>
            <a:pPr marL="731520" lvl="1" indent="-274320" eaLnBrk="1" fontAlgn="auto" hangingPunct="1">
              <a:spcAft>
                <a:spcPts val="0"/>
              </a:spcAft>
              <a:buClrTx/>
              <a:buFont typeface="Wingdings"/>
              <a:buChar char=""/>
              <a:defRPr/>
            </a:pPr>
            <a:r>
              <a:rPr lang="en-US" dirty="0"/>
              <a:t>control through pain without visible injury</a:t>
            </a:r>
          </a:p>
          <a:p>
            <a:pPr marL="996696" lvl="2" eaLnBrk="1" fontAlgn="auto" hangingPunct="1">
              <a:spcAft>
                <a:spcPts val="0"/>
              </a:spcAft>
              <a:buClrTx/>
              <a:buFont typeface="Arial"/>
              <a:buChar char="▪"/>
              <a:defRPr/>
            </a:pPr>
            <a:r>
              <a:rPr lang="en-US" dirty="0"/>
              <a:t>Carotid restraint, wristlocks, arm holds, use of handcuffs</a:t>
            </a:r>
          </a:p>
          <a:p>
            <a:pPr marL="731520" lvl="1" indent="-274320" eaLnBrk="1" fontAlgn="auto" hangingPunct="1">
              <a:spcAft>
                <a:spcPts val="0"/>
              </a:spcAft>
              <a:buClrTx/>
              <a:buFont typeface="Wingdings"/>
              <a:buChar char=""/>
              <a:defRPr/>
            </a:pPr>
            <a:r>
              <a:rPr lang="en-US" dirty="0"/>
              <a:t>be an authority figure within the community</a:t>
            </a:r>
          </a:p>
          <a:p>
            <a:pPr marL="731520" lvl="1" indent="-274320" eaLnBrk="1" fontAlgn="auto" hangingPunct="1">
              <a:spcAft>
                <a:spcPts val="0"/>
              </a:spcAft>
              <a:buClrTx/>
              <a:buFont typeface="Wingdings"/>
              <a:buChar char=""/>
              <a:defRPr/>
            </a:pPr>
            <a:r>
              <a:rPr lang="en-US" dirty="0"/>
              <a:t>to use firearms, trained in confrontation</a:t>
            </a:r>
          </a:p>
          <a:p>
            <a:pPr marL="438912" indent="-320040" eaLnBrk="1" fontAlgn="auto" hangingPunct="1">
              <a:spcBef>
                <a:spcPts val="0"/>
              </a:spcBef>
              <a:spcAft>
                <a:spcPts val="0"/>
              </a:spcAft>
              <a:buClrTx/>
              <a:buFont typeface="Wingdings 2"/>
              <a:buChar char=""/>
              <a:defRPr/>
            </a:pPr>
            <a:endParaRPr lang="en-US" dirty="0"/>
          </a:p>
          <a:p>
            <a:pPr marL="438912" indent="-320040" eaLnBrk="1" fontAlgn="auto" hangingPunct="1">
              <a:spcBef>
                <a:spcPts val="0"/>
              </a:spcBef>
              <a:spcAft>
                <a:spcPts val="0"/>
              </a:spcAft>
              <a:buClrTx/>
              <a:buFont typeface="Wingdings 2"/>
              <a:buChar char=""/>
              <a:defRPr/>
            </a:pPr>
            <a:r>
              <a:rPr lang="en-US" dirty="0"/>
              <a:t>Add to this…..</a:t>
            </a:r>
          </a:p>
          <a:p>
            <a:pPr marL="731520" lvl="1" indent="-274320" eaLnBrk="1" fontAlgn="auto" hangingPunct="1">
              <a:spcAft>
                <a:spcPts val="0"/>
              </a:spcAft>
              <a:buClrTx/>
              <a:buFont typeface="Wingdings"/>
              <a:buChar char=""/>
              <a:defRPr/>
            </a:pPr>
            <a:r>
              <a:rPr lang="en-US" dirty="0"/>
              <a:t>exceptional pressures of police work</a:t>
            </a:r>
          </a:p>
          <a:p>
            <a:pPr marL="731520" lvl="1" indent="-274320" eaLnBrk="1" fontAlgn="auto" hangingPunct="1">
              <a:spcAft>
                <a:spcPts val="0"/>
              </a:spcAft>
              <a:buClrTx/>
              <a:buFont typeface="Wingdings"/>
              <a:buChar char=""/>
              <a:defRPr/>
            </a:pPr>
            <a:r>
              <a:rPr lang="en-US" dirty="0"/>
              <a:t>being prone to alcoholism and divorce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dissolve">
                                      <p:cBhvr>
                                        <p:cTn id="7" dur="500"/>
                                        <p:tgtEl>
                                          <p:spTgt spid="1229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dissolve">
                                      <p:cBhvr>
                                        <p:cTn id="10" dur="500"/>
                                        <p:tgtEl>
                                          <p:spTgt spid="1229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dissolve">
                                      <p:cBhvr>
                                        <p:cTn id="13" dur="500"/>
                                        <p:tgtEl>
                                          <p:spTgt spid="1229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2291">
                                            <p:txEl>
                                              <p:pRg st="3" end="3"/>
                                            </p:txEl>
                                          </p:spTgt>
                                        </p:tgtEl>
                                        <p:attrNameLst>
                                          <p:attrName>style.visibility</p:attrName>
                                        </p:attrNameLst>
                                      </p:cBhvr>
                                      <p:to>
                                        <p:strVal val="visible"/>
                                      </p:to>
                                    </p:set>
                                    <p:animEffect transition="in" filter="dissolve">
                                      <p:cBhvr>
                                        <p:cTn id="16" dur="500"/>
                                        <p:tgtEl>
                                          <p:spTgt spid="12291">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Effect transition="in" filter="dissolve">
                                      <p:cBhvr>
                                        <p:cTn id="19" dur="500"/>
                                        <p:tgtEl>
                                          <p:spTgt spid="12291">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2291">
                                            <p:txEl>
                                              <p:pRg st="5" end="5"/>
                                            </p:txEl>
                                          </p:spTgt>
                                        </p:tgtEl>
                                        <p:attrNameLst>
                                          <p:attrName>style.visibility</p:attrName>
                                        </p:attrNameLst>
                                      </p:cBhvr>
                                      <p:to>
                                        <p:strVal val="visible"/>
                                      </p:to>
                                    </p:set>
                                    <p:animEffect transition="in" filter="dissolve">
                                      <p:cBhvr>
                                        <p:cTn id="22" dur="500"/>
                                        <p:tgtEl>
                                          <p:spTgt spid="12291">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291">
                                            <p:txEl>
                                              <p:pRg st="6" end="6"/>
                                            </p:txEl>
                                          </p:spTgt>
                                        </p:tgtEl>
                                        <p:attrNameLst>
                                          <p:attrName>style.visibility</p:attrName>
                                        </p:attrNameLst>
                                      </p:cBhvr>
                                      <p:to>
                                        <p:strVal val="visible"/>
                                      </p:to>
                                    </p:set>
                                    <p:animEffect transition="in" filter="dissolve">
                                      <p:cBhvr>
                                        <p:cTn id="25" dur="500"/>
                                        <p:tgtEl>
                                          <p:spTgt spid="12291">
                                            <p:txEl>
                                              <p:pRg st="6" end="6"/>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2291">
                                            <p:txEl>
                                              <p:pRg st="8" end="8"/>
                                            </p:txEl>
                                          </p:spTgt>
                                        </p:tgtEl>
                                        <p:attrNameLst>
                                          <p:attrName>style.visibility</p:attrName>
                                        </p:attrNameLst>
                                      </p:cBhvr>
                                      <p:to>
                                        <p:strVal val="visible"/>
                                      </p:to>
                                    </p:set>
                                    <p:animEffect transition="in" filter="dissolve">
                                      <p:cBhvr>
                                        <p:cTn id="30" dur="500"/>
                                        <p:tgtEl>
                                          <p:spTgt spid="12291">
                                            <p:txEl>
                                              <p:pRg st="8" end="8"/>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291">
                                            <p:txEl>
                                              <p:pRg st="9" end="9"/>
                                            </p:txEl>
                                          </p:spTgt>
                                        </p:tgtEl>
                                        <p:attrNameLst>
                                          <p:attrName>style.visibility</p:attrName>
                                        </p:attrNameLst>
                                      </p:cBhvr>
                                      <p:to>
                                        <p:strVal val="visible"/>
                                      </p:to>
                                    </p:set>
                                    <p:animEffect transition="in" filter="dissolve">
                                      <p:cBhvr>
                                        <p:cTn id="33" dur="500"/>
                                        <p:tgtEl>
                                          <p:spTgt spid="12291">
                                            <p:txEl>
                                              <p:pRg st="9" end="9"/>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2291">
                                            <p:txEl>
                                              <p:pRg st="10" end="10"/>
                                            </p:txEl>
                                          </p:spTgt>
                                        </p:tgtEl>
                                        <p:attrNameLst>
                                          <p:attrName>style.visibility</p:attrName>
                                        </p:attrNameLst>
                                      </p:cBhvr>
                                      <p:to>
                                        <p:strVal val="visible"/>
                                      </p:to>
                                    </p:set>
                                    <p:animEffect transition="in" filter="dissolve">
                                      <p:cBhvr>
                                        <p:cTn id="36" dur="500"/>
                                        <p:tgtEl>
                                          <p:spTgt spid="122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Profile</a:t>
            </a:r>
          </a:p>
        </p:txBody>
      </p:sp>
      <p:sp>
        <p:nvSpPr>
          <p:cNvPr id="13315" name="Rectangle 3"/>
          <p:cNvSpPr>
            <a:spLocks noGrp="1" noChangeArrowheads="1"/>
          </p:cNvSpPr>
          <p:nvPr>
            <p:ph idx="1"/>
          </p:nvPr>
        </p:nvSpPr>
        <p:spPr/>
        <p:txBody>
          <a:bodyPr/>
          <a:lstStyle/>
          <a:p>
            <a:pPr lvl="1" eaLnBrk="1" hangingPunct="1">
              <a:buClrTx/>
            </a:pPr>
            <a:r>
              <a:rPr lang="en-US" altLang="en-US" dirty="0"/>
              <a:t>shift work and court time</a:t>
            </a:r>
          </a:p>
          <a:p>
            <a:pPr lvl="1" eaLnBrk="1" hangingPunct="1">
              <a:buClrTx/>
            </a:pPr>
            <a:r>
              <a:rPr lang="en-US" altLang="en-US" dirty="0"/>
              <a:t>unfair publicity</a:t>
            </a:r>
          </a:p>
          <a:p>
            <a:pPr lvl="1" eaLnBrk="1" hangingPunct="1">
              <a:buClrTx/>
            </a:pPr>
            <a:r>
              <a:rPr lang="en-US" altLang="en-US" dirty="0"/>
              <a:t>consistent exposure to pain and suffering</a:t>
            </a:r>
          </a:p>
          <a:p>
            <a:pPr lvl="1" eaLnBrk="1" hangingPunct="1">
              <a:buClrTx/>
            </a:pPr>
            <a:endParaRPr lang="en-US" altLang="en-US" dirty="0"/>
          </a:p>
          <a:p>
            <a:pPr eaLnBrk="1" hangingPunct="1">
              <a:buClrTx/>
            </a:pPr>
            <a:r>
              <a:rPr lang="en-US" altLang="en-US" dirty="0"/>
              <a:t>Add to this…..</a:t>
            </a:r>
          </a:p>
          <a:p>
            <a:pPr lvl="1" eaLnBrk="1" hangingPunct="1">
              <a:buClrTx/>
              <a:buFont typeface="Wingdings" panose="05000000000000000000" pitchFamily="2" charset="2"/>
              <a:buNone/>
            </a:pPr>
            <a:r>
              <a:rPr lang="en-US" altLang="en-US" sz="3200" b="1" dirty="0"/>
              <a:t>violent behavior learned as a child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dissolve">
                                      <p:cBhvr>
                                        <p:cTn id="10" dur="500"/>
                                        <p:tgtEl>
                                          <p:spTgt spid="1331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Effect transition="in" filter="dissolve">
                                      <p:cBhvr>
                                        <p:cTn id="13" dur="500"/>
                                        <p:tgtEl>
                                          <p:spTgt spid="1331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3315">
                                            <p:txEl>
                                              <p:pRg st="4" end="4"/>
                                            </p:txEl>
                                          </p:spTgt>
                                        </p:tgtEl>
                                        <p:attrNameLst>
                                          <p:attrName>style.visibility</p:attrName>
                                        </p:attrNameLst>
                                      </p:cBhvr>
                                      <p:to>
                                        <p:strVal val="visible"/>
                                      </p:to>
                                    </p:set>
                                    <p:animEffect transition="in" filter="dissolve">
                                      <p:cBhvr>
                                        <p:cTn id="18" dur="500"/>
                                        <p:tgtEl>
                                          <p:spTgt spid="13315">
                                            <p:txEl>
                                              <p:pRg st="4" end="4"/>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3315">
                                            <p:txEl>
                                              <p:pRg st="5" end="5"/>
                                            </p:txEl>
                                          </p:spTgt>
                                        </p:tgtEl>
                                        <p:attrNameLst>
                                          <p:attrName>style.visibility</p:attrName>
                                        </p:attrNameLst>
                                      </p:cBhvr>
                                      <p:to>
                                        <p:strVal val="visible"/>
                                      </p:to>
                                    </p:set>
                                    <p:animEffect transition="in" filter="dissolve">
                                      <p:cBhvr>
                                        <p:cTn id="21"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Blue Curtain?</a:t>
            </a:r>
          </a:p>
        </p:txBody>
      </p:sp>
      <p:sp>
        <p:nvSpPr>
          <p:cNvPr id="14339" name="Rectangle 3"/>
          <p:cNvSpPr>
            <a:spLocks noGrp="1" noChangeArrowheads="1"/>
          </p:cNvSpPr>
          <p:nvPr>
            <p:ph idx="1"/>
          </p:nvPr>
        </p:nvSpPr>
        <p:spPr/>
        <p:txBody>
          <a:bodyPr/>
          <a:lstStyle/>
          <a:p>
            <a:pPr eaLnBrk="1" hangingPunct="1">
              <a:buClrTx/>
            </a:pPr>
            <a:r>
              <a:rPr lang="en-US" altLang="en-US" dirty="0"/>
              <a:t>Is there a  Code of Silence?</a:t>
            </a:r>
          </a:p>
          <a:p>
            <a:pPr lvl="1" eaLnBrk="1" hangingPunct="1">
              <a:buClrTx/>
            </a:pPr>
            <a:r>
              <a:rPr lang="en-US" altLang="en-US" dirty="0"/>
              <a:t>we are good at keeping secrets</a:t>
            </a:r>
          </a:p>
          <a:p>
            <a:pPr lvl="1" eaLnBrk="1" hangingPunct="1">
              <a:buClrTx/>
            </a:pPr>
            <a:r>
              <a:rPr lang="en-US" altLang="en-US" dirty="0"/>
              <a:t>we are fraternalistic</a:t>
            </a:r>
          </a:p>
          <a:p>
            <a:pPr lvl="1" eaLnBrk="1" hangingPunct="1">
              <a:buClrTx/>
            </a:pPr>
            <a:r>
              <a:rPr lang="en-US" altLang="en-US" dirty="0"/>
              <a:t>we build bonds stemming from life and death situations on the street</a:t>
            </a:r>
          </a:p>
          <a:p>
            <a:pPr lvl="1" eaLnBrk="1" hangingPunct="1">
              <a:buClrTx/>
            </a:pPr>
            <a:endParaRPr lang="en-US" altLang="en-US" dirty="0"/>
          </a:p>
          <a:p>
            <a:pPr eaLnBrk="1" hangingPunct="1">
              <a:buClrTx/>
            </a:pPr>
            <a:r>
              <a:rPr lang="en-US" altLang="en-US" dirty="0"/>
              <a:t>DO WE BREAK THIS CODE?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dissolve">
                                      <p:cBhvr>
                                        <p:cTn id="10" dur="500"/>
                                        <p:tgtEl>
                                          <p:spTgt spid="1433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dissolve">
                                      <p:cBhvr>
                                        <p:cTn id="13" dur="500"/>
                                        <p:tgtEl>
                                          <p:spTgt spid="14339">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4339">
                                            <p:txEl>
                                              <p:pRg st="3" end="3"/>
                                            </p:txEl>
                                          </p:spTgt>
                                        </p:tgtEl>
                                        <p:attrNameLst>
                                          <p:attrName>style.visibility</p:attrName>
                                        </p:attrNameLst>
                                      </p:cBhvr>
                                      <p:to>
                                        <p:strVal val="visible"/>
                                      </p:to>
                                    </p:set>
                                    <p:animEffect transition="in" filter="dissolve">
                                      <p:cBhvr>
                                        <p:cTn id="16" dur="500"/>
                                        <p:tgtEl>
                                          <p:spTgt spid="1433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4339">
                                            <p:txEl>
                                              <p:pRg st="5" end="5"/>
                                            </p:txEl>
                                          </p:spTgt>
                                        </p:tgtEl>
                                        <p:attrNameLst>
                                          <p:attrName>style.visibility</p:attrName>
                                        </p:attrNameLst>
                                      </p:cBhvr>
                                      <p:to>
                                        <p:strVal val="visible"/>
                                      </p:to>
                                    </p:set>
                                    <p:animEffect transition="in" filter="dissolve">
                                      <p:cBhvr>
                                        <p:cTn id="21"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p:cNvGrpSpPr>
            <a:grpSpLocks/>
          </p:cNvGrpSpPr>
          <p:nvPr/>
        </p:nvGrpSpPr>
        <p:grpSpPr bwMode="auto">
          <a:xfrm>
            <a:off x="3913188" y="2636838"/>
            <a:ext cx="1374775" cy="1374775"/>
            <a:chOff x="2453" y="1721"/>
            <a:chExt cx="866" cy="866"/>
          </a:xfrm>
        </p:grpSpPr>
        <p:sp>
          <p:nvSpPr>
            <p:cNvPr id="67616" name="Text Box 4"/>
            <p:cNvSpPr txBox="1">
              <a:spLocks noChangeArrowheads="1"/>
            </p:cNvSpPr>
            <p:nvPr/>
          </p:nvSpPr>
          <p:spPr bwMode="auto">
            <a:xfrm>
              <a:off x="2484" y="1836"/>
              <a:ext cx="830" cy="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dirty="0">
                  <a:solidFill>
                    <a:srgbClr val="EC002D"/>
                  </a:solidFill>
                </a:rPr>
                <a:t>POWER</a:t>
              </a:r>
            </a:p>
            <a:p>
              <a:pPr algn="ctr"/>
              <a:r>
                <a:rPr lang="en-US" altLang="en-US" sz="1600" b="1" dirty="0">
                  <a:solidFill>
                    <a:srgbClr val="EC002D"/>
                  </a:solidFill>
                </a:rPr>
                <a:t>AND</a:t>
              </a:r>
            </a:p>
            <a:p>
              <a:pPr algn="ctr"/>
              <a:r>
                <a:rPr lang="en-US" altLang="en-US" sz="1600" b="1" dirty="0">
                  <a:solidFill>
                    <a:srgbClr val="EC002D"/>
                  </a:solidFill>
                </a:rPr>
                <a:t>CONTROL</a:t>
              </a:r>
              <a:endParaRPr lang="en-US" altLang="en-US" sz="1600" dirty="0"/>
            </a:p>
          </p:txBody>
        </p:sp>
        <p:sp>
          <p:nvSpPr>
            <p:cNvPr id="67617" name="Oval 3"/>
            <p:cNvSpPr>
              <a:spLocks noChangeArrowheads="1"/>
            </p:cNvSpPr>
            <p:nvPr/>
          </p:nvSpPr>
          <p:spPr bwMode="auto">
            <a:xfrm>
              <a:off x="2453" y="1721"/>
              <a:ext cx="866" cy="866"/>
            </a:xfrm>
            <a:prstGeom prst="ellipse">
              <a:avLst/>
            </a:prstGeom>
            <a:noFill/>
            <a:ln w="57150">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dirty="0"/>
            </a:p>
          </p:txBody>
        </p:sp>
      </p:grpSp>
      <p:grpSp>
        <p:nvGrpSpPr>
          <p:cNvPr id="67587" name="Group 5"/>
          <p:cNvGrpSpPr>
            <a:grpSpLocks/>
          </p:cNvGrpSpPr>
          <p:nvPr/>
        </p:nvGrpSpPr>
        <p:grpSpPr bwMode="auto">
          <a:xfrm>
            <a:off x="1295400" y="0"/>
            <a:ext cx="6648450" cy="6648450"/>
            <a:chOff x="816" y="0"/>
            <a:chExt cx="4188" cy="4188"/>
          </a:xfrm>
        </p:grpSpPr>
        <p:grpSp>
          <p:nvGrpSpPr>
            <p:cNvPr id="67612" name="Group 6"/>
            <p:cNvGrpSpPr>
              <a:grpSpLocks/>
            </p:cNvGrpSpPr>
            <p:nvPr/>
          </p:nvGrpSpPr>
          <p:grpSpPr bwMode="auto">
            <a:xfrm>
              <a:off x="816" y="0"/>
              <a:ext cx="4188" cy="4188"/>
              <a:chOff x="804" y="60"/>
              <a:chExt cx="4188" cy="4188"/>
            </a:xfrm>
          </p:grpSpPr>
          <p:sp>
            <p:nvSpPr>
              <p:cNvPr id="67614" name="AutoShape 7"/>
              <p:cNvSpPr>
                <a:spLocks noChangeArrowheads="1"/>
              </p:cNvSpPr>
              <p:nvPr/>
            </p:nvSpPr>
            <p:spPr bwMode="auto">
              <a:xfrm>
                <a:off x="804" y="60"/>
                <a:ext cx="4188" cy="418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2 w 21600"/>
                  <a:gd name="T25" fmla="*/ 3162 h 21600"/>
                  <a:gd name="T26" fmla="*/ 18438 w 21600"/>
                  <a:gd name="T27" fmla="*/ 1843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14" y="10800"/>
                    </a:moveTo>
                    <a:cubicBezTo>
                      <a:pt x="1614" y="15873"/>
                      <a:pt x="5727" y="19986"/>
                      <a:pt x="10800" y="19986"/>
                    </a:cubicBezTo>
                    <a:cubicBezTo>
                      <a:pt x="15873" y="19986"/>
                      <a:pt x="19986" y="15873"/>
                      <a:pt x="19986" y="10800"/>
                    </a:cubicBezTo>
                    <a:cubicBezTo>
                      <a:pt x="19986" y="5727"/>
                      <a:pt x="15873" y="1614"/>
                      <a:pt x="10800" y="1614"/>
                    </a:cubicBezTo>
                    <a:cubicBezTo>
                      <a:pt x="5727" y="1614"/>
                      <a:pt x="1614" y="5727"/>
                      <a:pt x="1614" y="10800"/>
                    </a:cubicBezTo>
                    <a:close/>
                  </a:path>
                </a:pathLst>
              </a:custGeom>
              <a:solidFill>
                <a:schemeClr val="tx1"/>
              </a:solidFill>
              <a:ln w="12700">
                <a:solidFill>
                  <a:schemeClr val="bg2"/>
                </a:solidFill>
                <a:round/>
                <a:headEnd type="none" w="sm" len="sm"/>
                <a:tailEnd type="none" w="sm" len="sm"/>
              </a:ln>
            </p:spPr>
            <p:txBody>
              <a:bodyPr wrap="none" anchor="ctr"/>
              <a:lstStyle/>
              <a:p>
                <a:endParaRPr lang="en-US" dirty="0"/>
              </a:p>
            </p:txBody>
          </p:sp>
          <p:sp>
            <p:nvSpPr>
              <p:cNvPr id="67615" name="WordArt 8"/>
              <p:cNvSpPr>
                <a:spLocks noChangeArrowheads="1" noChangeShapeType="1" noTextEdit="1"/>
              </p:cNvSpPr>
              <p:nvPr/>
            </p:nvSpPr>
            <p:spPr bwMode="auto">
              <a:xfrm>
                <a:off x="1731" y="247"/>
                <a:ext cx="2298" cy="908"/>
              </a:xfrm>
              <a:prstGeom prst="rect">
                <a:avLst/>
              </a:prstGeom>
            </p:spPr>
            <p:txBody>
              <a:bodyPr spcFirstLastPara="1" wrap="none" fromWordArt="1">
                <a:prstTxWarp prst="textArchUp">
                  <a:avLst>
                    <a:gd name="adj" fmla="val 11188204"/>
                  </a:avLst>
                </a:prstTxWarp>
              </a:bodyPr>
              <a:lstStyle/>
              <a:p>
                <a:pPr algn="ctr"/>
                <a:r>
                  <a:rPr lang="en-US" sz="800" kern="10" dirty="0">
                    <a:ln w="9525">
                      <a:solidFill>
                        <a:srgbClr val="FFFFFF"/>
                      </a:solidFill>
                      <a:round/>
                      <a:headEnd type="none" w="sm" len="sm"/>
                      <a:tailEnd type="none" w="sm" len="sm"/>
                    </a:ln>
                    <a:solidFill>
                      <a:srgbClr val="FFFFFF"/>
                    </a:solidFill>
                    <a:effectLst>
                      <a:outerShdw dist="38100" dir="2700000" algn="tl" rotWithShape="0">
                        <a:srgbClr val="000000">
                          <a:alpha val="43137"/>
                        </a:srgbClr>
                      </a:outerShdw>
                    </a:effectLst>
                    <a:latin typeface="Arial" panose="020B0604020202020204" pitchFamily="34" charset="0"/>
                    <a:cs typeface="Arial" panose="020B0604020202020204" pitchFamily="34" charset="0"/>
                  </a:rPr>
                  <a:t>Physical   VIOLENCE   Sexual</a:t>
                </a:r>
              </a:p>
            </p:txBody>
          </p:sp>
        </p:grpSp>
        <p:sp>
          <p:nvSpPr>
            <p:cNvPr id="67613" name="WordArt 9"/>
            <p:cNvSpPr>
              <a:spLocks noChangeArrowheads="1" noChangeShapeType="1" noTextEdit="1"/>
            </p:cNvSpPr>
            <p:nvPr/>
          </p:nvSpPr>
          <p:spPr bwMode="auto">
            <a:xfrm>
              <a:off x="1740" y="3012"/>
              <a:ext cx="2400" cy="1008"/>
            </a:xfrm>
            <a:prstGeom prst="rect">
              <a:avLst/>
            </a:prstGeom>
          </p:spPr>
          <p:txBody>
            <a:bodyPr spcFirstLastPara="1" wrap="none" fromWordArt="1">
              <a:prstTxWarp prst="textArchDown">
                <a:avLst>
                  <a:gd name="adj" fmla="val 440230"/>
                </a:avLst>
              </a:prstTxWarp>
            </a:bodyPr>
            <a:lstStyle/>
            <a:p>
              <a:pPr algn="ctr"/>
              <a:r>
                <a:rPr lang="en-US" sz="800" kern="10" dirty="0">
                  <a:ln w="9525">
                    <a:solidFill>
                      <a:schemeClr val="bg1"/>
                    </a:solidFill>
                    <a:round/>
                    <a:headEnd type="none" w="sm" len="sm"/>
                    <a:tailEnd type="none" w="sm" len="sm"/>
                  </a:ln>
                  <a:solidFill>
                    <a:schemeClr val="bg1"/>
                  </a:solidFill>
                  <a:effectLst>
                    <a:outerShdw dist="38100" dir="2700000" algn="tl" rotWithShape="0">
                      <a:srgbClr val="000000">
                        <a:alpha val="43137"/>
                      </a:srgbClr>
                    </a:outerShdw>
                  </a:effectLst>
                  <a:latin typeface="Arial" panose="020B0604020202020204" pitchFamily="34" charset="0"/>
                  <a:cs typeface="Arial" panose="020B0604020202020204" pitchFamily="34" charset="0"/>
                </a:rPr>
                <a:t>Physical   VIOLENCE   Sexual</a:t>
              </a:r>
            </a:p>
          </p:txBody>
        </p:sp>
      </p:grpSp>
      <p:sp>
        <p:nvSpPr>
          <p:cNvPr id="67588" name="Rectangle 10"/>
          <p:cNvSpPr>
            <a:spLocks noChangeArrowheads="1"/>
          </p:cNvSpPr>
          <p:nvPr/>
        </p:nvSpPr>
        <p:spPr bwMode="auto">
          <a:xfrm>
            <a:off x="2671763" y="1141413"/>
            <a:ext cx="20351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dirty="0"/>
              <a:t>USING COERCION </a:t>
            </a:r>
          </a:p>
          <a:p>
            <a:pPr algn="ctr"/>
            <a:r>
              <a:rPr lang="en-US" altLang="en-US" sz="1600" b="1" dirty="0"/>
              <a:t>AND THREATS</a:t>
            </a:r>
          </a:p>
        </p:txBody>
      </p:sp>
      <p:grpSp>
        <p:nvGrpSpPr>
          <p:cNvPr id="67589" name="Group 11"/>
          <p:cNvGrpSpPr>
            <a:grpSpLocks/>
          </p:cNvGrpSpPr>
          <p:nvPr/>
        </p:nvGrpSpPr>
        <p:grpSpPr bwMode="auto">
          <a:xfrm>
            <a:off x="2079625" y="1336675"/>
            <a:ext cx="2038350" cy="1635125"/>
            <a:chOff x="1310" y="842"/>
            <a:chExt cx="1284" cy="1030"/>
          </a:xfrm>
        </p:grpSpPr>
        <p:sp>
          <p:nvSpPr>
            <p:cNvPr id="67610" name="Line 12"/>
            <p:cNvSpPr>
              <a:spLocks noChangeShapeType="1"/>
            </p:cNvSpPr>
            <p:nvPr/>
          </p:nvSpPr>
          <p:spPr bwMode="auto">
            <a:xfrm flipH="1" flipV="1">
              <a:off x="1646" y="842"/>
              <a:ext cx="948" cy="949"/>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11" name="Rectangle 13"/>
            <p:cNvSpPr>
              <a:spLocks noChangeArrowheads="1"/>
            </p:cNvSpPr>
            <p:nvPr/>
          </p:nvSpPr>
          <p:spPr bwMode="auto">
            <a:xfrm>
              <a:off x="1310" y="1344"/>
              <a:ext cx="956" cy="5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800" b="1" dirty="0"/>
                <a:t>USING </a:t>
              </a:r>
            </a:p>
            <a:p>
              <a:pPr algn="ctr">
                <a:lnSpc>
                  <a:spcPct val="20000"/>
                </a:lnSpc>
                <a:spcBef>
                  <a:spcPct val="50000"/>
                </a:spcBef>
              </a:pPr>
              <a:r>
                <a:rPr lang="en-US" altLang="en-US" sz="1800" b="1" dirty="0"/>
                <a:t>ECONOMIC </a:t>
              </a:r>
            </a:p>
            <a:p>
              <a:pPr algn="ctr">
                <a:lnSpc>
                  <a:spcPct val="40000"/>
                </a:lnSpc>
                <a:spcBef>
                  <a:spcPct val="50000"/>
                </a:spcBef>
              </a:pPr>
              <a:r>
                <a:rPr lang="en-US" altLang="en-US" sz="1800" b="1" dirty="0"/>
                <a:t>ABUSE</a:t>
              </a:r>
            </a:p>
          </p:txBody>
        </p:sp>
      </p:grpSp>
      <p:grpSp>
        <p:nvGrpSpPr>
          <p:cNvPr id="67590" name="Group 14"/>
          <p:cNvGrpSpPr>
            <a:grpSpLocks/>
          </p:cNvGrpSpPr>
          <p:nvPr/>
        </p:nvGrpSpPr>
        <p:grpSpPr bwMode="auto">
          <a:xfrm>
            <a:off x="1773238" y="3324225"/>
            <a:ext cx="2139950" cy="1049338"/>
            <a:chOff x="1117" y="2094"/>
            <a:chExt cx="1348" cy="661"/>
          </a:xfrm>
        </p:grpSpPr>
        <p:sp>
          <p:nvSpPr>
            <p:cNvPr id="67608" name="Line 15"/>
            <p:cNvSpPr>
              <a:spLocks noChangeShapeType="1"/>
            </p:cNvSpPr>
            <p:nvPr/>
          </p:nvSpPr>
          <p:spPr bwMode="auto">
            <a:xfrm flipH="1">
              <a:off x="1117" y="2094"/>
              <a:ext cx="1348"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09" name="Rectangle 16"/>
            <p:cNvSpPr>
              <a:spLocks noChangeArrowheads="1"/>
            </p:cNvSpPr>
            <p:nvPr/>
          </p:nvSpPr>
          <p:spPr bwMode="auto">
            <a:xfrm>
              <a:off x="1256" y="2351"/>
              <a:ext cx="10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800" b="1" dirty="0"/>
                <a:t>USING MALE </a:t>
              </a:r>
            </a:p>
            <a:p>
              <a:pPr algn="ctr"/>
              <a:r>
                <a:rPr lang="en-US" altLang="en-US" sz="1800" b="1" dirty="0"/>
                <a:t>PRIVILEGE</a:t>
              </a:r>
              <a:endParaRPr lang="en-US" altLang="en-US" sz="1200" b="1" dirty="0"/>
            </a:p>
          </p:txBody>
        </p:sp>
      </p:grpSp>
      <p:grpSp>
        <p:nvGrpSpPr>
          <p:cNvPr id="67591" name="Group 17"/>
          <p:cNvGrpSpPr>
            <a:grpSpLocks/>
          </p:cNvGrpSpPr>
          <p:nvPr/>
        </p:nvGrpSpPr>
        <p:grpSpPr bwMode="auto">
          <a:xfrm>
            <a:off x="2613025" y="3806825"/>
            <a:ext cx="1825625" cy="1633538"/>
            <a:chOff x="1646" y="2398"/>
            <a:chExt cx="1150" cy="1029"/>
          </a:xfrm>
        </p:grpSpPr>
        <p:sp>
          <p:nvSpPr>
            <p:cNvPr id="67606" name="Line 18"/>
            <p:cNvSpPr>
              <a:spLocks noChangeShapeType="1"/>
            </p:cNvSpPr>
            <p:nvPr/>
          </p:nvSpPr>
          <p:spPr bwMode="auto">
            <a:xfrm flipH="1">
              <a:off x="1646" y="2398"/>
              <a:ext cx="948" cy="948"/>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07" name="Rectangle 19"/>
            <p:cNvSpPr>
              <a:spLocks noChangeArrowheads="1"/>
            </p:cNvSpPr>
            <p:nvPr/>
          </p:nvSpPr>
          <p:spPr bwMode="auto">
            <a:xfrm>
              <a:off x="1936" y="3023"/>
              <a:ext cx="86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800" b="1" dirty="0"/>
                <a:t>USING </a:t>
              </a:r>
            </a:p>
            <a:p>
              <a:pPr algn="ctr"/>
              <a:r>
                <a:rPr lang="en-US" altLang="en-US" sz="1800" b="1" dirty="0"/>
                <a:t>CHILDREN</a:t>
              </a:r>
              <a:endParaRPr lang="en-US" altLang="en-US" sz="1200" b="1" dirty="0"/>
            </a:p>
          </p:txBody>
        </p:sp>
      </p:grpSp>
      <p:grpSp>
        <p:nvGrpSpPr>
          <p:cNvPr id="67592" name="Group 20"/>
          <p:cNvGrpSpPr>
            <a:grpSpLocks/>
          </p:cNvGrpSpPr>
          <p:nvPr/>
        </p:nvGrpSpPr>
        <p:grpSpPr bwMode="auto">
          <a:xfrm>
            <a:off x="4600575" y="4011613"/>
            <a:ext cx="1878013" cy="2139950"/>
            <a:chOff x="2898" y="2527"/>
            <a:chExt cx="1183" cy="1348"/>
          </a:xfrm>
        </p:grpSpPr>
        <p:sp>
          <p:nvSpPr>
            <p:cNvPr id="67604" name="Line 21"/>
            <p:cNvSpPr>
              <a:spLocks noChangeShapeType="1"/>
            </p:cNvSpPr>
            <p:nvPr/>
          </p:nvSpPr>
          <p:spPr bwMode="auto">
            <a:xfrm>
              <a:off x="2898" y="2527"/>
              <a:ext cx="0" cy="1348"/>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05" name="Rectangle 22"/>
            <p:cNvSpPr>
              <a:spLocks noChangeArrowheads="1"/>
            </p:cNvSpPr>
            <p:nvPr/>
          </p:nvSpPr>
          <p:spPr bwMode="auto">
            <a:xfrm>
              <a:off x="2931" y="3021"/>
              <a:ext cx="1150" cy="4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spcBef>
                  <a:spcPct val="50000"/>
                </a:spcBef>
              </a:pPr>
              <a:r>
                <a:rPr lang="en-US" altLang="en-US" sz="1800" b="1" dirty="0"/>
                <a:t>MINIMIZING</a:t>
              </a:r>
            </a:p>
            <a:p>
              <a:pPr algn="ctr">
                <a:lnSpc>
                  <a:spcPct val="20000"/>
                </a:lnSpc>
                <a:spcBef>
                  <a:spcPct val="50000"/>
                </a:spcBef>
              </a:pPr>
              <a:r>
                <a:rPr lang="en-US" altLang="en-US" sz="1800" b="1" dirty="0"/>
                <a:t>DENYING</a:t>
              </a:r>
            </a:p>
            <a:p>
              <a:pPr algn="ctr">
                <a:lnSpc>
                  <a:spcPct val="40000"/>
                </a:lnSpc>
                <a:spcBef>
                  <a:spcPct val="50000"/>
                </a:spcBef>
              </a:pPr>
              <a:r>
                <a:rPr lang="en-US" altLang="en-US" sz="1800" b="1" dirty="0"/>
                <a:t>AND BLAMING</a:t>
              </a:r>
              <a:endParaRPr lang="en-US" altLang="en-US" sz="1100" b="1" dirty="0"/>
            </a:p>
          </p:txBody>
        </p:sp>
      </p:grpSp>
      <p:grpSp>
        <p:nvGrpSpPr>
          <p:cNvPr id="67593" name="Group 23"/>
          <p:cNvGrpSpPr>
            <a:grpSpLocks/>
          </p:cNvGrpSpPr>
          <p:nvPr/>
        </p:nvGrpSpPr>
        <p:grpSpPr bwMode="auto">
          <a:xfrm>
            <a:off x="5211763" y="3665538"/>
            <a:ext cx="2055812" cy="1649412"/>
            <a:chOff x="3283" y="2309"/>
            <a:chExt cx="1295" cy="1039"/>
          </a:xfrm>
        </p:grpSpPr>
        <p:sp>
          <p:nvSpPr>
            <p:cNvPr id="67602" name="Line 24"/>
            <p:cNvSpPr>
              <a:spLocks noChangeShapeType="1"/>
            </p:cNvSpPr>
            <p:nvPr/>
          </p:nvSpPr>
          <p:spPr bwMode="auto">
            <a:xfrm>
              <a:off x="3283" y="2323"/>
              <a:ext cx="1001" cy="1025"/>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03" name="Rectangle 25"/>
            <p:cNvSpPr>
              <a:spLocks noChangeArrowheads="1"/>
            </p:cNvSpPr>
            <p:nvPr/>
          </p:nvSpPr>
          <p:spPr bwMode="auto">
            <a:xfrm>
              <a:off x="3678" y="2309"/>
              <a:ext cx="900" cy="4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spcBef>
                  <a:spcPct val="50000"/>
                </a:spcBef>
              </a:pPr>
              <a:r>
                <a:rPr lang="en-US" altLang="en-US" sz="1800" b="1" dirty="0"/>
                <a:t>USING </a:t>
              </a:r>
            </a:p>
            <a:p>
              <a:pPr algn="ctr">
                <a:lnSpc>
                  <a:spcPct val="80000"/>
                </a:lnSpc>
                <a:spcBef>
                  <a:spcPct val="50000"/>
                </a:spcBef>
              </a:pPr>
              <a:r>
                <a:rPr lang="en-US" altLang="en-US" sz="1800" b="1" dirty="0"/>
                <a:t>ISOLATION</a:t>
              </a:r>
              <a:endParaRPr lang="en-US" altLang="en-US" sz="1200" b="1" dirty="0"/>
            </a:p>
          </p:txBody>
        </p:sp>
      </p:grpSp>
      <p:grpSp>
        <p:nvGrpSpPr>
          <p:cNvPr id="67594" name="Group 26"/>
          <p:cNvGrpSpPr>
            <a:grpSpLocks/>
          </p:cNvGrpSpPr>
          <p:nvPr/>
        </p:nvGrpSpPr>
        <p:grpSpPr bwMode="auto">
          <a:xfrm>
            <a:off x="5287963" y="2263775"/>
            <a:ext cx="2168525" cy="1060450"/>
            <a:chOff x="3331" y="1426"/>
            <a:chExt cx="1366" cy="668"/>
          </a:xfrm>
        </p:grpSpPr>
        <p:sp>
          <p:nvSpPr>
            <p:cNvPr id="67600" name="Line 27"/>
            <p:cNvSpPr>
              <a:spLocks noChangeShapeType="1"/>
            </p:cNvSpPr>
            <p:nvPr/>
          </p:nvSpPr>
          <p:spPr bwMode="auto">
            <a:xfrm>
              <a:off x="3331" y="2094"/>
              <a:ext cx="1366"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601" name="Rectangle 28"/>
            <p:cNvSpPr>
              <a:spLocks noChangeArrowheads="1"/>
            </p:cNvSpPr>
            <p:nvPr/>
          </p:nvSpPr>
          <p:spPr bwMode="auto">
            <a:xfrm>
              <a:off x="3499" y="1426"/>
              <a:ext cx="1027" cy="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70000"/>
                </a:lnSpc>
                <a:spcBef>
                  <a:spcPct val="50000"/>
                </a:spcBef>
              </a:pPr>
              <a:r>
                <a:rPr lang="en-US" altLang="en-US" sz="1800" b="1" dirty="0"/>
                <a:t>USING </a:t>
              </a:r>
            </a:p>
            <a:p>
              <a:pPr algn="ctr">
                <a:lnSpc>
                  <a:spcPct val="20000"/>
                </a:lnSpc>
                <a:spcBef>
                  <a:spcPct val="50000"/>
                </a:spcBef>
              </a:pPr>
              <a:r>
                <a:rPr lang="en-US" altLang="en-US" sz="1800" b="1" dirty="0"/>
                <a:t>EMOTIONAL </a:t>
              </a:r>
            </a:p>
            <a:p>
              <a:pPr algn="ctr">
                <a:lnSpc>
                  <a:spcPct val="30000"/>
                </a:lnSpc>
                <a:spcBef>
                  <a:spcPct val="50000"/>
                </a:spcBef>
              </a:pPr>
              <a:r>
                <a:rPr lang="en-US" altLang="en-US" sz="1800" b="1" dirty="0"/>
                <a:t>ABUSE</a:t>
              </a:r>
            </a:p>
          </p:txBody>
        </p:sp>
      </p:grpSp>
      <p:grpSp>
        <p:nvGrpSpPr>
          <p:cNvPr id="67595" name="Group 29"/>
          <p:cNvGrpSpPr>
            <a:grpSpLocks/>
          </p:cNvGrpSpPr>
          <p:nvPr/>
        </p:nvGrpSpPr>
        <p:grpSpPr bwMode="auto">
          <a:xfrm>
            <a:off x="4640263" y="481013"/>
            <a:ext cx="1917700" cy="2322512"/>
            <a:chOff x="2923" y="303"/>
            <a:chExt cx="1208" cy="1463"/>
          </a:xfrm>
        </p:grpSpPr>
        <p:sp>
          <p:nvSpPr>
            <p:cNvPr id="67597" name="Line 30"/>
            <p:cNvSpPr>
              <a:spLocks noChangeShapeType="1"/>
            </p:cNvSpPr>
            <p:nvPr/>
          </p:nvSpPr>
          <p:spPr bwMode="auto">
            <a:xfrm>
              <a:off x="2923" y="303"/>
              <a:ext cx="0" cy="1377"/>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598" name="Line 31"/>
            <p:cNvSpPr>
              <a:spLocks noChangeShapeType="1"/>
            </p:cNvSpPr>
            <p:nvPr/>
          </p:nvSpPr>
          <p:spPr bwMode="auto">
            <a:xfrm flipV="1">
              <a:off x="3174" y="770"/>
              <a:ext cx="957" cy="996"/>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7599" name="Rectangle 32"/>
            <p:cNvSpPr>
              <a:spLocks noChangeArrowheads="1"/>
            </p:cNvSpPr>
            <p:nvPr/>
          </p:nvSpPr>
          <p:spPr bwMode="auto">
            <a:xfrm>
              <a:off x="2958" y="651"/>
              <a:ext cx="991" cy="3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10000"/>
                </a:lnSpc>
                <a:spcBef>
                  <a:spcPct val="50000"/>
                </a:spcBef>
              </a:pPr>
              <a:r>
                <a:rPr lang="en-US" altLang="en-US" sz="1600" b="1" dirty="0"/>
                <a:t>USING</a:t>
              </a:r>
            </a:p>
            <a:p>
              <a:pPr algn="ctr">
                <a:lnSpc>
                  <a:spcPct val="20000"/>
                </a:lnSpc>
                <a:spcBef>
                  <a:spcPct val="50000"/>
                </a:spcBef>
              </a:pPr>
              <a:r>
                <a:rPr lang="en-US" altLang="en-US" sz="1600" b="1" dirty="0"/>
                <a:t>INTIMIDATION</a:t>
              </a:r>
              <a:endParaRPr lang="en-US" altLang="en-US" sz="1000" b="1" dirty="0"/>
            </a:p>
          </p:txBody>
        </p:sp>
      </p:grpSp>
      <p:sp>
        <p:nvSpPr>
          <p:cNvPr id="33" name="TextBox 32"/>
          <p:cNvSpPr txBox="1">
            <a:spLocks noChangeArrowheads="1"/>
          </p:cNvSpPr>
          <p:nvPr/>
        </p:nvSpPr>
        <p:spPr bwMode="auto">
          <a:xfrm>
            <a:off x="1219200" y="1295400"/>
            <a:ext cx="7086600" cy="4246563"/>
          </a:xfrm>
          <a:prstGeom prst="rect">
            <a:avLst/>
          </a:prstGeom>
          <a:solidFill>
            <a:srgbClr val="FF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5400" dirty="0">
                <a:latin typeface="Arial" panose="020B0604020202020204" pitchFamily="34" charset="0"/>
                <a:cs typeface="Arial" panose="020B0604020202020204" pitchFamily="34" charset="0"/>
              </a:rPr>
              <a:t>Will the offender/officer use power and control  against the responding officer?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1026"/>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 </a:t>
            </a:r>
          </a:p>
        </p:txBody>
      </p:sp>
      <p:sp>
        <p:nvSpPr>
          <p:cNvPr id="39938" name="Date Placeholder 3"/>
          <p:cNvSpPr>
            <a:spLocks noGrp="1"/>
          </p:cNvSpPr>
          <p:nvPr>
            <p:ph type="dt" sz="quarter" idx="4294967295"/>
          </p:nvPr>
        </p:nvSpPr>
        <p:spPr>
          <a:xfrm>
            <a:off x="457200" y="6477000"/>
            <a:ext cx="2133600" cy="274638"/>
          </a:xfrm>
          <a:prstGeom prst="rect">
            <a:avLst/>
          </a:prstGeom>
        </p:spPr>
        <p:txBody>
          <a:bodyPr/>
          <a:lstStyle/>
          <a:p>
            <a:pPr>
              <a:defRPr/>
            </a:pPr>
            <a:fld id="{4408E6C5-F80C-441C-84BC-BF6350B0CC7B}" type="datetime1">
              <a:rPr lang="en-US" smtClean="0"/>
              <a:pPr>
                <a:defRPr/>
              </a:pPr>
              <a:t>2/20/2025</a:t>
            </a:fld>
            <a:endParaRPr lang="en-US" dirty="0"/>
          </a:p>
        </p:txBody>
      </p:sp>
      <p:sp>
        <p:nvSpPr>
          <p:cNvPr id="48132" name="Text Box 1027"/>
          <p:cNvSpPr txBox="1">
            <a:spLocks noChangeArrowheads="1"/>
          </p:cNvSpPr>
          <p:nvPr/>
        </p:nvSpPr>
        <p:spPr bwMode="auto">
          <a:xfrm>
            <a:off x="685800" y="1676400"/>
            <a:ext cx="8077200" cy="6448425"/>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Intimidation……</a:t>
            </a:r>
          </a:p>
          <a:p>
            <a:pPr>
              <a:lnSpc>
                <a:spcPct val="115000"/>
              </a:lnSpc>
              <a:spcBef>
                <a:spcPct val="50000"/>
              </a:spcBef>
              <a:buFont typeface="Wingdings" pitchFamily="2" charset="2"/>
              <a:buChar char="Ø"/>
              <a:defRPr/>
            </a:pPr>
            <a:r>
              <a:rPr lang="en-US" sz="2800" dirty="0">
                <a:latin typeface="+mj-lt"/>
              </a:rPr>
              <a:t>  </a:t>
            </a:r>
            <a:r>
              <a:rPr lang="en-US" dirty="0">
                <a:latin typeface="+mj-lt"/>
              </a:rPr>
              <a:t>Victim knows war stories</a:t>
            </a:r>
          </a:p>
          <a:p>
            <a:pPr>
              <a:lnSpc>
                <a:spcPct val="115000"/>
              </a:lnSpc>
              <a:spcBef>
                <a:spcPct val="50000"/>
              </a:spcBef>
              <a:buFont typeface="Wingdings" pitchFamily="2" charset="2"/>
              <a:buChar char="Ø"/>
              <a:defRPr/>
            </a:pPr>
            <a:r>
              <a:rPr lang="en-US" dirty="0">
                <a:latin typeface="+mj-lt"/>
              </a:rPr>
              <a:t>  Victim knows what he has done in the field </a:t>
            </a:r>
          </a:p>
          <a:p>
            <a:pPr>
              <a:lnSpc>
                <a:spcPct val="115000"/>
              </a:lnSpc>
              <a:spcBef>
                <a:spcPct val="50000"/>
              </a:spcBef>
              <a:buFont typeface="Wingdings" pitchFamily="2" charset="2"/>
              <a:buChar char="Ø"/>
              <a:defRPr/>
            </a:pPr>
            <a:r>
              <a:rPr lang="en-US" dirty="0">
                <a:latin typeface="+mj-lt"/>
              </a:rPr>
              <a:t>  He knows the criminal justice system – DA, Judges</a:t>
            </a:r>
          </a:p>
          <a:p>
            <a:pPr>
              <a:lnSpc>
                <a:spcPct val="115000"/>
              </a:lnSpc>
              <a:spcBef>
                <a:spcPct val="50000"/>
              </a:spcBef>
              <a:buFont typeface="Wingdings" pitchFamily="2" charset="2"/>
              <a:buChar char="Ø"/>
              <a:defRPr/>
            </a:pPr>
            <a:r>
              <a:rPr lang="en-US" dirty="0">
                <a:latin typeface="+mj-lt"/>
              </a:rPr>
              <a:t>  Officer has more credibility in court</a:t>
            </a:r>
          </a:p>
          <a:p>
            <a:pPr>
              <a:lnSpc>
                <a:spcPct val="115000"/>
              </a:lnSpc>
              <a:spcBef>
                <a:spcPct val="50000"/>
              </a:spcBef>
              <a:buFont typeface="Wingdings" pitchFamily="2" charset="2"/>
              <a:buChar char="Ø"/>
              <a:defRPr/>
            </a:pPr>
            <a:r>
              <a:rPr lang="en-US" dirty="0">
                <a:latin typeface="+mj-lt"/>
              </a:rPr>
              <a:t>  Victim won’t be believed</a:t>
            </a:r>
          </a:p>
          <a:p>
            <a:pPr>
              <a:lnSpc>
                <a:spcPct val="115000"/>
              </a:lnSpc>
              <a:spcBef>
                <a:spcPct val="50000"/>
              </a:spcBef>
              <a:buFont typeface="Wingdings" pitchFamily="2" charset="2"/>
              <a:buChar char="Ø"/>
              <a:defRPr/>
            </a:pPr>
            <a:r>
              <a:rPr lang="en-US" dirty="0">
                <a:latin typeface="+mj-lt"/>
              </a:rPr>
              <a:t>  Officer /suspect appears in court in uniform</a:t>
            </a:r>
          </a:p>
          <a:p>
            <a:pPr>
              <a:lnSpc>
                <a:spcPct val="115000"/>
              </a:lnSpc>
              <a:spcBef>
                <a:spcPct val="50000"/>
              </a:spcBef>
              <a:buFont typeface="Wingdings" pitchFamily="2" charset="2"/>
              <a:buChar char="Ø"/>
              <a:defRPr/>
            </a:pPr>
            <a:r>
              <a:rPr lang="en-US" dirty="0">
                <a:latin typeface="+mj-lt"/>
              </a:rPr>
              <a:t>  Other officers coming to court to show support</a:t>
            </a:r>
          </a:p>
          <a:p>
            <a:pPr>
              <a:lnSpc>
                <a:spcPct val="115000"/>
              </a:lnSpc>
              <a:spcBef>
                <a:spcPct val="50000"/>
              </a:spcBef>
              <a:defRPr/>
            </a:pPr>
            <a:r>
              <a:rPr lang="en-US" sz="2800" b="1" dirty="0">
                <a:latin typeface="+mj-lt"/>
              </a:rPr>
              <a:t> </a:t>
            </a:r>
          </a:p>
          <a:p>
            <a:pPr>
              <a:lnSpc>
                <a:spcPct val="115000"/>
              </a:lnSpc>
              <a:spcBef>
                <a:spcPct val="50000"/>
              </a:spcBef>
              <a:defRPr/>
            </a:pPr>
            <a:endParaRPr lang="en-US" sz="2800" b="1" dirty="0"/>
          </a:p>
        </p:txBody>
      </p:sp>
      <p:sp>
        <p:nvSpPr>
          <p:cNvPr id="5" name="TextBox 4"/>
          <p:cNvSpPr txBox="1"/>
          <p:nvPr/>
        </p:nvSpPr>
        <p:spPr>
          <a:xfrm>
            <a:off x="8305800" y="6172200"/>
            <a:ext cx="609600" cy="276225"/>
          </a:xfrm>
          <a:prstGeom prst="rect">
            <a:avLst/>
          </a:prstGeom>
          <a:noFill/>
        </p:spPr>
        <p:txBody>
          <a:bodyPr>
            <a:spAutoFit/>
          </a:bodyPr>
          <a:lstStyle/>
          <a:p>
            <a:pPr>
              <a:defRPr/>
            </a:pPr>
            <a:r>
              <a:rPr lang="en-US" sz="1200" dirty="0">
                <a:solidFill>
                  <a:schemeClr val="bg1">
                    <a:lumMod val="20000"/>
                    <a:lumOff val="80000"/>
                  </a:schemeClr>
                </a:solidFill>
              </a:rPr>
              <a:t>Taz</a:t>
            </a:r>
          </a:p>
        </p:txBody>
      </p:sp>
      <p:sp>
        <p:nvSpPr>
          <p:cNvPr id="2" name="TextBox 1"/>
          <p:cNvSpPr txBox="1"/>
          <p:nvPr/>
        </p:nvSpPr>
        <p:spPr>
          <a:xfrm>
            <a:off x="8001000" y="6448425"/>
            <a:ext cx="685800" cy="230832"/>
          </a:xfrm>
          <a:prstGeom prst="rect">
            <a:avLst/>
          </a:prstGeom>
          <a:noFill/>
        </p:spPr>
        <p:txBody>
          <a:bodyPr wrap="square" rtlCol="0">
            <a:spAutoFit/>
          </a:bodyPr>
          <a:lstStyle/>
          <a:p>
            <a:r>
              <a:rPr lang="en-US" sz="900" dirty="0"/>
              <a:t>under</a:t>
            </a:r>
          </a:p>
        </p:txBody>
      </p:sp>
    </p:spTree>
    <p:extLst>
      <p:ext uri="{BB962C8B-B14F-4D97-AF65-F5344CB8AC3E}">
        <p14:creationId xmlns:p14="http://schemas.microsoft.com/office/powerpoint/2010/main" val="708182564"/>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accent1">
                    <a:satMod val="150000"/>
                  </a:schemeClr>
                </a:solidFill>
              </a:rPr>
              <a:t>Power and Control Tactics</a:t>
            </a:r>
          </a:p>
        </p:txBody>
      </p:sp>
      <p:sp>
        <p:nvSpPr>
          <p:cNvPr id="71683" name="Content Placeholder 2"/>
          <p:cNvSpPr>
            <a:spLocks noGrp="1"/>
          </p:cNvSpPr>
          <p:nvPr>
            <p:ph idx="1"/>
          </p:nvPr>
        </p:nvSpPr>
        <p:spPr>
          <a:xfrm>
            <a:off x="457200" y="3276600"/>
            <a:ext cx="8229600" cy="4625975"/>
          </a:xfrm>
        </p:spPr>
        <p:txBody>
          <a:bodyPr/>
          <a:lstStyle/>
          <a:p>
            <a:pPr eaLnBrk="1" hangingPunct="1">
              <a:buClrTx/>
              <a:buFont typeface="Wingdings" panose="05000000000000000000" pitchFamily="2" charset="2"/>
              <a:buChar char="Ø"/>
            </a:pPr>
            <a:r>
              <a:rPr lang="en-US" altLang="en-US" dirty="0"/>
              <a:t>Expert at control tactics</a:t>
            </a:r>
          </a:p>
          <a:p>
            <a:pPr eaLnBrk="1" hangingPunct="1">
              <a:buClrTx/>
              <a:buFont typeface="Wingdings" panose="05000000000000000000" pitchFamily="2" charset="2"/>
              <a:buChar char="Ø"/>
            </a:pPr>
            <a:endParaRPr lang="en-US" altLang="en-US" dirty="0"/>
          </a:p>
          <a:p>
            <a:pPr eaLnBrk="1" hangingPunct="1">
              <a:buClrTx/>
              <a:buFont typeface="Wingdings" panose="05000000000000000000" pitchFamily="2" charset="2"/>
              <a:buChar char="Ø"/>
            </a:pPr>
            <a:r>
              <a:rPr lang="en-US" altLang="en-US" dirty="0"/>
              <a:t>Threatens suicide if he/she cost them their job </a:t>
            </a:r>
          </a:p>
        </p:txBody>
      </p:sp>
      <p:sp>
        <p:nvSpPr>
          <p:cNvPr id="4" name="TextBox 3"/>
          <p:cNvSpPr txBox="1"/>
          <p:nvPr/>
        </p:nvSpPr>
        <p:spPr>
          <a:xfrm>
            <a:off x="457200" y="1981200"/>
            <a:ext cx="6629400" cy="584200"/>
          </a:xfrm>
          <a:prstGeom prst="rect">
            <a:avLst/>
          </a:prstGeom>
          <a:noFill/>
        </p:spPr>
        <p:txBody>
          <a:bodyPr>
            <a:spAutoFit/>
          </a:bodyPr>
          <a:lstStyle/>
          <a:p>
            <a:pPr>
              <a:defRPr/>
            </a:pPr>
            <a:r>
              <a:rPr lang="en-US" sz="3200" b="1" i="1" dirty="0">
                <a:latin typeface="+mj-lt"/>
              </a:rPr>
              <a:t>Emotional Abuse</a:t>
            </a:r>
          </a:p>
        </p:txBody>
      </p:sp>
    </p:spTree>
    <p:extLst>
      <p:ext uri="{BB962C8B-B14F-4D97-AF65-F5344CB8AC3E}">
        <p14:creationId xmlns:p14="http://schemas.microsoft.com/office/powerpoint/2010/main" val="2372845482"/>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1026"/>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1986" name="Date Placeholder 3"/>
          <p:cNvSpPr>
            <a:spLocks noGrp="1"/>
          </p:cNvSpPr>
          <p:nvPr>
            <p:ph type="dt" sz="quarter" idx="4294967295"/>
          </p:nvPr>
        </p:nvSpPr>
        <p:spPr>
          <a:xfrm>
            <a:off x="457200" y="6477000"/>
            <a:ext cx="2133600" cy="274638"/>
          </a:xfrm>
          <a:prstGeom prst="rect">
            <a:avLst/>
          </a:prstGeom>
        </p:spPr>
        <p:txBody>
          <a:bodyPr/>
          <a:lstStyle/>
          <a:p>
            <a:pPr>
              <a:defRPr/>
            </a:pPr>
            <a:fld id="{BDB03CAF-9488-40AC-8558-ABC288089990}" type="datetime1">
              <a:rPr lang="en-US" smtClean="0"/>
              <a:pPr>
                <a:defRPr/>
              </a:pPr>
              <a:t>2/20/2025</a:t>
            </a:fld>
            <a:endParaRPr lang="en-US" dirty="0"/>
          </a:p>
        </p:txBody>
      </p:sp>
      <p:sp>
        <p:nvSpPr>
          <p:cNvPr id="52228" name="Text Box 1027"/>
          <p:cNvSpPr txBox="1">
            <a:spLocks noChangeArrowheads="1"/>
          </p:cNvSpPr>
          <p:nvPr/>
        </p:nvSpPr>
        <p:spPr bwMode="auto">
          <a:xfrm>
            <a:off x="762000" y="1981200"/>
            <a:ext cx="8077200" cy="2009775"/>
          </a:xfrm>
          <a:prstGeom prst="rect">
            <a:avLst/>
          </a:prstGeom>
          <a:noFill/>
          <a:ln w="9525">
            <a:noFill/>
            <a:miter lim="800000"/>
            <a:headEnd/>
            <a:tailEnd/>
          </a:ln>
        </p:spPr>
        <p:txBody>
          <a:bodyPr>
            <a:spAutoFit/>
          </a:bodyPr>
          <a:lstStyle/>
          <a:p>
            <a:pPr>
              <a:lnSpc>
                <a:spcPct val="115000"/>
              </a:lnSpc>
              <a:spcBef>
                <a:spcPct val="50000"/>
              </a:spcBef>
              <a:defRPr/>
            </a:pPr>
            <a:r>
              <a:rPr lang="en-US" sz="2800" b="1" i="1" dirty="0">
                <a:latin typeface="+mn-lt"/>
              </a:rPr>
              <a:t>Isolation…</a:t>
            </a:r>
            <a:endParaRPr lang="en-US" sz="2800" i="1" dirty="0">
              <a:latin typeface="+mn-lt"/>
            </a:endParaRPr>
          </a:p>
          <a:p>
            <a:pPr>
              <a:lnSpc>
                <a:spcPct val="115000"/>
              </a:lnSpc>
              <a:spcBef>
                <a:spcPct val="50000"/>
              </a:spcBef>
              <a:buFont typeface="Wingdings" pitchFamily="2" charset="2"/>
              <a:buChar char="Ø"/>
              <a:defRPr/>
            </a:pPr>
            <a:r>
              <a:rPr lang="en-US" sz="2800" dirty="0">
                <a:latin typeface="+mn-lt"/>
              </a:rPr>
              <a:t>  Only socialize with law enforcement</a:t>
            </a:r>
          </a:p>
          <a:p>
            <a:pPr>
              <a:lnSpc>
                <a:spcPct val="115000"/>
              </a:lnSpc>
              <a:spcBef>
                <a:spcPct val="50000"/>
              </a:spcBef>
              <a:buFont typeface="Wingdings" pitchFamily="2" charset="2"/>
              <a:buChar char="Ø"/>
              <a:defRPr/>
            </a:pPr>
            <a:r>
              <a:rPr lang="en-US" sz="2800" dirty="0">
                <a:latin typeface="+mn-lt"/>
              </a:rPr>
              <a:t>  Loss of law enforcement – family social circle</a:t>
            </a:r>
            <a:endParaRPr lang="en-US" sz="2800" b="1" dirty="0">
              <a:solidFill>
                <a:srgbClr val="FFFFFF"/>
              </a:solidFill>
            </a:endParaRPr>
          </a:p>
        </p:txBody>
      </p:sp>
    </p:spTree>
    <p:extLst>
      <p:ext uri="{BB962C8B-B14F-4D97-AF65-F5344CB8AC3E}">
        <p14:creationId xmlns:p14="http://schemas.microsoft.com/office/powerpoint/2010/main" val="1997464178"/>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329768" y="1085851"/>
            <a:ext cx="6484468" cy="600164"/>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300" b="1" i="0" u="none" strike="noStrike" kern="1200" cap="none" spc="0" normalizeH="0" baseline="0" noProof="0"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uLnTx/>
                <a:uFillTx/>
                <a:latin typeface="Arial" charset="0"/>
                <a:ea typeface="+mn-ea"/>
                <a:cs typeface="Arial" charset="0"/>
              </a:rPr>
              <a:t>Interconnected &amp; Co-Occurring</a:t>
            </a:r>
          </a:p>
        </p:txBody>
      </p:sp>
      <p:sp>
        <p:nvSpPr>
          <p:cNvPr id="3" name="Rectangle 2"/>
          <p:cNvSpPr/>
          <p:nvPr/>
        </p:nvSpPr>
        <p:spPr>
          <a:xfrm>
            <a:off x="126707" y="3692389"/>
            <a:ext cx="1524328" cy="415498"/>
          </a:xfrm>
          <a:prstGeom prst="rect">
            <a:avLst/>
          </a:prstGeom>
          <a:noFill/>
          <a:scene3d>
            <a:camera prst="isometricOffAxis1Right">
              <a:rot lat="1080000" lon="20039998" rev="20099999"/>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Child Abuse</a:t>
            </a:r>
          </a:p>
        </p:txBody>
      </p:sp>
      <p:sp>
        <p:nvSpPr>
          <p:cNvPr id="8" name="Rectangle 7"/>
          <p:cNvSpPr/>
          <p:nvPr/>
        </p:nvSpPr>
        <p:spPr>
          <a:xfrm>
            <a:off x="-14105" y="4784061"/>
            <a:ext cx="2244525" cy="415498"/>
          </a:xfrm>
          <a:prstGeom prst="rect">
            <a:avLst/>
          </a:prstGeom>
          <a:noFill/>
          <a:scene3d>
            <a:camera prst="perspectiveHeroicExtremeLeftFacing" fov="5100000">
              <a:rot lat="20620645" lon="1750077" rev="20848730"/>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Unlawful Restraint</a:t>
            </a:r>
          </a:p>
        </p:txBody>
      </p:sp>
      <p:sp>
        <p:nvSpPr>
          <p:cNvPr id="9" name="Rectangle 8"/>
          <p:cNvSpPr/>
          <p:nvPr/>
        </p:nvSpPr>
        <p:spPr>
          <a:xfrm>
            <a:off x="4146137" y="3806954"/>
            <a:ext cx="1010213" cy="461665"/>
          </a:xfrm>
          <a:prstGeom prst="rect">
            <a:avLst/>
          </a:prstGeom>
          <a:noFill/>
          <a:scene3d>
            <a:camera prst="perspectiveHeroicExtremeRightFacing" fov="3300000">
              <a:rot lat="21488107" lon="19502047" rev="472855"/>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Threat</a:t>
            </a:r>
            <a:r>
              <a:rPr kumimoji="0" lang="en-US" sz="24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s</a:t>
            </a:r>
          </a:p>
        </p:txBody>
      </p:sp>
      <p:sp>
        <p:nvSpPr>
          <p:cNvPr id="10" name="Rectangle 9"/>
          <p:cNvSpPr/>
          <p:nvPr/>
        </p:nvSpPr>
        <p:spPr>
          <a:xfrm>
            <a:off x="1883853" y="3953788"/>
            <a:ext cx="1323376" cy="415498"/>
          </a:xfrm>
          <a:prstGeom prst="rect">
            <a:avLst/>
          </a:prstGeom>
          <a:noFill/>
          <a:scene3d>
            <a:camera prst="isometricOffAxis1Right"/>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Vandalism</a:t>
            </a:r>
          </a:p>
        </p:txBody>
      </p:sp>
      <p:sp>
        <p:nvSpPr>
          <p:cNvPr id="11" name="Rectangle 10"/>
          <p:cNvSpPr/>
          <p:nvPr/>
        </p:nvSpPr>
        <p:spPr>
          <a:xfrm>
            <a:off x="5097866" y="4963134"/>
            <a:ext cx="1734321" cy="415498"/>
          </a:xfrm>
          <a:prstGeom prst="rect">
            <a:avLst/>
          </a:prstGeom>
          <a:noFill/>
          <a:scene3d>
            <a:camera prst="perspectiveHeroicExtremeLeftFacing" fov="5400000">
              <a:rot lat="501687" lon="1461540" rev="21038366"/>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Animal Abuse</a:t>
            </a:r>
          </a:p>
        </p:txBody>
      </p:sp>
      <p:sp>
        <p:nvSpPr>
          <p:cNvPr id="12" name="Rectangle 11"/>
          <p:cNvSpPr/>
          <p:nvPr/>
        </p:nvSpPr>
        <p:spPr>
          <a:xfrm>
            <a:off x="6768749" y="1835071"/>
            <a:ext cx="1975221" cy="415498"/>
          </a:xfrm>
          <a:prstGeom prst="rect">
            <a:avLst/>
          </a:prstGeom>
          <a:noFill/>
          <a:scene3d>
            <a:camera prst="perspectiveContrastingLeftFacing"/>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Protective Order</a:t>
            </a:r>
          </a:p>
        </p:txBody>
      </p:sp>
      <p:sp>
        <p:nvSpPr>
          <p:cNvPr id="14" name="Rectangle 13"/>
          <p:cNvSpPr/>
          <p:nvPr/>
        </p:nvSpPr>
        <p:spPr>
          <a:xfrm>
            <a:off x="5709489" y="3890708"/>
            <a:ext cx="1347420" cy="415498"/>
          </a:xfrm>
          <a:prstGeom prst="rect">
            <a:avLst/>
          </a:prstGeom>
          <a:noFill/>
          <a:scene3d>
            <a:camera prst="perspectiveHeroicExtremeLeftFacing"/>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Voyeurism</a:t>
            </a:r>
          </a:p>
        </p:txBody>
      </p:sp>
      <p:sp>
        <p:nvSpPr>
          <p:cNvPr id="15" name="Rectangle 14"/>
          <p:cNvSpPr/>
          <p:nvPr/>
        </p:nvSpPr>
        <p:spPr>
          <a:xfrm>
            <a:off x="7109005" y="3890708"/>
            <a:ext cx="1509902" cy="415498"/>
          </a:xfrm>
          <a:prstGeom prst="rect">
            <a:avLst/>
          </a:prstGeom>
          <a:noFill/>
          <a:scene3d>
            <a:camera prst="isometricOffAxis1Right"/>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Elder Abuse</a:t>
            </a:r>
          </a:p>
        </p:txBody>
      </p:sp>
      <p:sp>
        <p:nvSpPr>
          <p:cNvPr id="17" name="Rectangle 16"/>
          <p:cNvSpPr/>
          <p:nvPr/>
        </p:nvSpPr>
        <p:spPr>
          <a:xfrm>
            <a:off x="186178" y="1942977"/>
            <a:ext cx="2445349" cy="415498"/>
          </a:xfrm>
          <a:prstGeom prst="rect">
            <a:avLst/>
          </a:prstGeom>
          <a:noFill/>
          <a:scene3d>
            <a:camera prst="perspectiveHeroicExtremeRightFacing" fov="3300000">
              <a:rot lat="21114692" lon="20060892" rev="1297932"/>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Witness Intimidation</a:t>
            </a:r>
          </a:p>
        </p:txBody>
      </p:sp>
      <p:sp>
        <p:nvSpPr>
          <p:cNvPr id="16" name="Rectangle 15"/>
          <p:cNvSpPr/>
          <p:nvPr/>
        </p:nvSpPr>
        <p:spPr>
          <a:xfrm>
            <a:off x="3455798" y="1735114"/>
            <a:ext cx="2232406" cy="415498"/>
          </a:xfrm>
          <a:prstGeom prst="rect">
            <a:avLst/>
          </a:prstGeom>
          <a:noFill/>
          <a:scene3d>
            <a:camera prst="perspectiveHeroicExtremeRightFacing" fov="3300000">
              <a:rot lat="21114692" lon="20060892" rev="97932"/>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Weapon Violations</a:t>
            </a:r>
          </a:p>
        </p:txBody>
      </p:sp>
      <p:graphicFrame>
        <p:nvGraphicFramePr>
          <p:cNvPr id="5" name="Diagram 4"/>
          <p:cNvGraphicFramePr/>
          <p:nvPr/>
        </p:nvGraphicFramePr>
        <p:xfrm>
          <a:off x="675115" y="983880"/>
          <a:ext cx="790498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4471977" y="2828912"/>
            <a:ext cx="2013115" cy="484748"/>
          </a:xfrm>
          <a:prstGeom prst="rect">
            <a:avLst/>
          </a:prstGeom>
          <a:noFill/>
          <a:scene3d>
            <a:camera prst="isometricOffAxis1Right">
              <a:rot lat="1080000" lon="20039998" rev="1800000"/>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550" b="1" i="0" u="none" strike="noStrike" kern="1200" cap="none" spc="0" normalizeH="0" baseline="0" noProof="0" dirty="0">
                <a:ln w="18415" cmpd="sng">
                  <a:solidFill>
                    <a:srgbClr val="FFFFFF"/>
                  </a:solidFill>
                  <a:prstDash val="solid"/>
                </a:ln>
                <a:solidFill>
                  <a:srgbClr val="FFFFFF"/>
                </a:solidFill>
                <a:effectLst/>
                <a:uLnTx/>
                <a:uFillTx/>
                <a:latin typeface="Calibri"/>
                <a:ea typeface="+mn-ea"/>
                <a:cs typeface="Arial" charset="0"/>
              </a:rPr>
              <a:t>Strangulation</a:t>
            </a:r>
          </a:p>
        </p:txBody>
      </p:sp>
      <p:sp>
        <p:nvSpPr>
          <p:cNvPr id="4" name="Rectangle 3"/>
          <p:cNvSpPr/>
          <p:nvPr/>
        </p:nvSpPr>
        <p:spPr>
          <a:xfrm>
            <a:off x="525679" y="4213402"/>
            <a:ext cx="8037554" cy="646331"/>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sng" strike="noStrike" kern="1200" cap="none" spc="0" normalizeH="0" baseline="0" noProof="0"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uLnTx/>
                <a:uFillTx/>
                <a:latin typeface="Arial" charset="0"/>
                <a:ea typeface="+mn-ea"/>
                <a:cs typeface="Arial" charset="0"/>
              </a:rPr>
              <a:t>Course of Conduct Investigation</a:t>
            </a:r>
          </a:p>
        </p:txBody>
      </p:sp>
      <p:sp>
        <p:nvSpPr>
          <p:cNvPr id="18" name="Rectangle 17"/>
          <p:cNvSpPr/>
          <p:nvPr/>
        </p:nvSpPr>
        <p:spPr>
          <a:xfrm>
            <a:off x="6723118" y="4980268"/>
            <a:ext cx="1976823" cy="415498"/>
          </a:xfrm>
          <a:prstGeom prst="rect">
            <a:avLst/>
          </a:prstGeom>
          <a:noFill/>
          <a:scene3d>
            <a:camera prst="isometricOffAxis1Right">
              <a:rot lat="1080000" lon="20039998" rev="600000"/>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Financial crimes</a:t>
            </a:r>
          </a:p>
        </p:txBody>
      </p:sp>
      <p:sp>
        <p:nvSpPr>
          <p:cNvPr id="19" name="Rectangle 18"/>
          <p:cNvSpPr/>
          <p:nvPr/>
        </p:nvSpPr>
        <p:spPr>
          <a:xfrm>
            <a:off x="1816816" y="4965245"/>
            <a:ext cx="1457450" cy="415498"/>
          </a:xfrm>
          <a:prstGeom prst="rect">
            <a:avLst/>
          </a:prstGeom>
          <a:noFill/>
          <a:scene3d>
            <a:camera prst="isometricOffAxis1Right">
              <a:rot lat="1080000" lon="20039998" rev="600000"/>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Harassment</a:t>
            </a:r>
          </a:p>
        </p:txBody>
      </p:sp>
      <p:sp>
        <p:nvSpPr>
          <p:cNvPr id="20" name="Rectangle 19"/>
          <p:cNvSpPr/>
          <p:nvPr/>
        </p:nvSpPr>
        <p:spPr>
          <a:xfrm>
            <a:off x="2833460" y="4984116"/>
            <a:ext cx="2590774" cy="415498"/>
          </a:xfrm>
          <a:prstGeom prst="rect">
            <a:avLst/>
          </a:prstGeom>
          <a:noFill/>
          <a:scene3d>
            <a:camera prst="perspectiveHeroicExtremeRightFacing" fov="3300000">
              <a:rot lat="21114692" lon="20060892" rev="1297932"/>
            </a:camera>
            <a:lightRig rig="threePt" dir="t"/>
          </a:scene3d>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1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Times New Roman" panose="02020603050405020304" pitchFamily="18" charset="0"/>
                <a:ea typeface="+mn-ea"/>
                <a:cs typeface="Arial" charset="0"/>
              </a:rPr>
              <a:t>Custodial Interference</a:t>
            </a:r>
          </a:p>
        </p:txBody>
      </p:sp>
      <p:sp>
        <p:nvSpPr>
          <p:cNvPr id="2" name="TextBox 1">
            <a:extLst>
              <a:ext uri="{FF2B5EF4-FFF2-40B4-BE49-F238E27FC236}">
                <a16:creationId xmlns:a16="http://schemas.microsoft.com/office/drawing/2014/main" id="{1A6A3C02-BD0B-4758-AD4F-10F48CBDEE77}"/>
              </a:ext>
            </a:extLst>
          </p:cNvPr>
          <p:cNvSpPr txBox="1"/>
          <p:nvPr/>
        </p:nvSpPr>
        <p:spPr>
          <a:xfrm>
            <a:off x="7659758" y="6347791"/>
            <a:ext cx="1040184"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phoenix</a:t>
            </a:r>
          </a:p>
        </p:txBody>
      </p:sp>
    </p:spTree>
    <p:extLst>
      <p:ext uri="{BB962C8B-B14F-4D97-AF65-F5344CB8AC3E}">
        <p14:creationId xmlns:p14="http://schemas.microsoft.com/office/powerpoint/2010/main" val="2426668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52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4000" fill="hold"/>
                                        <p:tgtEl>
                                          <p:spTgt spid="4"/>
                                        </p:tgtEl>
                                        <p:attrNameLst>
                                          <p:attrName>ppt_w</p:attrName>
                                        </p:attrNameLst>
                                      </p:cBhvr>
                                      <p:tavLst>
                                        <p:tav tm="0">
                                          <p:val>
                                            <p:fltVal val="0"/>
                                          </p:val>
                                        </p:tav>
                                        <p:tav tm="100000">
                                          <p:val>
                                            <p:strVal val="#ppt_w"/>
                                          </p:val>
                                        </p:tav>
                                      </p:tavLst>
                                    </p:anim>
                                    <p:anim calcmode="lin" valueType="num">
                                      <p:cBhvr>
                                        <p:cTn id="8" dur="4000" fill="hold"/>
                                        <p:tgtEl>
                                          <p:spTgt spid="4"/>
                                        </p:tgtEl>
                                        <p:attrNameLst>
                                          <p:attrName>ppt_h</p:attrName>
                                        </p:attrNameLst>
                                      </p:cBhvr>
                                      <p:tavLst>
                                        <p:tav tm="0">
                                          <p:val>
                                            <p:fltVal val="0"/>
                                          </p:val>
                                        </p:tav>
                                        <p:tav tm="100000">
                                          <p:val>
                                            <p:strVal val="#ppt_h"/>
                                          </p:val>
                                        </p:tav>
                                      </p:tavLst>
                                    </p:anim>
                                    <p:animEffect transition="in" filter="fade">
                                      <p:cBhvr>
                                        <p:cTn id="9" dur="4000"/>
                                        <p:tgtEl>
                                          <p:spTgt spid="4"/>
                                        </p:tgtEl>
                                      </p:cBhvr>
                                    </p:animEffect>
                                    <p:anim calcmode="lin" valueType="num">
                                      <p:cBhvr>
                                        <p:cTn id="10" dur="4000" fill="hold"/>
                                        <p:tgtEl>
                                          <p:spTgt spid="4"/>
                                        </p:tgtEl>
                                        <p:attrNameLst>
                                          <p:attrName>ppt_x</p:attrName>
                                        </p:attrNameLst>
                                      </p:cBhvr>
                                      <p:tavLst>
                                        <p:tav tm="0">
                                          <p:val>
                                            <p:fltVal val="0.5"/>
                                          </p:val>
                                        </p:tav>
                                        <p:tav tm="100000">
                                          <p:val>
                                            <p:strVal val="#ppt_x"/>
                                          </p:val>
                                        </p:tav>
                                      </p:tavLst>
                                    </p:anim>
                                    <p:anim calcmode="lin" valueType="num">
                                      <p:cBhvr>
                                        <p:cTn id="11" dur="4000" fill="hold"/>
                                        <p:tgtEl>
                                          <p:spTgt spid="4"/>
                                        </p:tgtEl>
                                        <p:attrNameLst>
                                          <p:attrName>ppt_y</p:attrName>
                                        </p:attrNameLst>
                                      </p:cBhvr>
                                      <p:tavLst>
                                        <p:tav tm="0">
                                          <p:val>
                                            <p:fltVal val="0.5"/>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53" presetClass="entr" presetSubtype="528"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1000" fill="hold"/>
                                        <p:tgtEl>
                                          <p:spTgt spid="3"/>
                                        </p:tgtEl>
                                        <p:attrNameLst>
                                          <p:attrName>ppt_w</p:attrName>
                                        </p:attrNameLst>
                                      </p:cBhvr>
                                      <p:tavLst>
                                        <p:tav tm="0">
                                          <p:val>
                                            <p:fltVal val="0"/>
                                          </p:val>
                                        </p:tav>
                                        <p:tav tm="100000">
                                          <p:val>
                                            <p:strVal val="#ppt_w"/>
                                          </p:val>
                                        </p:tav>
                                      </p:tavLst>
                                    </p:anim>
                                    <p:anim calcmode="lin" valueType="num">
                                      <p:cBhvr>
                                        <p:cTn id="17" dur="1000" fill="hold"/>
                                        <p:tgtEl>
                                          <p:spTgt spid="3"/>
                                        </p:tgtEl>
                                        <p:attrNameLst>
                                          <p:attrName>ppt_h</p:attrName>
                                        </p:attrNameLst>
                                      </p:cBhvr>
                                      <p:tavLst>
                                        <p:tav tm="0">
                                          <p:val>
                                            <p:fltVal val="0"/>
                                          </p:val>
                                        </p:tav>
                                        <p:tav tm="100000">
                                          <p:val>
                                            <p:strVal val="#ppt_h"/>
                                          </p:val>
                                        </p:tav>
                                      </p:tavLst>
                                    </p:anim>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fltVal val="0.5"/>
                                          </p:val>
                                        </p:tav>
                                        <p:tav tm="100000">
                                          <p:val>
                                            <p:strVal val="#ppt_x"/>
                                          </p:val>
                                        </p:tav>
                                      </p:tavLst>
                                    </p:anim>
                                    <p:anim calcmode="lin" valueType="num">
                                      <p:cBhvr>
                                        <p:cTn id="20" dur="1000" fill="hold"/>
                                        <p:tgtEl>
                                          <p:spTgt spid="3"/>
                                        </p:tgtEl>
                                        <p:attrNameLst>
                                          <p:attrName>ppt_y</p:attrName>
                                        </p:attrNameLst>
                                      </p:cBhvr>
                                      <p:tavLst>
                                        <p:tav tm="0">
                                          <p:val>
                                            <p:fltVal val="0.5"/>
                                          </p:val>
                                        </p:tav>
                                        <p:tav tm="100000">
                                          <p:val>
                                            <p:strVal val="#ppt_y"/>
                                          </p:val>
                                        </p:tav>
                                      </p:tavLst>
                                    </p:anim>
                                  </p:childTnLst>
                                </p:cTn>
                              </p:par>
                            </p:childTnLst>
                          </p:cTn>
                        </p:par>
                        <p:par>
                          <p:cTn id="21" fill="hold" nodeType="afterGroup">
                            <p:stCondLst>
                              <p:cond delay="1000"/>
                            </p:stCondLst>
                            <p:childTnLst>
                              <p:par>
                                <p:cTn id="22" presetID="53" presetClass="entr" presetSubtype="528"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childTnLst>
                          </p:cTn>
                        </p:par>
                        <p:par>
                          <p:cTn id="29" fill="hold" nodeType="afterGroup">
                            <p:stCondLst>
                              <p:cond delay="1500"/>
                            </p:stCondLst>
                            <p:childTnLst>
                              <p:par>
                                <p:cTn id="30" presetID="53" presetClass="entr" presetSubtype="528"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fltVal val="0.5"/>
                                          </p:val>
                                        </p:tav>
                                        <p:tav tm="100000">
                                          <p:val>
                                            <p:strVal val="#ppt_x"/>
                                          </p:val>
                                        </p:tav>
                                      </p:tavLst>
                                    </p:anim>
                                    <p:anim calcmode="lin" valueType="num">
                                      <p:cBhvr>
                                        <p:cTn id="36" dur="1000" fill="hold"/>
                                        <p:tgtEl>
                                          <p:spTgt spid="12"/>
                                        </p:tgtEl>
                                        <p:attrNameLst>
                                          <p:attrName>ppt_y</p:attrName>
                                        </p:attrNameLst>
                                      </p:cBhvr>
                                      <p:tavLst>
                                        <p:tav tm="0">
                                          <p:val>
                                            <p:fltVal val="0.5"/>
                                          </p:val>
                                        </p:tav>
                                        <p:tav tm="100000">
                                          <p:val>
                                            <p:strVal val="#ppt_y"/>
                                          </p:val>
                                        </p:tav>
                                      </p:tavLst>
                                    </p:anim>
                                  </p:childTnLst>
                                </p:cTn>
                              </p:par>
                            </p:childTnLst>
                          </p:cTn>
                        </p:par>
                        <p:par>
                          <p:cTn id="37" fill="hold" nodeType="afterGroup">
                            <p:stCondLst>
                              <p:cond delay="2500"/>
                            </p:stCondLst>
                            <p:childTnLst>
                              <p:par>
                                <p:cTn id="38" presetID="53" presetClass="entr" presetSubtype="528"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anim calcmode="lin" valueType="num">
                                      <p:cBhvr>
                                        <p:cTn id="43" dur="500" fill="hold"/>
                                        <p:tgtEl>
                                          <p:spTgt spid="9"/>
                                        </p:tgtEl>
                                        <p:attrNameLst>
                                          <p:attrName>ppt_x</p:attrName>
                                        </p:attrNameLst>
                                      </p:cBhvr>
                                      <p:tavLst>
                                        <p:tav tm="0">
                                          <p:val>
                                            <p:fltVal val="0.5"/>
                                          </p:val>
                                        </p:tav>
                                        <p:tav tm="100000">
                                          <p:val>
                                            <p:strVal val="#ppt_x"/>
                                          </p:val>
                                        </p:tav>
                                      </p:tavLst>
                                    </p:anim>
                                    <p:anim calcmode="lin" valueType="num">
                                      <p:cBhvr>
                                        <p:cTn id="44" dur="500" fill="hold"/>
                                        <p:tgtEl>
                                          <p:spTgt spid="9"/>
                                        </p:tgtEl>
                                        <p:attrNameLst>
                                          <p:attrName>ppt_y</p:attrName>
                                        </p:attrNameLst>
                                      </p:cBhvr>
                                      <p:tavLst>
                                        <p:tav tm="0">
                                          <p:val>
                                            <p:fltVal val="0.5"/>
                                          </p:val>
                                        </p:tav>
                                        <p:tav tm="100000">
                                          <p:val>
                                            <p:strVal val="#ppt_y"/>
                                          </p:val>
                                        </p:tav>
                                      </p:tavLst>
                                    </p:anim>
                                  </p:childTnLst>
                                </p:cTn>
                              </p:par>
                            </p:childTnLst>
                          </p:cTn>
                        </p:par>
                        <p:par>
                          <p:cTn id="45" fill="hold" nodeType="afterGroup">
                            <p:stCondLst>
                              <p:cond delay="3000"/>
                            </p:stCondLst>
                            <p:childTnLst>
                              <p:par>
                                <p:cTn id="46" presetID="53" presetClass="entr" presetSubtype="528"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1000" fill="hold"/>
                                        <p:tgtEl>
                                          <p:spTgt spid="11"/>
                                        </p:tgtEl>
                                        <p:attrNameLst>
                                          <p:attrName>ppt_w</p:attrName>
                                        </p:attrNameLst>
                                      </p:cBhvr>
                                      <p:tavLst>
                                        <p:tav tm="0">
                                          <p:val>
                                            <p:fltVal val="0"/>
                                          </p:val>
                                        </p:tav>
                                        <p:tav tm="100000">
                                          <p:val>
                                            <p:strVal val="#ppt_w"/>
                                          </p:val>
                                        </p:tav>
                                      </p:tavLst>
                                    </p:anim>
                                    <p:anim calcmode="lin" valueType="num">
                                      <p:cBhvr>
                                        <p:cTn id="49" dur="1000" fill="hold"/>
                                        <p:tgtEl>
                                          <p:spTgt spid="11"/>
                                        </p:tgtEl>
                                        <p:attrNameLst>
                                          <p:attrName>ppt_h</p:attrName>
                                        </p:attrNameLst>
                                      </p:cBhvr>
                                      <p:tavLst>
                                        <p:tav tm="0">
                                          <p:val>
                                            <p:fltVal val="0"/>
                                          </p:val>
                                        </p:tav>
                                        <p:tav tm="100000">
                                          <p:val>
                                            <p:strVal val="#ppt_h"/>
                                          </p:val>
                                        </p:tav>
                                      </p:tavLst>
                                    </p:anim>
                                    <p:animEffect transition="in" filter="fade">
                                      <p:cBhvr>
                                        <p:cTn id="50" dur="1000"/>
                                        <p:tgtEl>
                                          <p:spTgt spid="11"/>
                                        </p:tgtEl>
                                      </p:cBhvr>
                                    </p:animEffect>
                                    <p:anim calcmode="lin" valueType="num">
                                      <p:cBhvr>
                                        <p:cTn id="51" dur="1000" fill="hold"/>
                                        <p:tgtEl>
                                          <p:spTgt spid="11"/>
                                        </p:tgtEl>
                                        <p:attrNameLst>
                                          <p:attrName>ppt_x</p:attrName>
                                        </p:attrNameLst>
                                      </p:cBhvr>
                                      <p:tavLst>
                                        <p:tav tm="0">
                                          <p:val>
                                            <p:fltVal val="0.5"/>
                                          </p:val>
                                        </p:tav>
                                        <p:tav tm="100000">
                                          <p:val>
                                            <p:strVal val="#ppt_x"/>
                                          </p:val>
                                        </p:tav>
                                      </p:tavLst>
                                    </p:anim>
                                    <p:anim calcmode="lin" valueType="num">
                                      <p:cBhvr>
                                        <p:cTn id="52" dur="1000" fill="hold"/>
                                        <p:tgtEl>
                                          <p:spTgt spid="11"/>
                                        </p:tgtEl>
                                        <p:attrNameLst>
                                          <p:attrName>ppt_y</p:attrName>
                                        </p:attrNameLst>
                                      </p:cBhvr>
                                      <p:tavLst>
                                        <p:tav tm="0">
                                          <p:val>
                                            <p:fltVal val="0.5"/>
                                          </p:val>
                                        </p:tav>
                                        <p:tav tm="100000">
                                          <p:val>
                                            <p:strVal val="#ppt_y"/>
                                          </p:val>
                                        </p:tav>
                                      </p:tavLst>
                                    </p:anim>
                                  </p:childTnLst>
                                </p:cTn>
                              </p:par>
                            </p:childTnLst>
                          </p:cTn>
                        </p:par>
                        <p:par>
                          <p:cTn id="53" fill="hold" nodeType="afterGroup">
                            <p:stCondLst>
                              <p:cond delay="4000"/>
                            </p:stCondLst>
                            <p:childTnLst>
                              <p:par>
                                <p:cTn id="54" presetID="53" presetClass="entr" presetSubtype="528"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p:cTn id="56" dur="500" fill="hold"/>
                                        <p:tgtEl>
                                          <p:spTgt spid="10"/>
                                        </p:tgtEl>
                                        <p:attrNameLst>
                                          <p:attrName>ppt_w</p:attrName>
                                        </p:attrNameLst>
                                      </p:cBhvr>
                                      <p:tavLst>
                                        <p:tav tm="0">
                                          <p:val>
                                            <p:fltVal val="0"/>
                                          </p:val>
                                        </p:tav>
                                        <p:tav tm="100000">
                                          <p:val>
                                            <p:strVal val="#ppt_w"/>
                                          </p:val>
                                        </p:tav>
                                      </p:tavLst>
                                    </p:anim>
                                    <p:anim calcmode="lin" valueType="num">
                                      <p:cBhvr>
                                        <p:cTn id="57" dur="500" fill="hold"/>
                                        <p:tgtEl>
                                          <p:spTgt spid="10"/>
                                        </p:tgtEl>
                                        <p:attrNameLst>
                                          <p:attrName>ppt_h</p:attrName>
                                        </p:attrNameLst>
                                      </p:cBhvr>
                                      <p:tavLst>
                                        <p:tav tm="0">
                                          <p:val>
                                            <p:fltVal val="0"/>
                                          </p:val>
                                        </p:tav>
                                        <p:tav tm="100000">
                                          <p:val>
                                            <p:strVal val="#ppt_h"/>
                                          </p:val>
                                        </p:tav>
                                      </p:tavLst>
                                    </p:anim>
                                    <p:animEffect transition="in" filter="fade">
                                      <p:cBhvr>
                                        <p:cTn id="58" dur="500"/>
                                        <p:tgtEl>
                                          <p:spTgt spid="10"/>
                                        </p:tgtEl>
                                      </p:cBhvr>
                                    </p:animEffect>
                                    <p:anim calcmode="lin" valueType="num">
                                      <p:cBhvr>
                                        <p:cTn id="59" dur="500" fill="hold"/>
                                        <p:tgtEl>
                                          <p:spTgt spid="10"/>
                                        </p:tgtEl>
                                        <p:attrNameLst>
                                          <p:attrName>ppt_x</p:attrName>
                                        </p:attrNameLst>
                                      </p:cBhvr>
                                      <p:tavLst>
                                        <p:tav tm="0">
                                          <p:val>
                                            <p:fltVal val="0.5"/>
                                          </p:val>
                                        </p:tav>
                                        <p:tav tm="100000">
                                          <p:val>
                                            <p:strVal val="#ppt_x"/>
                                          </p:val>
                                        </p:tav>
                                      </p:tavLst>
                                    </p:anim>
                                    <p:anim calcmode="lin" valueType="num">
                                      <p:cBhvr>
                                        <p:cTn id="60" dur="500" fill="hold"/>
                                        <p:tgtEl>
                                          <p:spTgt spid="10"/>
                                        </p:tgtEl>
                                        <p:attrNameLst>
                                          <p:attrName>ppt_y</p:attrName>
                                        </p:attrNameLst>
                                      </p:cBhvr>
                                      <p:tavLst>
                                        <p:tav tm="0">
                                          <p:val>
                                            <p:fltVal val="0.5"/>
                                          </p:val>
                                        </p:tav>
                                        <p:tav tm="100000">
                                          <p:val>
                                            <p:strVal val="#ppt_y"/>
                                          </p:val>
                                        </p:tav>
                                      </p:tavLst>
                                    </p:anim>
                                  </p:childTnLst>
                                </p:cTn>
                              </p:par>
                            </p:childTnLst>
                          </p:cTn>
                        </p:par>
                        <p:par>
                          <p:cTn id="61" fill="hold" nodeType="afterGroup">
                            <p:stCondLst>
                              <p:cond delay="4500"/>
                            </p:stCondLst>
                            <p:childTnLst>
                              <p:par>
                                <p:cTn id="62" presetID="53" presetClass="entr" presetSubtype="528" fill="hold"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1000" fill="hold"/>
                                        <p:tgtEl>
                                          <p:spTgt spid="14"/>
                                        </p:tgtEl>
                                        <p:attrNameLst>
                                          <p:attrName>ppt_w</p:attrName>
                                        </p:attrNameLst>
                                      </p:cBhvr>
                                      <p:tavLst>
                                        <p:tav tm="0">
                                          <p:val>
                                            <p:fltVal val="0"/>
                                          </p:val>
                                        </p:tav>
                                        <p:tav tm="100000">
                                          <p:val>
                                            <p:strVal val="#ppt_w"/>
                                          </p:val>
                                        </p:tav>
                                      </p:tavLst>
                                    </p:anim>
                                    <p:anim calcmode="lin" valueType="num">
                                      <p:cBhvr>
                                        <p:cTn id="65" dur="1000" fill="hold"/>
                                        <p:tgtEl>
                                          <p:spTgt spid="14"/>
                                        </p:tgtEl>
                                        <p:attrNameLst>
                                          <p:attrName>ppt_h</p:attrName>
                                        </p:attrNameLst>
                                      </p:cBhvr>
                                      <p:tavLst>
                                        <p:tav tm="0">
                                          <p:val>
                                            <p:fltVal val="0"/>
                                          </p:val>
                                        </p:tav>
                                        <p:tav tm="100000">
                                          <p:val>
                                            <p:strVal val="#ppt_h"/>
                                          </p:val>
                                        </p:tav>
                                      </p:tavLst>
                                    </p:anim>
                                    <p:animEffect transition="in" filter="fade">
                                      <p:cBhvr>
                                        <p:cTn id="66" dur="1000"/>
                                        <p:tgtEl>
                                          <p:spTgt spid="14"/>
                                        </p:tgtEl>
                                      </p:cBhvr>
                                    </p:animEffect>
                                    <p:anim calcmode="lin" valueType="num">
                                      <p:cBhvr>
                                        <p:cTn id="67" dur="1000" fill="hold"/>
                                        <p:tgtEl>
                                          <p:spTgt spid="14"/>
                                        </p:tgtEl>
                                        <p:attrNameLst>
                                          <p:attrName>ppt_x</p:attrName>
                                        </p:attrNameLst>
                                      </p:cBhvr>
                                      <p:tavLst>
                                        <p:tav tm="0">
                                          <p:val>
                                            <p:fltVal val="0.5"/>
                                          </p:val>
                                        </p:tav>
                                        <p:tav tm="100000">
                                          <p:val>
                                            <p:strVal val="#ppt_x"/>
                                          </p:val>
                                        </p:tav>
                                      </p:tavLst>
                                    </p:anim>
                                    <p:anim calcmode="lin" valueType="num">
                                      <p:cBhvr>
                                        <p:cTn id="68" dur="1000" fill="hold"/>
                                        <p:tgtEl>
                                          <p:spTgt spid="14"/>
                                        </p:tgtEl>
                                        <p:attrNameLst>
                                          <p:attrName>ppt_y</p:attrName>
                                        </p:attrNameLst>
                                      </p:cBhvr>
                                      <p:tavLst>
                                        <p:tav tm="0">
                                          <p:val>
                                            <p:fltVal val="0.5"/>
                                          </p:val>
                                        </p:tav>
                                        <p:tav tm="100000">
                                          <p:val>
                                            <p:strVal val="#ppt_y"/>
                                          </p:val>
                                        </p:tav>
                                      </p:tavLst>
                                    </p:anim>
                                  </p:childTnLst>
                                </p:cTn>
                              </p:par>
                            </p:childTnLst>
                          </p:cTn>
                        </p:par>
                        <p:par>
                          <p:cTn id="69" fill="hold" nodeType="afterGroup">
                            <p:stCondLst>
                              <p:cond delay="5500"/>
                            </p:stCondLst>
                            <p:childTnLst>
                              <p:par>
                                <p:cTn id="70" presetID="53" presetClass="entr" presetSubtype="528"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anim calcmode="lin" valueType="num">
                                      <p:cBhvr>
                                        <p:cTn id="75" dur="500" fill="hold"/>
                                        <p:tgtEl>
                                          <p:spTgt spid="15"/>
                                        </p:tgtEl>
                                        <p:attrNameLst>
                                          <p:attrName>ppt_x</p:attrName>
                                        </p:attrNameLst>
                                      </p:cBhvr>
                                      <p:tavLst>
                                        <p:tav tm="0">
                                          <p:val>
                                            <p:fltVal val="0.5"/>
                                          </p:val>
                                        </p:tav>
                                        <p:tav tm="100000">
                                          <p:val>
                                            <p:strVal val="#ppt_x"/>
                                          </p:val>
                                        </p:tav>
                                      </p:tavLst>
                                    </p:anim>
                                    <p:anim calcmode="lin" valueType="num">
                                      <p:cBhvr>
                                        <p:cTn id="76" dur="500" fill="hold"/>
                                        <p:tgtEl>
                                          <p:spTgt spid="15"/>
                                        </p:tgtEl>
                                        <p:attrNameLst>
                                          <p:attrName>ppt_y</p:attrName>
                                        </p:attrNameLst>
                                      </p:cBhvr>
                                      <p:tavLst>
                                        <p:tav tm="0">
                                          <p:val>
                                            <p:fltVal val="0.5"/>
                                          </p:val>
                                        </p:tav>
                                        <p:tav tm="100000">
                                          <p:val>
                                            <p:strVal val="#ppt_y"/>
                                          </p:val>
                                        </p:tav>
                                      </p:tavLst>
                                    </p:anim>
                                  </p:childTnLst>
                                </p:cTn>
                              </p:par>
                            </p:childTnLst>
                          </p:cTn>
                        </p:par>
                        <p:par>
                          <p:cTn id="77" fill="hold" nodeType="afterGroup">
                            <p:stCondLst>
                              <p:cond delay="6000"/>
                            </p:stCondLst>
                            <p:childTnLst>
                              <p:par>
                                <p:cTn id="78" presetID="53" presetClass="entr" presetSubtype="528" fill="hold" nodeType="afterEffect">
                                  <p:stCondLst>
                                    <p:cond delay="0"/>
                                  </p:stCondLst>
                                  <p:childTnLst>
                                    <p:set>
                                      <p:cBhvr>
                                        <p:cTn id="79" dur="1" fill="hold">
                                          <p:stCondLst>
                                            <p:cond delay="0"/>
                                          </p:stCondLst>
                                        </p:cTn>
                                        <p:tgtEl>
                                          <p:spTgt spid="17"/>
                                        </p:tgtEl>
                                        <p:attrNameLst>
                                          <p:attrName>style.visibility</p:attrName>
                                        </p:attrNameLst>
                                      </p:cBhvr>
                                      <p:to>
                                        <p:strVal val="visible"/>
                                      </p:to>
                                    </p:set>
                                    <p:anim calcmode="lin" valueType="num">
                                      <p:cBhvr>
                                        <p:cTn id="80" dur="1000" fill="hold"/>
                                        <p:tgtEl>
                                          <p:spTgt spid="17"/>
                                        </p:tgtEl>
                                        <p:attrNameLst>
                                          <p:attrName>ppt_w</p:attrName>
                                        </p:attrNameLst>
                                      </p:cBhvr>
                                      <p:tavLst>
                                        <p:tav tm="0">
                                          <p:val>
                                            <p:fltVal val="0"/>
                                          </p:val>
                                        </p:tav>
                                        <p:tav tm="100000">
                                          <p:val>
                                            <p:strVal val="#ppt_w"/>
                                          </p:val>
                                        </p:tav>
                                      </p:tavLst>
                                    </p:anim>
                                    <p:anim calcmode="lin" valueType="num">
                                      <p:cBhvr>
                                        <p:cTn id="81" dur="1000" fill="hold"/>
                                        <p:tgtEl>
                                          <p:spTgt spid="17"/>
                                        </p:tgtEl>
                                        <p:attrNameLst>
                                          <p:attrName>ppt_h</p:attrName>
                                        </p:attrNameLst>
                                      </p:cBhvr>
                                      <p:tavLst>
                                        <p:tav tm="0">
                                          <p:val>
                                            <p:fltVal val="0"/>
                                          </p:val>
                                        </p:tav>
                                        <p:tav tm="100000">
                                          <p:val>
                                            <p:strVal val="#ppt_h"/>
                                          </p:val>
                                        </p:tav>
                                      </p:tavLst>
                                    </p:anim>
                                    <p:animEffect transition="in" filter="fade">
                                      <p:cBhvr>
                                        <p:cTn id="82" dur="1000"/>
                                        <p:tgtEl>
                                          <p:spTgt spid="17"/>
                                        </p:tgtEl>
                                      </p:cBhvr>
                                    </p:animEffect>
                                    <p:anim calcmode="lin" valueType="num">
                                      <p:cBhvr>
                                        <p:cTn id="83" dur="1000" fill="hold"/>
                                        <p:tgtEl>
                                          <p:spTgt spid="17"/>
                                        </p:tgtEl>
                                        <p:attrNameLst>
                                          <p:attrName>ppt_x</p:attrName>
                                        </p:attrNameLst>
                                      </p:cBhvr>
                                      <p:tavLst>
                                        <p:tav tm="0">
                                          <p:val>
                                            <p:fltVal val="0.5"/>
                                          </p:val>
                                        </p:tav>
                                        <p:tav tm="100000">
                                          <p:val>
                                            <p:strVal val="#ppt_x"/>
                                          </p:val>
                                        </p:tav>
                                      </p:tavLst>
                                    </p:anim>
                                    <p:anim calcmode="lin" valueType="num">
                                      <p:cBhvr>
                                        <p:cTn id="84" dur="1000" fill="hold"/>
                                        <p:tgtEl>
                                          <p:spTgt spid="17"/>
                                        </p:tgtEl>
                                        <p:attrNameLst>
                                          <p:attrName>ppt_y</p:attrName>
                                        </p:attrNameLst>
                                      </p:cBhvr>
                                      <p:tavLst>
                                        <p:tav tm="0">
                                          <p:val>
                                            <p:fltVal val="0.5"/>
                                          </p:val>
                                        </p:tav>
                                        <p:tav tm="100000">
                                          <p:val>
                                            <p:strVal val="#ppt_y"/>
                                          </p:val>
                                        </p:tav>
                                      </p:tavLst>
                                    </p:anim>
                                  </p:childTnLst>
                                </p:cTn>
                              </p:par>
                            </p:childTnLst>
                          </p:cTn>
                        </p:par>
                        <p:par>
                          <p:cTn id="85" fill="hold" nodeType="afterGroup">
                            <p:stCondLst>
                              <p:cond delay="7000"/>
                            </p:stCondLst>
                            <p:childTnLst>
                              <p:par>
                                <p:cTn id="86" presetID="53" presetClass="entr" presetSubtype="528" fill="hold" nodeType="afterEffect">
                                  <p:stCondLst>
                                    <p:cond delay="0"/>
                                  </p:stCondLst>
                                  <p:childTnLst>
                                    <p:set>
                                      <p:cBhvr>
                                        <p:cTn id="87" dur="1" fill="hold">
                                          <p:stCondLst>
                                            <p:cond delay="0"/>
                                          </p:stCondLst>
                                        </p:cTn>
                                        <p:tgtEl>
                                          <p:spTgt spid="16"/>
                                        </p:tgtEl>
                                        <p:attrNameLst>
                                          <p:attrName>style.visibility</p:attrName>
                                        </p:attrNameLst>
                                      </p:cBhvr>
                                      <p:to>
                                        <p:strVal val="visible"/>
                                      </p:to>
                                    </p:set>
                                    <p:anim calcmode="lin" valueType="num">
                                      <p:cBhvr>
                                        <p:cTn id="88" dur="500" fill="hold"/>
                                        <p:tgtEl>
                                          <p:spTgt spid="16"/>
                                        </p:tgtEl>
                                        <p:attrNameLst>
                                          <p:attrName>ppt_w</p:attrName>
                                        </p:attrNameLst>
                                      </p:cBhvr>
                                      <p:tavLst>
                                        <p:tav tm="0">
                                          <p:val>
                                            <p:fltVal val="0"/>
                                          </p:val>
                                        </p:tav>
                                        <p:tav tm="100000">
                                          <p:val>
                                            <p:strVal val="#ppt_w"/>
                                          </p:val>
                                        </p:tav>
                                      </p:tavLst>
                                    </p:anim>
                                    <p:anim calcmode="lin" valueType="num">
                                      <p:cBhvr>
                                        <p:cTn id="89" dur="500" fill="hold"/>
                                        <p:tgtEl>
                                          <p:spTgt spid="16"/>
                                        </p:tgtEl>
                                        <p:attrNameLst>
                                          <p:attrName>ppt_h</p:attrName>
                                        </p:attrNameLst>
                                      </p:cBhvr>
                                      <p:tavLst>
                                        <p:tav tm="0">
                                          <p:val>
                                            <p:fltVal val="0"/>
                                          </p:val>
                                        </p:tav>
                                        <p:tav tm="100000">
                                          <p:val>
                                            <p:strVal val="#ppt_h"/>
                                          </p:val>
                                        </p:tav>
                                      </p:tavLst>
                                    </p:anim>
                                    <p:animEffect transition="in" filter="fade">
                                      <p:cBhvr>
                                        <p:cTn id="90" dur="500"/>
                                        <p:tgtEl>
                                          <p:spTgt spid="16"/>
                                        </p:tgtEl>
                                      </p:cBhvr>
                                    </p:animEffect>
                                    <p:anim calcmode="lin" valueType="num">
                                      <p:cBhvr>
                                        <p:cTn id="91" dur="500" fill="hold"/>
                                        <p:tgtEl>
                                          <p:spTgt spid="16"/>
                                        </p:tgtEl>
                                        <p:attrNameLst>
                                          <p:attrName>ppt_x</p:attrName>
                                        </p:attrNameLst>
                                      </p:cBhvr>
                                      <p:tavLst>
                                        <p:tav tm="0">
                                          <p:val>
                                            <p:fltVal val="0.5"/>
                                          </p:val>
                                        </p:tav>
                                        <p:tav tm="100000">
                                          <p:val>
                                            <p:strVal val="#ppt_x"/>
                                          </p:val>
                                        </p:tav>
                                      </p:tavLst>
                                    </p:anim>
                                    <p:anim calcmode="lin" valueType="num">
                                      <p:cBhvr>
                                        <p:cTn id="92" dur="500" fill="hold"/>
                                        <p:tgtEl>
                                          <p:spTgt spid="16"/>
                                        </p:tgtEl>
                                        <p:attrNameLst>
                                          <p:attrName>ppt_y</p:attrName>
                                        </p:attrNameLst>
                                      </p:cBhvr>
                                      <p:tavLst>
                                        <p:tav tm="0">
                                          <p:val>
                                            <p:fltVal val="0.5"/>
                                          </p:val>
                                        </p:tav>
                                        <p:tav tm="100000">
                                          <p:val>
                                            <p:strVal val="#ppt_y"/>
                                          </p:val>
                                        </p:tav>
                                      </p:tavLst>
                                    </p:anim>
                                  </p:childTnLst>
                                </p:cTn>
                              </p:par>
                            </p:childTnLst>
                          </p:cTn>
                        </p:par>
                        <p:par>
                          <p:cTn id="93" fill="hold" nodeType="afterGroup">
                            <p:stCondLst>
                              <p:cond delay="7500"/>
                            </p:stCondLst>
                            <p:childTnLst>
                              <p:par>
                                <p:cTn id="94" presetID="53" presetClass="entr" presetSubtype="528" fill="hold" nodeType="afterEffect">
                                  <p:stCondLst>
                                    <p:cond delay="0"/>
                                  </p:stCondLst>
                                  <p:childTnLst>
                                    <p:set>
                                      <p:cBhvr>
                                        <p:cTn id="95" dur="1" fill="hold">
                                          <p:stCondLst>
                                            <p:cond delay="0"/>
                                          </p:stCondLst>
                                        </p:cTn>
                                        <p:tgtEl>
                                          <p:spTgt spid="18"/>
                                        </p:tgtEl>
                                        <p:attrNameLst>
                                          <p:attrName>style.visibility</p:attrName>
                                        </p:attrNameLst>
                                      </p:cBhvr>
                                      <p:to>
                                        <p:strVal val="visible"/>
                                      </p:to>
                                    </p:set>
                                    <p:anim calcmode="lin" valueType="num">
                                      <p:cBhvr>
                                        <p:cTn id="96" dur="1000" fill="hold"/>
                                        <p:tgtEl>
                                          <p:spTgt spid="18"/>
                                        </p:tgtEl>
                                        <p:attrNameLst>
                                          <p:attrName>ppt_w</p:attrName>
                                        </p:attrNameLst>
                                      </p:cBhvr>
                                      <p:tavLst>
                                        <p:tav tm="0">
                                          <p:val>
                                            <p:fltVal val="0"/>
                                          </p:val>
                                        </p:tav>
                                        <p:tav tm="100000">
                                          <p:val>
                                            <p:strVal val="#ppt_w"/>
                                          </p:val>
                                        </p:tav>
                                      </p:tavLst>
                                    </p:anim>
                                    <p:anim calcmode="lin" valueType="num">
                                      <p:cBhvr>
                                        <p:cTn id="97" dur="1000" fill="hold"/>
                                        <p:tgtEl>
                                          <p:spTgt spid="18"/>
                                        </p:tgtEl>
                                        <p:attrNameLst>
                                          <p:attrName>ppt_h</p:attrName>
                                        </p:attrNameLst>
                                      </p:cBhvr>
                                      <p:tavLst>
                                        <p:tav tm="0">
                                          <p:val>
                                            <p:fltVal val="0"/>
                                          </p:val>
                                        </p:tav>
                                        <p:tav tm="100000">
                                          <p:val>
                                            <p:strVal val="#ppt_h"/>
                                          </p:val>
                                        </p:tav>
                                      </p:tavLst>
                                    </p:anim>
                                    <p:animEffect transition="in" filter="fade">
                                      <p:cBhvr>
                                        <p:cTn id="98" dur="1000"/>
                                        <p:tgtEl>
                                          <p:spTgt spid="18"/>
                                        </p:tgtEl>
                                      </p:cBhvr>
                                    </p:animEffect>
                                    <p:anim calcmode="lin" valueType="num">
                                      <p:cBhvr>
                                        <p:cTn id="99" dur="1000" fill="hold"/>
                                        <p:tgtEl>
                                          <p:spTgt spid="18"/>
                                        </p:tgtEl>
                                        <p:attrNameLst>
                                          <p:attrName>ppt_x</p:attrName>
                                        </p:attrNameLst>
                                      </p:cBhvr>
                                      <p:tavLst>
                                        <p:tav tm="0">
                                          <p:val>
                                            <p:fltVal val="0.5"/>
                                          </p:val>
                                        </p:tav>
                                        <p:tav tm="100000">
                                          <p:val>
                                            <p:strVal val="#ppt_x"/>
                                          </p:val>
                                        </p:tav>
                                      </p:tavLst>
                                    </p:anim>
                                    <p:anim calcmode="lin" valueType="num">
                                      <p:cBhvr>
                                        <p:cTn id="100" dur="1000" fill="hold"/>
                                        <p:tgtEl>
                                          <p:spTgt spid="18"/>
                                        </p:tgtEl>
                                        <p:attrNameLst>
                                          <p:attrName>ppt_y</p:attrName>
                                        </p:attrNameLst>
                                      </p:cBhvr>
                                      <p:tavLst>
                                        <p:tav tm="0">
                                          <p:val>
                                            <p:fltVal val="0.5"/>
                                          </p:val>
                                        </p:tav>
                                        <p:tav tm="100000">
                                          <p:val>
                                            <p:strVal val="#ppt_y"/>
                                          </p:val>
                                        </p:tav>
                                      </p:tavLst>
                                    </p:anim>
                                  </p:childTnLst>
                                </p:cTn>
                              </p:par>
                            </p:childTnLst>
                          </p:cTn>
                        </p:par>
                        <p:par>
                          <p:cTn id="101" fill="hold" nodeType="afterGroup">
                            <p:stCondLst>
                              <p:cond delay="8500"/>
                            </p:stCondLst>
                            <p:childTnLst>
                              <p:par>
                                <p:cTn id="102" presetID="53" presetClass="entr" presetSubtype="528"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p:cTn id="104" dur="1000" fill="hold"/>
                                        <p:tgtEl>
                                          <p:spTgt spid="19"/>
                                        </p:tgtEl>
                                        <p:attrNameLst>
                                          <p:attrName>ppt_w</p:attrName>
                                        </p:attrNameLst>
                                      </p:cBhvr>
                                      <p:tavLst>
                                        <p:tav tm="0">
                                          <p:val>
                                            <p:fltVal val="0"/>
                                          </p:val>
                                        </p:tav>
                                        <p:tav tm="100000">
                                          <p:val>
                                            <p:strVal val="#ppt_w"/>
                                          </p:val>
                                        </p:tav>
                                      </p:tavLst>
                                    </p:anim>
                                    <p:anim calcmode="lin" valueType="num">
                                      <p:cBhvr>
                                        <p:cTn id="105" dur="1000" fill="hold"/>
                                        <p:tgtEl>
                                          <p:spTgt spid="19"/>
                                        </p:tgtEl>
                                        <p:attrNameLst>
                                          <p:attrName>ppt_h</p:attrName>
                                        </p:attrNameLst>
                                      </p:cBhvr>
                                      <p:tavLst>
                                        <p:tav tm="0">
                                          <p:val>
                                            <p:fltVal val="0"/>
                                          </p:val>
                                        </p:tav>
                                        <p:tav tm="100000">
                                          <p:val>
                                            <p:strVal val="#ppt_h"/>
                                          </p:val>
                                        </p:tav>
                                      </p:tavLst>
                                    </p:anim>
                                    <p:animEffect transition="in" filter="fade">
                                      <p:cBhvr>
                                        <p:cTn id="106" dur="1000"/>
                                        <p:tgtEl>
                                          <p:spTgt spid="19"/>
                                        </p:tgtEl>
                                      </p:cBhvr>
                                    </p:animEffect>
                                    <p:anim calcmode="lin" valueType="num">
                                      <p:cBhvr>
                                        <p:cTn id="107" dur="1000" fill="hold"/>
                                        <p:tgtEl>
                                          <p:spTgt spid="19"/>
                                        </p:tgtEl>
                                        <p:attrNameLst>
                                          <p:attrName>ppt_x</p:attrName>
                                        </p:attrNameLst>
                                      </p:cBhvr>
                                      <p:tavLst>
                                        <p:tav tm="0">
                                          <p:val>
                                            <p:fltVal val="0.5"/>
                                          </p:val>
                                        </p:tav>
                                        <p:tav tm="100000">
                                          <p:val>
                                            <p:strVal val="#ppt_x"/>
                                          </p:val>
                                        </p:tav>
                                      </p:tavLst>
                                    </p:anim>
                                    <p:anim calcmode="lin" valueType="num">
                                      <p:cBhvr>
                                        <p:cTn id="108" dur="1000" fill="hold"/>
                                        <p:tgtEl>
                                          <p:spTgt spid="19"/>
                                        </p:tgtEl>
                                        <p:attrNameLst>
                                          <p:attrName>ppt_y</p:attrName>
                                        </p:attrNameLst>
                                      </p:cBhvr>
                                      <p:tavLst>
                                        <p:tav tm="0">
                                          <p:val>
                                            <p:fltVal val="0.5"/>
                                          </p:val>
                                        </p:tav>
                                        <p:tav tm="100000">
                                          <p:val>
                                            <p:strVal val="#ppt_y"/>
                                          </p:val>
                                        </p:tav>
                                      </p:tavLst>
                                    </p:anim>
                                  </p:childTnLst>
                                </p:cTn>
                              </p:par>
                            </p:childTnLst>
                          </p:cTn>
                        </p:par>
                        <p:par>
                          <p:cTn id="109" fill="hold" nodeType="afterGroup">
                            <p:stCondLst>
                              <p:cond delay="9500"/>
                            </p:stCondLst>
                            <p:childTnLst>
                              <p:par>
                                <p:cTn id="110" presetID="53" presetClass="entr" presetSubtype="528" fill="hold"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p:cTn id="112" dur="1000" fill="hold"/>
                                        <p:tgtEl>
                                          <p:spTgt spid="20"/>
                                        </p:tgtEl>
                                        <p:attrNameLst>
                                          <p:attrName>ppt_w</p:attrName>
                                        </p:attrNameLst>
                                      </p:cBhvr>
                                      <p:tavLst>
                                        <p:tav tm="0">
                                          <p:val>
                                            <p:fltVal val="0"/>
                                          </p:val>
                                        </p:tav>
                                        <p:tav tm="100000">
                                          <p:val>
                                            <p:strVal val="#ppt_w"/>
                                          </p:val>
                                        </p:tav>
                                      </p:tavLst>
                                    </p:anim>
                                    <p:anim calcmode="lin" valueType="num">
                                      <p:cBhvr>
                                        <p:cTn id="113" dur="1000" fill="hold"/>
                                        <p:tgtEl>
                                          <p:spTgt spid="20"/>
                                        </p:tgtEl>
                                        <p:attrNameLst>
                                          <p:attrName>ppt_h</p:attrName>
                                        </p:attrNameLst>
                                      </p:cBhvr>
                                      <p:tavLst>
                                        <p:tav tm="0">
                                          <p:val>
                                            <p:fltVal val="0"/>
                                          </p:val>
                                        </p:tav>
                                        <p:tav tm="100000">
                                          <p:val>
                                            <p:strVal val="#ppt_h"/>
                                          </p:val>
                                        </p:tav>
                                      </p:tavLst>
                                    </p:anim>
                                    <p:animEffect transition="in" filter="fade">
                                      <p:cBhvr>
                                        <p:cTn id="114" dur="1000"/>
                                        <p:tgtEl>
                                          <p:spTgt spid="20"/>
                                        </p:tgtEl>
                                      </p:cBhvr>
                                    </p:animEffect>
                                    <p:anim calcmode="lin" valueType="num">
                                      <p:cBhvr>
                                        <p:cTn id="115" dur="1000" fill="hold"/>
                                        <p:tgtEl>
                                          <p:spTgt spid="20"/>
                                        </p:tgtEl>
                                        <p:attrNameLst>
                                          <p:attrName>ppt_x</p:attrName>
                                        </p:attrNameLst>
                                      </p:cBhvr>
                                      <p:tavLst>
                                        <p:tav tm="0">
                                          <p:val>
                                            <p:fltVal val="0.5"/>
                                          </p:val>
                                        </p:tav>
                                        <p:tav tm="100000">
                                          <p:val>
                                            <p:strVal val="#ppt_x"/>
                                          </p:val>
                                        </p:tav>
                                      </p:tavLst>
                                    </p:anim>
                                    <p:anim calcmode="lin" valueType="num">
                                      <p:cBhvr>
                                        <p:cTn id="116" dur="10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6"/>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3010" name="Date Placeholder 3"/>
          <p:cNvSpPr>
            <a:spLocks noGrp="1"/>
          </p:cNvSpPr>
          <p:nvPr>
            <p:ph type="dt" sz="quarter" idx="4294967295"/>
          </p:nvPr>
        </p:nvSpPr>
        <p:spPr>
          <a:xfrm>
            <a:off x="457200" y="6477000"/>
            <a:ext cx="2133600" cy="274638"/>
          </a:xfrm>
          <a:prstGeom prst="rect">
            <a:avLst/>
          </a:prstGeom>
        </p:spPr>
        <p:txBody>
          <a:bodyPr/>
          <a:lstStyle/>
          <a:p>
            <a:pPr>
              <a:defRPr/>
            </a:pPr>
            <a:fld id="{F9458491-442E-43FC-BC0B-6727BDC5F88D}" type="datetime1">
              <a:rPr lang="en-US" smtClean="0"/>
              <a:pPr>
                <a:defRPr/>
              </a:pPr>
              <a:t>2/20/2025</a:t>
            </a:fld>
            <a:endParaRPr lang="en-US" dirty="0"/>
          </a:p>
        </p:txBody>
      </p:sp>
      <p:sp>
        <p:nvSpPr>
          <p:cNvPr id="53252" name="Text Box 1027"/>
          <p:cNvSpPr txBox="1">
            <a:spLocks noChangeArrowheads="1"/>
          </p:cNvSpPr>
          <p:nvPr/>
        </p:nvSpPr>
        <p:spPr bwMode="auto">
          <a:xfrm>
            <a:off x="533400" y="1981200"/>
            <a:ext cx="8305800" cy="4924425"/>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Economic abuse…..</a:t>
            </a:r>
          </a:p>
          <a:p>
            <a:pPr>
              <a:lnSpc>
                <a:spcPct val="115000"/>
              </a:lnSpc>
              <a:spcBef>
                <a:spcPct val="50000"/>
              </a:spcBef>
              <a:defRPr/>
            </a:pPr>
            <a:r>
              <a:rPr lang="en-US" sz="2800" dirty="0">
                <a:latin typeface="+mj-lt"/>
                <a:sym typeface="Wingdings" pitchFamily="2" charset="2"/>
              </a:rPr>
              <a:t>   Loss of job, money, pension</a:t>
            </a:r>
            <a:endParaRPr lang="en-US" sz="2800" dirty="0">
              <a:latin typeface="+mj-lt"/>
            </a:endParaRPr>
          </a:p>
          <a:p>
            <a:pPr>
              <a:lnSpc>
                <a:spcPct val="115000"/>
              </a:lnSpc>
              <a:spcBef>
                <a:spcPct val="50000"/>
              </a:spcBef>
              <a:buFont typeface="Wingdings" pitchFamily="2" charset="2"/>
              <a:buChar char="Ø"/>
              <a:defRPr/>
            </a:pPr>
            <a:r>
              <a:rPr lang="en-US" sz="2800" dirty="0">
                <a:latin typeface="+mj-lt"/>
              </a:rPr>
              <a:t>   He controls the money </a:t>
            </a:r>
          </a:p>
          <a:p>
            <a:pPr>
              <a:lnSpc>
                <a:spcPct val="115000"/>
              </a:lnSpc>
              <a:spcBef>
                <a:spcPct val="50000"/>
              </a:spcBef>
              <a:buFont typeface="Wingdings" pitchFamily="2" charset="2"/>
              <a:buChar char="Ø"/>
              <a:defRPr/>
            </a:pPr>
            <a:r>
              <a:rPr lang="en-US" sz="2800" dirty="0">
                <a:latin typeface="+mj-lt"/>
              </a:rPr>
              <a:t>  “ I’m the bread winner…..”</a:t>
            </a:r>
          </a:p>
          <a:p>
            <a:pPr>
              <a:lnSpc>
                <a:spcPct val="115000"/>
              </a:lnSpc>
              <a:spcBef>
                <a:spcPct val="50000"/>
              </a:spcBef>
              <a:buFont typeface="Wingdings" pitchFamily="2" charset="2"/>
              <a:buChar char="Ø"/>
              <a:defRPr/>
            </a:pPr>
            <a:r>
              <a:rPr lang="en-US" sz="2800" dirty="0">
                <a:latin typeface="+mj-lt"/>
              </a:rPr>
              <a:t> “ I see you are married. How would like it”?</a:t>
            </a:r>
          </a:p>
          <a:p>
            <a:pPr>
              <a:lnSpc>
                <a:spcPct val="115000"/>
              </a:lnSpc>
              <a:spcBef>
                <a:spcPct val="50000"/>
              </a:spcBef>
              <a:defRPr/>
            </a:pPr>
            <a:r>
              <a:rPr lang="en-US" sz="2800" dirty="0">
                <a:latin typeface="+mj-lt"/>
              </a:rPr>
              <a:t> </a:t>
            </a:r>
          </a:p>
          <a:p>
            <a:pPr>
              <a:lnSpc>
                <a:spcPct val="115000"/>
              </a:lnSpc>
              <a:spcBef>
                <a:spcPct val="50000"/>
              </a:spcBef>
              <a:defRPr/>
            </a:pPr>
            <a:endParaRPr lang="en-US" sz="2800" b="1" dirty="0">
              <a:solidFill>
                <a:srgbClr val="FFFFFF"/>
              </a:solidFill>
            </a:endParaRPr>
          </a:p>
        </p:txBody>
      </p:sp>
    </p:spTree>
    <p:extLst>
      <p:ext uri="{BB962C8B-B14F-4D97-AF65-F5344CB8AC3E}">
        <p14:creationId xmlns:p14="http://schemas.microsoft.com/office/powerpoint/2010/main" val="2614722465"/>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1026"/>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4034" name="Date Placeholder 3"/>
          <p:cNvSpPr>
            <a:spLocks noGrp="1"/>
          </p:cNvSpPr>
          <p:nvPr>
            <p:ph type="dt" sz="quarter" idx="4294967295"/>
          </p:nvPr>
        </p:nvSpPr>
        <p:spPr>
          <a:xfrm>
            <a:off x="457200" y="6477000"/>
            <a:ext cx="2133600" cy="274638"/>
          </a:xfrm>
          <a:prstGeom prst="rect">
            <a:avLst/>
          </a:prstGeom>
        </p:spPr>
        <p:txBody>
          <a:bodyPr/>
          <a:lstStyle/>
          <a:p>
            <a:pPr>
              <a:defRPr/>
            </a:pPr>
            <a:fld id="{B43E7375-4956-4E4B-B143-2B3272778E6F}" type="datetime1">
              <a:rPr lang="en-US" smtClean="0"/>
              <a:pPr>
                <a:defRPr/>
              </a:pPr>
              <a:t>2/20/2025</a:t>
            </a:fld>
            <a:endParaRPr lang="en-US" dirty="0"/>
          </a:p>
        </p:txBody>
      </p:sp>
      <p:sp>
        <p:nvSpPr>
          <p:cNvPr id="54276" name="Text Box 1027"/>
          <p:cNvSpPr txBox="1">
            <a:spLocks noChangeArrowheads="1"/>
          </p:cNvSpPr>
          <p:nvPr/>
        </p:nvSpPr>
        <p:spPr bwMode="auto">
          <a:xfrm>
            <a:off x="609600" y="1981200"/>
            <a:ext cx="8229600" cy="4213225"/>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Using Male Privilege/Officer Privilege…</a:t>
            </a:r>
            <a:endParaRPr lang="en-US" sz="3200" i="1" dirty="0">
              <a:latin typeface="+mj-lt"/>
            </a:endParaRPr>
          </a:p>
          <a:p>
            <a:pPr>
              <a:lnSpc>
                <a:spcPct val="115000"/>
              </a:lnSpc>
              <a:spcBef>
                <a:spcPct val="50000"/>
              </a:spcBef>
              <a:buFont typeface="Wingdings" pitchFamily="2" charset="2"/>
              <a:buChar char="Ø"/>
              <a:defRPr/>
            </a:pPr>
            <a:r>
              <a:rPr lang="en-US" sz="2800" dirty="0">
                <a:latin typeface="+mj-lt"/>
                <a:sym typeface="Wingdings" pitchFamily="2" charset="2"/>
              </a:rPr>
              <a:t>   Command presence</a:t>
            </a:r>
          </a:p>
          <a:p>
            <a:pPr>
              <a:lnSpc>
                <a:spcPct val="115000"/>
              </a:lnSpc>
              <a:spcBef>
                <a:spcPct val="50000"/>
              </a:spcBef>
              <a:buFont typeface="Wingdings" pitchFamily="2" charset="2"/>
              <a:buChar char="Ø"/>
              <a:defRPr/>
            </a:pPr>
            <a:r>
              <a:rPr lang="en-US" sz="2800" dirty="0">
                <a:latin typeface="+mj-lt"/>
              </a:rPr>
              <a:t>    Access to criminal files</a:t>
            </a:r>
          </a:p>
          <a:p>
            <a:pPr>
              <a:lnSpc>
                <a:spcPct val="115000"/>
              </a:lnSpc>
              <a:spcBef>
                <a:spcPct val="50000"/>
              </a:spcBef>
              <a:buFont typeface="Wingdings" pitchFamily="2" charset="2"/>
              <a:buChar char="Ø"/>
              <a:defRPr/>
            </a:pPr>
            <a:r>
              <a:rPr lang="en-US" sz="2800" dirty="0">
                <a:latin typeface="+mj-lt"/>
              </a:rPr>
              <a:t>   Officers testify against her</a:t>
            </a:r>
          </a:p>
          <a:p>
            <a:pPr>
              <a:lnSpc>
                <a:spcPct val="115000"/>
              </a:lnSpc>
              <a:spcBef>
                <a:spcPct val="50000"/>
              </a:spcBef>
              <a:buFont typeface="Wingdings" pitchFamily="2" charset="2"/>
              <a:buChar char="Ø"/>
              <a:defRPr/>
            </a:pPr>
            <a:r>
              <a:rPr lang="en-US" sz="2800" dirty="0">
                <a:latin typeface="+mj-lt"/>
              </a:rPr>
              <a:t>   Her word against his	</a:t>
            </a:r>
          </a:p>
          <a:p>
            <a:pPr>
              <a:lnSpc>
                <a:spcPct val="115000"/>
              </a:lnSpc>
              <a:spcBef>
                <a:spcPct val="50000"/>
              </a:spcBef>
              <a:defRPr/>
            </a:pPr>
            <a:endParaRPr lang="en-US" sz="2800" b="1" dirty="0"/>
          </a:p>
        </p:txBody>
      </p:sp>
    </p:spTree>
    <p:extLst>
      <p:ext uri="{BB962C8B-B14F-4D97-AF65-F5344CB8AC3E}">
        <p14:creationId xmlns:p14="http://schemas.microsoft.com/office/powerpoint/2010/main" val="2433326620"/>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050"/>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5058" name="Date Placeholder 3"/>
          <p:cNvSpPr>
            <a:spLocks noGrp="1"/>
          </p:cNvSpPr>
          <p:nvPr>
            <p:ph type="dt" sz="quarter" idx="4294967295"/>
          </p:nvPr>
        </p:nvSpPr>
        <p:spPr>
          <a:xfrm>
            <a:off x="457200" y="6477000"/>
            <a:ext cx="2133600" cy="274638"/>
          </a:xfrm>
          <a:prstGeom prst="rect">
            <a:avLst/>
          </a:prstGeom>
        </p:spPr>
        <p:txBody>
          <a:bodyPr/>
          <a:lstStyle/>
          <a:p>
            <a:pPr>
              <a:defRPr/>
            </a:pPr>
            <a:fld id="{7CE15C8C-4323-4158-AF80-852BFBD1FDA9}" type="datetime1">
              <a:rPr lang="en-US" smtClean="0"/>
              <a:pPr>
                <a:defRPr/>
              </a:pPr>
              <a:t>2/20/2025</a:t>
            </a:fld>
            <a:endParaRPr lang="en-US" dirty="0"/>
          </a:p>
        </p:txBody>
      </p:sp>
      <p:sp>
        <p:nvSpPr>
          <p:cNvPr id="55301" name="Text Box 2051"/>
          <p:cNvSpPr txBox="1">
            <a:spLocks noChangeArrowheads="1"/>
          </p:cNvSpPr>
          <p:nvPr/>
        </p:nvSpPr>
        <p:spPr bwMode="auto">
          <a:xfrm>
            <a:off x="381000" y="1600200"/>
            <a:ext cx="8305800" cy="3502025"/>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Coercion and threats of greater harm..</a:t>
            </a:r>
          </a:p>
          <a:p>
            <a:pPr>
              <a:lnSpc>
                <a:spcPct val="115000"/>
              </a:lnSpc>
              <a:spcBef>
                <a:spcPct val="50000"/>
              </a:spcBef>
              <a:buFont typeface="Wingdings" pitchFamily="2" charset="2"/>
              <a:buChar char="Ø"/>
              <a:defRPr/>
            </a:pPr>
            <a:r>
              <a:rPr lang="en-US" sz="2800" dirty="0">
                <a:latin typeface="+mj-lt"/>
                <a:sym typeface="Wingdings" pitchFamily="2" charset="2"/>
              </a:rPr>
              <a:t>  Control/pain without visible injury</a:t>
            </a:r>
          </a:p>
          <a:p>
            <a:pPr>
              <a:lnSpc>
                <a:spcPct val="115000"/>
              </a:lnSpc>
              <a:spcBef>
                <a:spcPct val="50000"/>
              </a:spcBef>
              <a:buFont typeface="Wingdings" pitchFamily="2" charset="2"/>
              <a:buChar char="Ø"/>
              <a:defRPr/>
            </a:pPr>
            <a:r>
              <a:rPr lang="en-US" sz="2800" dirty="0">
                <a:latin typeface="+mj-lt"/>
                <a:sym typeface="Wingdings" pitchFamily="2" charset="2"/>
              </a:rPr>
              <a:t>  Coercion and threat by others in department</a:t>
            </a:r>
          </a:p>
          <a:p>
            <a:pPr>
              <a:lnSpc>
                <a:spcPct val="115000"/>
              </a:lnSpc>
              <a:spcBef>
                <a:spcPct val="50000"/>
              </a:spcBef>
              <a:buFont typeface="Wingdings" pitchFamily="2" charset="2"/>
              <a:buChar char="Ø"/>
              <a:defRPr/>
            </a:pPr>
            <a:r>
              <a:rPr lang="en-US" sz="2800" dirty="0">
                <a:latin typeface="+mj-lt"/>
              </a:rPr>
              <a:t>  Stalking by other officer(s)</a:t>
            </a:r>
          </a:p>
          <a:p>
            <a:pPr>
              <a:lnSpc>
                <a:spcPct val="115000"/>
              </a:lnSpc>
              <a:spcBef>
                <a:spcPct val="50000"/>
              </a:spcBef>
              <a:buFont typeface="Wingdings" pitchFamily="2" charset="2"/>
              <a:buChar char="Ø"/>
              <a:defRPr/>
            </a:pPr>
            <a:r>
              <a:rPr lang="en-US" sz="2800" dirty="0">
                <a:latin typeface="+mj-lt"/>
              </a:rPr>
              <a:t>  Pressure from police wives</a:t>
            </a:r>
            <a:endParaRPr lang="en-US" sz="2800" b="1" dirty="0"/>
          </a:p>
        </p:txBody>
      </p:sp>
    </p:spTree>
    <p:extLst>
      <p:ext uri="{BB962C8B-B14F-4D97-AF65-F5344CB8AC3E}">
        <p14:creationId xmlns:p14="http://schemas.microsoft.com/office/powerpoint/2010/main" val="2864648686"/>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050"/>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6082" name="Date Placeholder 3"/>
          <p:cNvSpPr>
            <a:spLocks noGrp="1"/>
          </p:cNvSpPr>
          <p:nvPr>
            <p:ph type="dt" sz="quarter" idx="4294967295"/>
          </p:nvPr>
        </p:nvSpPr>
        <p:spPr>
          <a:xfrm>
            <a:off x="457200" y="6477000"/>
            <a:ext cx="2133600" cy="274638"/>
          </a:xfrm>
          <a:prstGeom prst="rect">
            <a:avLst/>
          </a:prstGeom>
        </p:spPr>
        <p:txBody>
          <a:bodyPr/>
          <a:lstStyle/>
          <a:p>
            <a:pPr>
              <a:defRPr/>
            </a:pPr>
            <a:fld id="{513AD523-2675-47B2-9BA6-BE972A147492}" type="datetime1">
              <a:rPr lang="en-US" smtClean="0"/>
              <a:pPr>
                <a:defRPr/>
              </a:pPr>
              <a:t>2/20/2025</a:t>
            </a:fld>
            <a:endParaRPr lang="en-US" dirty="0"/>
          </a:p>
        </p:txBody>
      </p:sp>
      <p:sp>
        <p:nvSpPr>
          <p:cNvPr id="56324" name="Text Box 2051"/>
          <p:cNvSpPr txBox="1">
            <a:spLocks noChangeArrowheads="1"/>
          </p:cNvSpPr>
          <p:nvPr/>
        </p:nvSpPr>
        <p:spPr bwMode="auto">
          <a:xfrm>
            <a:off x="685800" y="1600200"/>
            <a:ext cx="8077200" cy="4924425"/>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Minimizing - Denying - Blaming…..</a:t>
            </a:r>
          </a:p>
          <a:p>
            <a:pPr>
              <a:lnSpc>
                <a:spcPct val="115000"/>
              </a:lnSpc>
              <a:spcBef>
                <a:spcPct val="50000"/>
              </a:spcBef>
              <a:defRPr/>
            </a:pPr>
            <a:r>
              <a:rPr lang="en-US" sz="2800" dirty="0">
                <a:latin typeface="+mj-lt"/>
                <a:sym typeface="Wingdings" pitchFamily="2" charset="2"/>
              </a:rPr>
              <a:t>   Stress of the job</a:t>
            </a:r>
            <a:endParaRPr lang="en-US" sz="2800" dirty="0">
              <a:latin typeface="+mj-lt"/>
            </a:endParaRPr>
          </a:p>
          <a:p>
            <a:pPr>
              <a:lnSpc>
                <a:spcPct val="115000"/>
              </a:lnSpc>
              <a:spcBef>
                <a:spcPct val="50000"/>
              </a:spcBef>
              <a:buFont typeface="Wingdings" pitchFamily="2" charset="2"/>
              <a:buChar char="Ø"/>
              <a:defRPr/>
            </a:pPr>
            <a:r>
              <a:rPr lang="en-US" sz="2800" dirty="0">
                <a:latin typeface="+mj-lt"/>
              </a:rPr>
              <a:t>   “It’s because of all I see and deal with”</a:t>
            </a:r>
          </a:p>
          <a:p>
            <a:pPr>
              <a:lnSpc>
                <a:spcPct val="115000"/>
              </a:lnSpc>
              <a:spcBef>
                <a:spcPct val="50000"/>
              </a:spcBef>
              <a:buFont typeface="Wingdings" pitchFamily="2" charset="2"/>
              <a:buChar char="Ø"/>
              <a:defRPr/>
            </a:pPr>
            <a:r>
              <a:rPr lang="en-US" sz="2800" dirty="0">
                <a:latin typeface="+mj-lt"/>
              </a:rPr>
              <a:t>   Other officers will do this for the suspect</a:t>
            </a:r>
          </a:p>
          <a:p>
            <a:pPr>
              <a:lnSpc>
                <a:spcPct val="115000"/>
              </a:lnSpc>
              <a:spcBef>
                <a:spcPct val="50000"/>
              </a:spcBef>
              <a:buFont typeface="Wingdings" pitchFamily="2" charset="2"/>
              <a:buChar char="Ø"/>
              <a:defRPr/>
            </a:pPr>
            <a:r>
              <a:rPr lang="en-US" sz="2800" dirty="0">
                <a:latin typeface="+mj-lt"/>
              </a:rPr>
              <a:t>   They’ve all heard about her</a:t>
            </a:r>
          </a:p>
          <a:p>
            <a:pPr>
              <a:lnSpc>
                <a:spcPct val="115000"/>
              </a:lnSpc>
              <a:spcBef>
                <a:spcPct val="50000"/>
              </a:spcBef>
              <a:buFont typeface="Wingdings" pitchFamily="2" charset="2"/>
              <a:buChar char="Ø"/>
              <a:defRPr/>
            </a:pPr>
            <a:r>
              <a:rPr lang="en-US" sz="2800" dirty="0">
                <a:latin typeface="+mj-lt"/>
              </a:rPr>
              <a:t>   Supervisor buys into it</a:t>
            </a:r>
          </a:p>
          <a:p>
            <a:pPr>
              <a:lnSpc>
                <a:spcPct val="115000"/>
              </a:lnSpc>
              <a:spcBef>
                <a:spcPct val="50000"/>
              </a:spcBef>
              <a:buFont typeface="Wingdings" pitchFamily="2" charset="2"/>
              <a:buChar char="Ø"/>
              <a:defRPr/>
            </a:pPr>
            <a:endParaRPr lang="en-US" sz="2800" dirty="0">
              <a:latin typeface="+mj-lt"/>
            </a:endParaRPr>
          </a:p>
        </p:txBody>
      </p:sp>
    </p:spTree>
    <p:extLst>
      <p:ext uri="{BB962C8B-B14F-4D97-AF65-F5344CB8AC3E}">
        <p14:creationId xmlns:p14="http://schemas.microsoft.com/office/powerpoint/2010/main" val="3089802143"/>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accent1">
                    <a:satMod val="150000"/>
                  </a:schemeClr>
                </a:solidFill>
              </a:rPr>
              <a:t>Power and Control Tactics</a:t>
            </a:r>
          </a:p>
        </p:txBody>
      </p:sp>
      <p:sp>
        <p:nvSpPr>
          <p:cNvPr id="47106" name="Date Placeholder 3"/>
          <p:cNvSpPr>
            <a:spLocks noGrp="1"/>
          </p:cNvSpPr>
          <p:nvPr>
            <p:ph type="dt" sz="quarter" idx="4294967295"/>
          </p:nvPr>
        </p:nvSpPr>
        <p:spPr>
          <a:xfrm>
            <a:off x="457200" y="6477000"/>
            <a:ext cx="2133600" cy="274638"/>
          </a:xfrm>
          <a:prstGeom prst="rect">
            <a:avLst/>
          </a:prstGeom>
        </p:spPr>
        <p:txBody>
          <a:bodyPr/>
          <a:lstStyle/>
          <a:p>
            <a:pPr>
              <a:defRPr/>
            </a:pPr>
            <a:fld id="{2B5B6497-FEA7-4327-89D0-CA00CE86EEBF}" type="datetime1">
              <a:rPr lang="en-US" smtClean="0"/>
              <a:pPr>
                <a:defRPr/>
              </a:pPr>
              <a:t>2/20/2025</a:t>
            </a:fld>
            <a:endParaRPr lang="en-US" dirty="0"/>
          </a:p>
        </p:txBody>
      </p:sp>
      <p:sp>
        <p:nvSpPr>
          <p:cNvPr id="57348" name="Text Box 3"/>
          <p:cNvSpPr txBox="1">
            <a:spLocks noChangeArrowheads="1"/>
          </p:cNvSpPr>
          <p:nvPr/>
        </p:nvSpPr>
        <p:spPr bwMode="auto">
          <a:xfrm>
            <a:off x="762000" y="1981200"/>
            <a:ext cx="8077200" cy="2791533"/>
          </a:xfrm>
          <a:prstGeom prst="rect">
            <a:avLst/>
          </a:prstGeom>
          <a:noFill/>
          <a:ln w="9525">
            <a:noFill/>
            <a:miter lim="800000"/>
            <a:headEnd/>
            <a:tailEnd/>
          </a:ln>
        </p:spPr>
        <p:txBody>
          <a:bodyPr>
            <a:spAutoFit/>
          </a:bodyPr>
          <a:lstStyle/>
          <a:p>
            <a:pPr>
              <a:lnSpc>
                <a:spcPct val="115000"/>
              </a:lnSpc>
              <a:spcBef>
                <a:spcPct val="50000"/>
              </a:spcBef>
              <a:defRPr/>
            </a:pPr>
            <a:r>
              <a:rPr lang="en-US" sz="3200" b="1" i="1" dirty="0">
                <a:latin typeface="+mj-lt"/>
              </a:rPr>
              <a:t>Using the Children…</a:t>
            </a:r>
          </a:p>
          <a:p>
            <a:pPr>
              <a:lnSpc>
                <a:spcPct val="115000"/>
              </a:lnSpc>
              <a:spcBef>
                <a:spcPct val="50000"/>
              </a:spcBef>
              <a:defRPr/>
            </a:pPr>
            <a:r>
              <a:rPr lang="en-US" sz="2800" dirty="0">
                <a:latin typeface="+mj-lt"/>
                <a:sym typeface="Wingdings" pitchFamily="2" charset="2"/>
              </a:rPr>
              <a:t>  Threats to take children</a:t>
            </a:r>
            <a:endParaRPr lang="en-US" sz="2800" dirty="0">
              <a:latin typeface="+mj-lt"/>
            </a:endParaRPr>
          </a:p>
          <a:p>
            <a:pPr>
              <a:lnSpc>
                <a:spcPct val="115000"/>
              </a:lnSpc>
              <a:spcBef>
                <a:spcPct val="50000"/>
              </a:spcBef>
              <a:buFont typeface="Wingdings" pitchFamily="2" charset="2"/>
              <a:buChar char="Ø"/>
              <a:defRPr/>
            </a:pPr>
            <a:r>
              <a:rPr lang="en-US" sz="2800" dirty="0">
                <a:latin typeface="+mj-lt"/>
              </a:rPr>
              <a:t>  Use children for surveillance </a:t>
            </a:r>
          </a:p>
          <a:p>
            <a:pPr>
              <a:lnSpc>
                <a:spcPct val="115000"/>
              </a:lnSpc>
              <a:spcBef>
                <a:spcPct val="50000"/>
              </a:spcBef>
              <a:defRPr/>
            </a:pPr>
            <a:r>
              <a:rPr lang="en-US" sz="2800" dirty="0">
                <a:latin typeface="+mj-lt"/>
              </a:rPr>
              <a:t>   </a:t>
            </a:r>
            <a:endParaRPr lang="en-US" sz="2800" b="1" dirty="0"/>
          </a:p>
        </p:txBody>
      </p:sp>
    </p:spTree>
    <p:extLst>
      <p:ext uri="{BB962C8B-B14F-4D97-AF65-F5344CB8AC3E}">
        <p14:creationId xmlns:p14="http://schemas.microsoft.com/office/powerpoint/2010/main" val="708419716"/>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Sexual Offenses and Misconduct</a:t>
            </a:r>
          </a:p>
        </p:txBody>
      </p:sp>
      <p:pic>
        <p:nvPicPr>
          <p:cNvPr id="45" name="Content Placeholder 4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676400"/>
            <a:ext cx="3883534" cy="4625975"/>
          </a:xfrm>
        </p:spPr>
      </p:pic>
      <p:sp>
        <p:nvSpPr>
          <p:cNvPr id="46" name="TextBox 45"/>
          <p:cNvSpPr txBox="1"/>
          <p:nvPr/>
        </p:nvSpPr>
        <p:spPr>
          <a:xfrm>
            <a:off x="5638800" y="2065783"/>
            <a:ext cx="3200400" cy="4154984"/>
          </a:xfrm>
          <a:prstGeom prst="rect">
            <a:avLst/>
          </a:prstGeom>
          <a:noFill/>
        </p:spPr>
        <p:txBody>
          <a:bodyPr wrap="square" rtlCol="0">
            <a:spAutoFit/>
          </a:bodyPr>
          <a:lstStyle/>
          <a:p>
            <a:r>
              <a:rPr lang="en-US" dirty="0"/>
              <a:t>“ I</a:t>
            </a:r>
            <a:r>
              <a:rPr lang="en-US" sz="2000" dirty="0">
                <a:latin typeface="Arial" panose="020B0604020202020204" pitchFamily="34" charset="0"/>
                <a:cs typeface="Arial" panose="020B0604020202020204" pitchFamily="34" charset="0"/>
              </a:rPr>
              <a:t>t is imperative to the protection of citizens’ civil rights and the trust communities place in law enforcement that policies be adopted as part of a clear statement that sexual misconduct will not be tolerated.”</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Chief David Nye, Fredericksburg Police Department, VA</a:t>
            </a:r>
          </a:p>
        </p:txBody>
      </p:sp>
    </p:spTree>
    <p:extLst>
      <p:ext uri="{BB962C8B-B14F-4D97-AF65-F5344CB8AC3E}">
        <p14:creationId xmlns:p14="http://schemas.microsoft.com/office/powerpoint/2010/main" val="1086816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4D10F8-1399-4DB2-9F1B-CF39EC5E5818}"/>
              </a:ext>
            </a:extLst>
          </p:cNvPr>
          <p:cNvSpPr>
            <a:spLocks noGrp="1"/>
          </p:cNvSpPr>
          <p:nvPr>
            <p:ph type="sldNum" sz="quarter" idx="12"/>
          </p:nvPr>
        </p:nvSpPr>
        <p:spPr/>
        <p:txBody>
          <a:bodyPr/>
          <a:lstStyle/>
          <a:p>
            <a:pPr>
              <a:defRPr/>
            </a:pPr>
            <a:fld id="{F5D4A7FB-A8BB-49E3-8EB1-9297FC0CDA50}" type="slidenum">
              <a:rPr lang="en-US" altLang="en-US" smtClean="0"/>
              <a:pPr>
                <a:defRPr/>
              </a:pPr>
              <a:t>36</a:t>
            </a:fld>
            <a:endParaRPr lang="en-US" altLang="en-US" dirty="0"/>
          </a:p>
        </p:txBody>
      </p:sp>
      <p:pic>
        <p:nvPicPr>
          <p:cNvPr id="5" name="Picture 4">
            <a:extLst>
              <a:ext uri="{FF2B5EF4-FFF2-40B4-BE49-F238E27FC236}">
                <a16:creationId xmlns:a16="http://schemas.microsoft.com/office/drawing/2014/main" id="{0C74C4CD-5055-4D8A-826E-614AF3900F77}"/>
              </a:ext>
            </a:extLst>
          </p:cNvPr>
          <p:cNvPicPr>
            <a:picLocks noChangeAspect="1"/>
          </p:cNvPicPr>
          <p:nvPr/>
        </p:nvPicPr>
        <p:blipFill>
          <a:blip r:embed="rId2"/>
          <a:stretch>
            <a:fillRect/>
          </a:stretch>
        </p:blipFill>
        <p:spPr>
          <a:xfrm>
            <a:off x="6065464" y="4109278"/>
            <a:ext cx="2146040" cy="2146040"/>
          </a:xfrm>
          <a:prstGeom prst="rect">
            <a:avLst/>
          </a:prstGeom>
        </p:spPr>
      </p:pic>
      <p:pic>
        <p:nvPicPr>
          <p:cNvPr id="9" name="Picture 8">
            <a:extLst>
              <a:ext uri="{FF2B5EF4-FFF2-40B4-BE49-F238E27FC236}">
                <a16:creationId xmlns:a16="http://schemas.microsoft.com/office/drawing/2014/main" id="{47220C47-EA35-40F5-9BC7-178B0701E923}"/>
              </a:ext>
            </a:extLst>
          </p:cNvPr>
          <p:cNvPicPr>
            <a:picLocks noChangeAspect="1"/>
          </p:cNvPicPr>
          <p:nvPr/>
        </p:nvPicPr>
        <p:blipFill>
          <a:blip r:embed="rId3"/>
          <a:stretch>
            <a:fillRect/>
          </a:stretch>
        </p:blipFill>
        <p:spPr>
          <a:xfrm>
            <a:off x="951993" y="543757"/>
            <a:ext cx="7053943" cy="3151762"/>
          </a:xfrm>
          <a:prstGeom prst="rect">
            <a:avLst/>
          </a:prstGeom>
        </p:spPr>
      </p:pic>
      <p:sp>
        <p:nvSpPr>
          <p:cNvPr id="15" name="TextBox 14">
            <a:extLst>
              <a:ext uri="{FF2B5EF4-FFF2-40B4-BE49-F238E27FC236}">
                <a16:creationId xmlns:a16="http://schemas.microsoft.com/office/drawing/2014/main" id="{44772CAE-C405-4DEF-AD40-4CB2CE54AE16}"/>
              </a:ext>
            </a:extLst>
          </p:cNvPr>
          <p:cNvSpPr txBox="1"/>
          <p:nvPr/>
        </p:nvSpPr>
        <p:spPr>
          <a:xfrm>
            <a:off x="792967" y="4538307"/>
            <a:ext cx="4792824" cy="400110"/>
          </a:xfrm>
          <a:prstGeom prst="rect">
            <a:avLst/>
          </a:prstGeom>
          <a:noFill/>
        </p:spPr>
        <p:txBody>
          <a:bodyPr wrap="square">
            <a:spAutoFit/>
          </a:bodyPr>
          <a:lstStyle/>
          <a:p>
            <a:r>
              <a:rPr lang="en-US" sz="2000" b="1" dirty="0"/>
              <a:t>https://www.theiacp.org/GBVAssessments</a:t>
            </a:r>
          </a:p>
        </p:txBody>
      </p:sp>
    </p:spTree>
    <p:extLst>
      <p:ext uri="{BB962C8B-B14F-4D97-AF65-F5344CB8AC3E}">
        <p14:creationId xmlns:p14="http://schemas.microsoft.com/office/powerpoint/2010/main" val="3301241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A09D5-C0A6-49B8-981F-6ADBB645485E}"/>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E27316A6-99E4-4FB7-95EE-7ABA31087718}"/>
              </a:ext>
            </a:extLst>
          </p:cNvPr>
          <p:cNvPicPr>
            <a:picLocks noGrp="1" noChangeAspect="1"/>
          </p:cNvPicPr>
          <p:nvPr>
            <p:ph idx="1"/>
          </p:nvPr>
        </p:nvPicPr>
        <p:blipFill>
          <a:blip r:embed="rId2"/>
          <a:stretch>
            <a:fillRect/>
          </a:stretch>
        </p:blipFill>
        <p:spPr>
          <a:xfrm>
            <a:off x="1099931" y="320660"/>
            <a:ext cx="4572000" cy="5751205"/>
          </a:xfrm>
          <a:ln w="25400">
            <a:solidFill>
              <a:schemeClr val="accent1"/>
            </a:solidFill>
          </a:ln>
        </p:spPr>
      </p:pic>
      <p:sp>
        <p:nvSpPr>
          <p:cNvPr id="4" name="Slide Number Placeholder 3">
            <a:extLst>
              <a:ext uri="{FF2B5EF4-FFF2-40B4-BE49-F238E27FC236}">
                <a16:creationId xmlns:a16="http://schemas.microsoft.com/office/drawing/2014/main" id="{71CB2DB3-0893-48DE-93B2-BDEDD0763DBF}"/>
              </a:ext>
            </a:extLst>
          </p:cNvPr>
          <p:cNvSpPr>
            <a:spLocks noGrp="1"/>
          </p:cNvSpPr>
          <p:nvPr>
            <p:ph type="sldNum" sz="quarter" idx="4"/>
          </p:nvPr>
        </p:nvSpPr>
        <p:spPr>
          <a:xfrm>
            <a:off x="7575570" y="6356355"/>
            <a:ext cx="1271868" cy="365125"/>
          </a:xfrm>
          <a:prstGeom prst="rect">
            <a:avLst/>
          </a:prstGeom>
        </p:spPr>
        <p:txBody>
          <a:bodyPr/>
          <a:lstStyle>
            <a:defPPr>
              <a:defRPr lang="en-US"/>
            </a:defPPr>
            <a:lvl1pPr marL="0" algn="r" defTabSz="914400" rtl="0" eaLnBrk="1" latinLnBrk="0" hangingPunct="1">
              <a:defRPr sz="1050" kern="1200">
                <a:solidFill>
                  <a:schemeClr val="bg1"/>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56D003-86A0-7F4A-990E-0FC2DC0121F3}" type="slidenum">
              <a:rPr lang="en-US" smtClean="0"/>
              <a:pPr/>
              <a:t>37</a:t>
            </a:fld>
            <a:endParaRPr lang="en-US" dirty="0"/>
          </a:p>
        </p:txBody>
      </p:sp>
      <p:pic>
        <p:nvPicPr>
          <p:cNvPr id="3" name="Picture 2">
            <a:extLst>
              <a:ext uri="{FF2B5EF4-FFF2-40B4-BE49-F238E27FC236}">
                <a16:creationId xmlns:a16="http://schemas.microsoft.com/office/drawing/2014/main" id="{476F4500-0050-415E-A3C0-F1AF47A3F71C}"/>
              </a:ext>
            </a:extLst>
          </p:cNvPr>
          <p:cNvPicPr>
            <a:picLocks noChangeAspect="1"/>
          </p:cNvPicPr>
          <p:nvPr/>
        </p:nvPicPr>
        <p:blipFill>
          <a:blip r:embed="rId3"/>
          <a:stretch>
            <a:fillRect/>
          </a:stretch>
        </p:blipFill>
        <p:spPr>
          <a:xfrm>
            <a:off x="6495379" y="1931503"/>
            <a:ext cx="1805610" cy="1805610"/>
          </a:xfrm>
          <a:prstGeom prst="rect">
            <a:avLst/>
          </a:prstGeom>
        </p:spPr>
      </p:pic>
    </p:spTree>
    <p:extLst>
      <p:ext uri="{BB962C8B-B14F-4D97-AF65-F5344CB8AC3E}">
        <p14:creationId xmlns:p14="http://schemas.microsoft.com/office/powerpoint/2010/main" val="1062350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Misconduct</a:t>
            </a:r>
          </a:p>
        </p:txBody>
      </p:sp>
      <p:sp>
        <p:nvSpPr>
          <p:cNvPr id="3" name="Content Placeholder 2"/>
          <p:cNvSpPr>
            <a:spLocks noGrp="1"/>
          </p:cNvSpPr>
          <p:nvPr>
            <p:ph idx="1"/>
          </p:nvPr>
        </p:nvSpPr>
        <p:spPr/>
        <p:txBody>
          <a:bodyPr/>
          <a:lstStyle/>
          <a:p>
            <a:r>
              <a:rPr lang="en-US" sz="2800" dirty="0"/>
              <a:t>Phil Stinson, a researcher at Bowling Green State University, analyzed news articles between 2005 and 2011 and found 6,724 arrests involving more than 5,500 officers. Sex-related cases were the third-most common, behind violence and profit-motivated crimes. Cato Institute reports released in 2009 and 2010 found sex misconduct the No. 2 complaint against officers, behind excessive force.</a:t>
            </a:r>
          </a:p>
          <a:p>
            <a:endParaRPr lang="en-US" sz="1800" dirty="0"/>
          </a:p>
        </p:txBody>
      </p:sp>
    </p:spTree>
    <p:extLst>
      <p:ext uri="{BB962C8B-B14F-4D97-AF65-F5344CB8AC3E}">
        <p14:creationId xmlns:p14="http://schemas.microsoft.com/office/powerpoint/2010/main" val="1375634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3" name="Content Placeholder 2">
            <a:extLst>
              <a:ext uri="{FF2B5EF4-FFF2-40B4-BE49-F238E27FC236}">
                <a16:creationId xmlns:a16="http://schemas.microsoft.com/office/drawing/2014/main" id="{7FF663EA-6FB4-4A37-A98E-767044C3AE22}"/>
              </a:ext>
            </a:extLst>
          </p:cNvPr>
          <p:cNvSpPr>
            <a:spLocks noGrp="1"/>
          </p:cNvSpPr>
          <p:nvPr>
            <p:ph idx="1"/>
          </p:nvPr>
        </p:nvSpPr>
        <p:spPr/>
        <p:txBody>
          <a:bodyPr vert="horz" wrap="square" lIns="68580" tIns="34290" rIns="68580" bIns="34290" numCol="1" rtlCol="0" anchor="t" anchorCtr="0" compatLnSpc="1">
            <a:prstTxWarp prst="textNoShape">
              <a:avLst/>
            </a:prstTxWarp>
            <a:normAutofit/>
          </a:bodyPr>
          <a:lstStyle/>
          <a:p>
            <a:pPr marL="0" indent="0" algn="ctr">
              <a:buNone/>
            </a:pPr>
            <a:r>
              <a:rPr lang="en-US" sz="4800" i="1" dirty="0"/>
              <a:t>“He didn’t choose CEOs or soccer moms. He chose women he could count on not telling.” </a:t>
            </a:r>
            <a:endParaRPr lang="en-US" sz="4800" dirty="0"/>
          </a:p>
          <a:p>
            <a:pPr marL="0" indent="0" algn="ctr">
              <a:buNone/>
            </a:pPr>
            <a:endParaRPr lang="en-US" sz="2700" dirty="0"/>
          </a:p>
          <a:p>
            <a:pPr marL="0" indent="0" algn="r">
              <a:buNone/>
            </a:pPr>
            <a:r>
              <a:rPr lang="en-US" sz="2700" dirty="0"/>
              <a:t>– Prosecutor Lori McConnell</a:t>
            </a:r>
            <a:endParaRPr lang="en-US" sz="2700" dirty="0">
              <a:cs typeface="Calibri" panose="020F0502020204030204"/>
            </a:endParaRPr>
          </a:p>
          <a:p>
            <a:pPr marL="0" indent="0">
              <a:buNone/>
            </a:pPr>
            <a:endParaRPr lang="en-US" sz="2700" dirty="0"/>
          </a:p>
        </p:txBody>
      </p:sp>
    </p:spTree>
    <p:extLst>
      <p:ext uri="{BB962C8B-B14F-4D97-AF65-F5344CB8AC3E}">
        <p14:creationId xmlns:p14="http://schemas.microsoft.com/office/powerpoint/2010/main" val="24617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458200" cy="1252728"/>
          </a:xfrm>
        </p:spPr>
        <p:txBody>
          <a:bodyPr>
            <a:normAutofit/>
          </a:bodyPr>
          <a:lstStyle/>
          <a:p>
            <a:r>
              <a:rPr lang="en-US" sz="3200" dirty="0"/>
              <a:t>Officer Involved Domestic and Sexual Violence</a:t>
            </a:r>
          </a:p>
        </p:txBody>
      </p:sp>
      <p:sp>
        <p:nvSpPr>
          <p:cNvPr id="3" name="Content Placeholder 2"/>
          <p:cNvSpPr>
            <a:spLocks noGrp="1"/>
          </p:cNvSpPr>
          <p:nvPr>
            <p:ph idx="1"/>
          </p:nvPr>
        </p:nvSpPr>
        <p:spPr/>
        <p:txBody>
          <a:bodyPr/>
          <a:lstStyle/>
          <a:p>
            <a:r>
              <a:rPr lang="en-US" dirty="0"/>
              <a:t>Unique dangers</a:t>
            </a:r>
          </a:p>
          <a:p>
            <a:r>
              <a:rPr lang="en-US" dirty="0"/>
              <a:t>Threatens agency mission and morale</a:t>
            </a:r>
          </a:p>
          <a:p>
            <a:r>
              <a:rPr lang="en-US" dirty="0"/>
              <a:t>High liability risk</a:t>
            </a:r>
          </a:p>
          <a:p>
            <a:r>
              <a:rPr lang="en-US" dirty="0"/>
              <a:t>Impacts public confidence </a:t>
            </a:r>
          </a:p>
          <a:p>
            <a:r>
              <a:rPr lang="en-US" dirty="0"/>
              <a:t>Questions integrity of the agency</a:t>
            </a:r>
          </a:p>
          <a:p>
            <a:r>
              <a:rPr lang="en-US" dirty="0"/>
              <a:t>Is there a culture?</a:t>
            </a:r>
          </a:p>
          <a:p>
            <a:r>
              <a:rPr lang="en-US" dirty="0"/>
              <a:t>There must be a swift, sure and effective intervention</a:t>
            </a:r>
          </a:p>
          <a:p>
            <a:endParaRPr lang="en-US" dirty="0"/>
          </a:p>
        </p:txBody>
      </p:sp>
      <p:sp>
        <p:nvSpPr>
          <p:cNvPr id="4" name="TextBox 3"/>
          <p:cNvSpPr txBox="1"/>
          <p:nvPr/>
        </p:nvSpPr>
        <p:spPr>
          <a:xfrm>
            <a:off x="8382000" y="6291929"/>
            <a:ext cx="609600" cy="215444"/>
          </a:xfrm>
          <a:prstGeom prst="rect">
            <a:avLst/>
          </a:prstGeom>
          <a:noFill/>
        </p:spPr>
        <p:txBody>
          <a:bodyPr wrap="square" rtlCol="0">
            <a:spAutoFit/>
          </a:bodyPr>
          <a:lstStyle/>
          <a:p>
            <a:r>
              <a:rPr lang="en-US" sz="800" dirty="0"/>
              <a:t>standoff</a:t>
            </a:r>
          </a:p>
        </p:txBody>
      </p:sp>
    </p:spTree>
    <p:extLst>
      <p:ext uri="{BB962C8B-B14F-4D97-AF65-F5344CB8AC3E}">
        <p14:creationId xmlns:p14="http://schemas.microsoft.com/office/powerpoint/2010/main" val="2098428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902C-1871-465D-BA52-F6F2959E20EE}"/>
              </a:ext>
            </a:extLst>
          </p:cNvPr>
          <p:cNvSpPr>
            <a:spLocks noGrp="1"/>
          </p:cNvSpPr>
          <p:nvPr>
            <p:ph type="title"/>
          </p:nvPr>
        </p:nvSpPr>
        <p:spPr/>
        <p:txBody>
          <a:bodyPr/>
          <a:lstStyle/>
          <a:p>
            <a:r>
              <a:rPr lang="en-US" b="1"/>
              <a:t>Oklahoma’s Daniel Holtzclaw</a:t>
            </a:r>
          </a:p>
        </p:txBody>
      </p:sp>
      <p:sp>
        <p:nvSpPr>
          <p:cNvPr id="3" name="Content Placeholder 2">
            <a:extLst>
              <a:ext uri="{FF2B5EF4-FFF2-40B4-BE49-F238E27FC236}">
                <a16:creationId xmlns:a16="http://schemas.microsoft.com/office/drawing/2014/main" id="{D6C27C54-B020-4FE7-9814-B593E3312026}"/>
              </a:ext>
            </a:extLst>
          </p:cNvPr>
          <p:cNvSpPr>
            <a:spLocks noGrp="1"/>
          </p:cNvSpPr>
          <p:nvPr>
            <p:ph idx="1"/>
          </p:nvPr>
        </p:nvSpPr>
        <p:spPr>
          <a:xfrm>
            <a:off x="466928" y="1905000"/>
            <a:ext cx="7886700" cy="4411266"/>
          </a:xfrm>
        </p:spPr>
        <p:txBody>
          <a:bodyPr vert="horz" wrap="square" lIns="68580" tIns="34290" rIns="68580" bIns="34290" numCol="1" rtlCol="0" anchor="t" anchorCtr="0" compatLnSpc="1">
            <a:prstTxWarp prst="textNoShape">
              <a:avLst/>
            </a:prstTxWarp>
            <a:normAutofit/>
          </a:bodyPr>
          <a:lstStyle/>
          <a:p>
            <a:pPr marL="0" indent="0">
              <a:buNone/>
            </a:pPr>
            <a:r>
              <a:rPr lang="en-US" sz="2400" b="1" dirty="0"/>
              <a:t>Holtzclaw chose victims for their perceived vulnerability and lack of credibility </a:t>
            </a:r>
          </a:p>
          <a:p>
            <a:r>
              <a:rPr lang="en-US" sz="2000" dirty="0"/>
              <a:t>Found to have assaulted 13 black women, most of whom were low income and some who were using alcohol/drugs, and who had prior convictions.</a:t>
            </a:r>
            <a:endParaRPr lang="en-US" sz="2000" dirty="0">
              <a:cs typeface="Calibri"/>
            </a:endParaRPr>
          </a:p>
          <a:p>
            <a:r>
              <a:rPr lang="en-US" sz="2000" dirty="0"/>
              <a:t>December 20, 2013 – first known sexual assault</a:t>
            </a:r>
            <a:endParaRPr lang="en-US" sz="2000" dirty="0">
              <a:cs typeface="Calibri"/>
            </a:endParaRPr>
          </a:p>
          <a:p>
            <a:r>
              <a:rPr lang="en-US" sz="2000" dirty="0"/>
              <a:t>May 8, 2014 – Oklahoma City Police began investigating Holtzclaw for sexual assault. </a:t>
            </a:r>
          </a:p>
          <a:p>
            <a:r>
              <a:rPr lang="en-US" sz="2000" dirty="0"/>
              <a:t>Assaulted 5 more women while still on-duty</a:t>
            </a:r>
            <a:endParaRPr lang="en-US" sz="2000" dirty="0">
              <a:cs typeface="Calibri"/>
            </a:endParaRPr>
          </a:p>
          <a:p>
            <a:r>
              <a:rPr lang="en-US" sz="2000" dirty="0"/>
              <a:t>June 18, 2014 - Jannie Ligons who did not meet the profile of his other victims was assaulted by Holtzclaw and reported the assault</a:t>
            </a:r>
            <a:endParaRPr lang="en-US" sz="2000" dirty="0">
              <a:cs typeface="Calibri"/>
            </a:endParaRPr>
          </a:p>
          <a:p>
            <a:r>
              <a:rPr lang="en-US" sz="2000" dirty="0"/>
              <a:t>December 9, 2015 - Convicted of sexual assault for 8 of the 13 victims. Sentenced to 263 years in prison.</a:t>
            </a:r>
            <a:endParaRPr lang="en-US" sz="2000" dirty="0">
              <a:cs typeface="Calibri"/>
            </a:endParaRPr>
          </a:p>
        </p:txBody>
      </p:sp>
    </p:spTree>
    <p:extLst>
      <p:ext uri="{BB962C8B-B14F-4D97-AF65-F5344CB8AC3E}">
        <p14:creationId xmlns:p14="http://schemas.microsoft.com/office/powerpoint/2010/main" val="3667392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satMod val="150000"/>
                  </a:schemeClr>
                </a:solidFill>
              </a:rPr>
              <a:t>Why have a policy for Officer Involved Domestic Violence</a:t>
            </a:r>
          </a:p>
        </p:txBody>
      </p:sp>
      <p:sp>
        <p:nvSpPr>
          <p:cNvPr id="89091" name="Content Placeholder 2"/>
          <p:cNvSpPr>
            <a:spLocks noGrp="1"/>
          </p:cNvSpPr>
          <p:nvPr>
            <p:ph idx="1"/>
          </p:nvPr>
        </p:nvSpPr>
        <p:spPr/>
        <p:txBody>
          <a:bodyPr/>
          <a:lstStyle/>
          <a:p>
            <a:pPr eaLnBrk="1" hangingPunct="1">
              <a:buClrTx/>
            </a:pPr>
            <a:r>
              <a:rPr lang="en-US" altLang="en-US" dirty="0"/>
              <a:t>Provides guidance</a:t>
            </a:r>
          </a:p>
          <a:p>
            <a:pPr eaLnBrk="1" hangingPunct="1">
              <a:buClrTx/>
            </a:pPr>
            <a:r>
              <a:rPr lang="en-US" altLang="en-US" dirty="0"/>
              <a:t>Ensures full investigation</a:t>
            </a:r>
          </a:p>
          <a:p>
            <a:pPr eaLnBrk="1" hangingPunct="1">
              <a:buClrTx/>
            </a:pPr>
            <a:r>
              <a:rPr lang="en-US" altLang="en-US" dirty="0"/>
              <a:t>Impact on Agency and community</a:t>
            </a:r>
          </a:p>
          <a:p>
            <a:pPr lvl="1" eaLnBrk="1" hangingPunct="1">
              <a:buClrTx/>
            </a:pPr>
            <a:r>
              <a:rPr lang="en-US" altLang="en-US" dirty="0"/>
              <a:t>Polarization of departments members</a:t>
            </a:r>
          </a:p>
          <a:p>
            <a:pPr lvl="1" eaLnBrk="1" hangingPunct="1">
              <a:buClrTx/>
            </a:pPr>
            <a:r>
              <a:rPr lang="en-US" altLang="en-US" dirty="0"/>
              <a:t>Media and public image</a:t>
            </a:r>
          </a:p>
          <a:p>
            <a:pPr eaLnBrk="1" hangingPunct="1">
              <a:buClrTx/>
            </a:pPr>
            <a:r>
              <a:rPr lang="en-US" altLang="en-US" dirty="0"/>
              <a:t>Addresses liability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3400" y="228600"/>
            <a:ext cx="7772400" cy="1143000"/>
          </a:xfrm>
        </p:spPr>
        <p:txBody>
          <a:bodyPr/>
          <a:lstStyle/>
          <a:p>
            <a:pPr eaLnBrk="1" fontAlgn="auto" hangingPunct="1">
              <a:spcAft>
                <a:spcPts val="0"/>
              </a:spcAft>
              <a:defRPr/>
            </a:pPr>
            <a:r>
              <a:rPr lang="en-US" sz="3200" dirty="0">
                <a:solidFill>
                  <a:schemeClr val="accent1">
                    <a:satMod val="150000"/>
                  </a:schemeClr>
                </a:solidFill>
              </a:rPr>
              <a:t>Six Most Common Areas of Officer Liability</a:t>
            </a:r>
            <a:endParaRPr lang="en-US" dirty="0">
              <a:solidFill>
                <a:schemeClr val="accent1">
                  <a:satMod val="150000"/>
                </a:schemeClr>
              </a:solidFill>
            </a:endParaRPr>
          </a:p>
        </p:txBody>
      </p:sp>
      <p:sp>
        <p:nvSpPr>
          <p:cNvPr id="87043" name="Rectangle 3"/>
          <p:cNvSpPr>
            <a:spLocks noGrp="1" noChangeArrowheads="1"/>
          </p:cNvSpPr>
          <p:nvPr>
            <p:ph idx="1"/>
          </p:nvPr>
        </p:nvSpPr>
        <p:spPr>
          <a:xfrm>
            <a:off x="457200" y="1714500"/>
            <a:ext cx="8178800" cy="4343400"/>
          </a:xfrm>
        </p:spPr>
        <p:txBody>
          <a:bodyPr/>
          <a:lstStyle/>
          <a:p>
            <a:pPr eaLnBrk="1" hangingPunct="1">
              <a:buFont typeface="Wingdings" panose="05000000000000000000" pitchFamily="2" charset="2"/>
              <a:buChar char="§"/>
            </a:pPr>
            <a:r>
              <a:rPr lang="en-US" altLang="en-US" sz="2800" dirty="0"/>
              <a:t>Failure to take proper actions to protect </a:t>
            </a:r>
          </a:p>
          <a:p>
            <a:pPr eaLnBrk="1" hangingPunct="1">
              <a:buFont typeface="Wingdings" panose="05000000000000000000" pitchFamily="2" charset="2"/>
              <a:buChar char="§"/>
            </a:pPr>
            <a:r>
              <a:rPr lang="en-US" altLang="en-US" sz="2800" dirty="0"/>
              <a:t>Failure to appropriately enforce a court order protecting a victim of domestic violence </a:t>
            </a:r>
          </a:p>
          <a:p>
            <a:pPr eaLnBrk="1" hangingPunct="1">
              <a:buFont typeface="Wingdings" panose="05000000000000000000" pitchFamily="2" charset="2"/>
              <a:buChar char="§"/>
            </a:pPr>
            <a:r>
              <a:rPr lang="en-US" altLang="en-US" sz="2800" dirty="0"/>
              <a:t>Failure to respond at all or in a timely manner</a:t>
            </a:r>
          </a:p>
          <a:p>
            <a:pPr eaLnBrk="1" hangingPunct="1">
              <a:buFont typeface="Wingdings" panose="05000000000000000000" pitchFamily="2" charset="2"/>
              <a:buChar char="§"/>
            </a:pPr>
            <a:r>
              <a:rPr lang="en-US" altLang="en-US" sz="2800" dirty="0"/>
              <a:t>Failure to provide information to a victim as required by law</a:t>
            </a:r>
          </a:p>
          <a:p>
            <a:pPr eaLnBrk="1" hangingPunct="1">
              <a:buFont typeface="Wingdings" panose="05000000000000000000" pitchFamily="2" charset="2"/>
              <a:buChar char="§"/>
            </a:pPr>
            <a:r>
              <a:rPr lang="en-US" altLang="en-US" sz="2800" dirty="0"/>
              <a:t>Arresting a citizen without establishing probable cause</a:t>
            </a:r>
          </a:p>
          <a:p>
            <a:pPr eaLnBrk="1" hangingPunct="1">
              <a:buFont typeface="Wingdings" panose="05000000000000000000" pitchFamily="2" charset="2"/>
              <a:buChar char="§"/>
            </a:pPr>
            <a:r>
              <a:rPr lang="en-US" altLang="en-US" sz="2800" dirty="0"/>
              <a:t>Exhibiting a pattern of differential treatment or application of the law to domestic violence cases</a:t>
            </a:r>
          </a:p>
        </p:txBody>
      </p:sp>
    </p:spTree>
    <p:extLst>
      <p:ext uri="{BB962C8B-B14F-4D97-AF65-F5344CB8AC3E}">
        <p14:creationId xmlns:p14="http://schemas.microsoft.com/office/powerpoint/2010/main" val="34983605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457200"/>
            <a:ext cx="2514600" cy="1252728"/>
          </a:xfrm>
        </p:spPr>
        <p:txBody>
          <a:bodyPr>
            <a:normAutofit/>
          </a:bodyPr>
          <a:lstStyle/>
          <a:p>
            <a:r>
              <a:rPr lang="en-US" sz="3200" dirty="0">
                <a:solidFill>
                  <a:schemeClr val="tx1"/>
                </a:solidFill>
              </a:rPr>
              <a:t>IACP </a:t>
            </a:r>
            <a:br>
              <a:rPr lang="en-US" sz="3200" dirty="0">
                <a:solidFill>
                  <a:schemeClr val="tx1"/>
                </a:solidFill>
              </a:rPr>
            </a:br>
            <a:r>
              <a:rPr lang="en-US" sz="3200" dirty="0">
                <a:solidFill>
                  <a:schemeClr val="tx1"/>
                </a:solidFill>
              </a:rPr>
              <a:t>Model Policy</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0"/>
            <a:ext cx="5201193" cy="6742288"/>
          </a:xfrm>
        </p:spPr>
      </p:pic>
    </p:spTree>
    <p:extLst>
      <p:ext uri="{BB962C8B-B14F-4D97-AF65-F5344CB8AC3E}">
        <p14:creationId xmlns:p14="http://schemas.microsoft.com/office/powerpoint/2010/main" val="14774228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939546"/>
          </a:xfrm>
        </p:spPr>
        <p:txBody>
          <a:bodyPr/>
          <a:lstStyle/>
          <a:p>
            <a:r>
              <a:rPr lang="en-US" dirty="0"/>
              <a:t>IACP Officer Involved Policy</a:t>
            </a:r>
          </a:p>
        </p:txBody>
      </p:sp>
      <p:sp>
        <p:nvSpPr>
          <p:cNvPr id="3" name="Content Placeholder 2"/>
          <p:cNvSpPr>
            <a:spLocks noGrp="1"/>
          </p:cNvSpPr>
          <p:nvPr>
            <p:ph idx="1"/>
          </p:nvPr>
        </p:nvSpPr>
        <p:spPr>
          <a:xfrm>
            <a:off x="914400" y="2057400"/>
            <a:ext cx="6965950" cy="3427810"/>
          </a:xfrm>
        </p:spPr>
        <p:txBody>
          <a:bodyPr/>
          <a:lstStyle/>
          <a:p>
            <a:r>
              <a:rPr lang="en-US" dirty="0"/>
              <a:t>Prevention</a:t>
            </a:r>
          </a:p>
          <a:p>
            <a:r>
              <a:rPr lang="en-US" dirty="0"/>
              <a:t>Education and Training </a:t>
            </a:r>
          </a:p>
          <a:p>
            <a:r>
              <a:rPr lang="en-US" dirty="0"/>
              <a:t>Early Warning and Intervention</a:t>
            </a:r>
          </a:p>
          <a:p>
            <a:r>
              <a:rPr lang="en-US" dirty="0"/>
              <a:t>Incident Response Protocol </a:t>
            </a:r>
          </a:p>
          <a:p>
            <a:r>
              <a:rPr lang="en-US" dirty="0"/>
              <a:t>Victim Safety </a:t>
            </a:r>
          </a:p>
          <a:p>
            <a:r>
              <a:rPr lang="en-US" dirty="0"/>
              <a:t>Post-Incident Administrative and Criminal Decisions </a:t>
            </a:r>
          </a:p>
        </p:txBody>
      </p:sp>
    </p:spTree>
    <p:extLst>
      <p:ext uri="{BB962C8B-B14F-4D97-AF65-F5344CB8AC3E}">
        <p14:creationId xmlns:p14="http://schemas.microsoft.com/office/powerpoint/2010/main" val="18933068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Alberta Police Services and Women’s Shelters</a:t>
            </a:r>
            <a:br>
              <a:rPr lang="en-US" sz="2400" dirty="0"/>
            </a:br>
            <a:r>
              <a:rPr lang="en-CA" sz="2400" dirty="0"/>
              <a:t>Working Relationship Guidelines</a:t>
            </a:r>
            <a:endParaRPr lang="en-US" sz="2400" dirty="0"/>
          </a:p>
        </p:txBody>
      </p:sp>
      <p:sp>
        <p:nvSpPr>
          <p:cNvPr id="3" name="Content Placeholder 2"/>
          <p:cNvSpPr>
            <a:spLocks noGrp="1"/>
          </p:cNvSpPr>
          <p:nvPr>
            <p:ph idx="1"/>
          </p:nvPr>
        </p:nvSpPr>
        <p:spPr/>
        <p:txBody>
          <a:bodyPr/>
          <a:lstStyle/>
          <a:p>
            <a:pPr marL="119062" indent="0">
              <a:buNone/>
            </a:pPr>
            <a:r>
              <a:rPr lang="en-US" sz="2400" b="1" dirty="0"/>
              <a:t>INCIDENTS INVOLVING POLICE OFFICERS</a:t>
            </a:r>
          </a:p>
          <a:p>
            <a:r>
              <a:rPr lang="en-CA" sz="2400" dirty="0"/>
              <a:t>In developing the procedures and steps to be followed when a domestic violence occurrence involves a member of a police service, any procedure should, in addition to the general procedures involved in non-member incidents, reflect:</a:t>
            </a:r>
            <a:endParaRPr lang="en-US" sz="2400" dirty="0"/>
          </a:p>
          <a:p>
            <a:pPr lvl="0"/>
            <a:r>
              <a:rPr lang="en-CA" sz="2400" dirty="0"/>
              <a:t>victim safety;</a:t>
            </a:r>
            <a:endParaRPr lang="en-US" sz="2400" dirty="0"/>
          </a:p>
          <a:p>
            <a:pPr lvl="0"/>
            <a:r>
              <a:rPr lang="en-CA" sz="2400" dirty="0"/>
              <a:t>objectivity;</a:t>
            </a:r>
            <a:endParaRPr lang="en-US" sz="2400" dirty="0"/>
          </a:p>
          <a:p>
            <a:pPr lvl="0"/>
            <a:r>
              <a:rPr lang="en-CA" sz="2400" dirty="0"/>
              <a:t>accountability;</a:t>
            </a:r>
            <a:endParaRPr lang="en-US" sz="2400" dirty="0"/>
          </a:p>
          <a:p>
            <a:pPr lvl="0"/>
            <a:r>
              <a:rPr lang="en-CA" sz="2400" dirty="0"/>
              <a:t>confidentiality; and </a:t>
            </a:r>
            <a:endParaRPr lang="en-US" sz="2400" dirty="0"/>
          </a:p>
          <a:p>
            <a:pPr lvl="0"/>
            <a:r>
              <a:rPr lang="en-CA" sz="2400" dirty="0"/>
              <a:t>lack of bias towards the member.</a:t>
            </a:r>
            <a:endParaRPr lang="en-US" sz="2400" dirty="0"/>
          </a:p>
          <a:p>
            <a:endParaRPr lang="en-US" dirty="0"/>
          </a:p>
        </p:txBody>
      </p:sp>
      <p:sp>
        <p:nvSpPr>
          <p:cNvPr id="4" name="TextBox 3"/>
          <p:cNvSpPr txBox="1"/>
          <p:nvPr/>
        </p:nvSpPr>
        <p:spPr>
          <a:xfrm>
            <a:off x="8077200" y="6400800"/>
            <a:ext cx="762000" cy="230832"/>
          </a:xfrm>
          <a:prstGeom prst="rect">
            <a:avLst/>
          </a:prstGeom>
          <a:noFill/>
        </p:spPr>
        <p:txBody>
          <a:bodyPr wrap="square" rtlCol="0">
            <a:spAutoFit/>
          </a:bodyPr>
          <a:lstStyle/>
          <a:p>
            <a:r>
              <a:rPr lang="en-US" sz="900" dirty="0"/>
              <a:t>tradition</a:t>
            </a:r>
          </a:p>
        </p:txBody>
      </p:sp>
    </p:spTree>
    <p:extLst>
      <p:ext uri="{BB962C8B-B14F-4D97-AF65-F5344CB8AC3E}">
        <p14:creationId xmlns:p14="http://schemas.microsoft.com/office/powerpoint/2010/main" val="2999102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Implementation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800" dirty="0"/>
              <a:t>Provide training to supervisory personnel on early warning signs</a:t>
            </a:r>
          </a:p>
          <a:p>
            <a:pPr>
              <a:buFont typeface="Wingdings" panose="05000000000000000000" pitchFamily="2" charset="2"/>
              <a:buChar char="§"/>
            </a:pPr>
            <a:r>
              <a:rPr lang="en-US" sz="2800" dirty="0"/>
              <a:t>Select lethality assessment tool</a:t>
            </a:r>
          </a:p>
          <a:p>
            <a:pPr>
              <a:buFont typeface="Wingdings" panose="05000000000000000000" pitchFamily="2" charset="2"/>
              <a:buChar char="§"/>
            </a:pPr>
            <a:r>
              <a:rPr lang="en-US" sz="2800" dirty="0"/>
              <a:t>Draft and commit to MOUs with neighboring departments and advocacy agencies</a:t>
            </a:r>
          </a:p>
          <a:p>
            <a:pPr>
              <a:buFont typeface="Wingdings" panose="05000000000000000000" pitchFamily="2" charset="2"/>
              <a:buChar char="§"/>
            </a:pPr>
            <a:r>
              <a:rPr lang="en-US" sz="2800" dirty="0"/>
              <a:t>Provide outreach to families of department personnel</a:t>
            </a:r>
          </a:p>
          <a:p>
            <a:pPr>
              <a:buFont typeface="Wingdings" panose="05000000000000000000" pitchFamily="2" charset="2"/>
              <a:buChar char="§"/>
            </a:pPr>
            <a:r>
              <a:rPr lang="en-US" sz="2800" dirty="0"/>
              <a:t>Prepare victim assistance resources</a:t>
            </a:r>
          </a:p>
        </p:txBody>
      </p:sp>
    </p:spTree>
    <p:extLst>
      <p:ext uri="{BB962C8B-B14F-4D97-AF65-F5344CB8AC3E}">
        <p14:creationId xmlns:p14="http://schemas.microsoft.com/office/powerpoint/2010/main" val="30990589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4000" dirty="0"/>
              <a:t>Police Officer Certification Information System</a:t>
            </a:r>
          </a:p>
        </p:txBody>
      </p:sp>
      <p:sp>
        <p:nvSpPr>
          <p:cNvPr id="99331" name="Content Placeholder 2"/>
          <p:cNvSpPr>
            <a:spLocks noGrp="1"/>
          </p:cNvSpPr>
          <p:nvPr>
            <p:ph idx="1"/>
          </p:nvPr>
        </p:nvSpPr>
        <p:spPr/>
        <p:txBody>
          <a:bodyPr/>
          <a:lstStyle/>
          <a:p>
            <a:pPr marL="117475" indent="0">
              <a:buFont typeface="Wingdings 2" panose="05020102010507070707" pitchFamily="18" charset="2"/>
              <a:buNone/>
            </a:pPr>
            <a:r>
              <a:rPr lang="en-US" altLang="en-US" sz="2000" b="1" dirty="0"/>
              <a:t>   The Peace Officer Certification Information System (POCIS) was established to reduce the interstate rehiring of law enforcement officers decertified for misconduct by U.S. Peace Officer Standards and Training (POST) Boards and Commissions. This system provides general information regarding state policies and guidelines as well as access to the searchable National Decertification Index (NDI) by approved law enforcement hiring entities.</a:t>
            </a:r>
          </a:p>
          <a:p>
            <a:pPr marL="117475" indent="0" algn="ctr">
              <a:buFont typeface="Wingdings 2" panose="05020102010507070707" pitchFamily="18" charset="2"/>
              <a:buNone/>
            </a:pPr>
            <a:endParaRPr lang="en-US" altLang="en-US" b="1" dirty="0">
              <a:hlinkClick r:id="rId2"/>
            </a:endParaRPr>
          </a:p>
          <a:p>
            <a:pPr marL="117475" indent="0" algn="ctr">
              <a:buFont typeface="Wingdings 2" panose="05020102010507070707" pitchFamily="18" charset="2"/>
              <a:buNone/>
            </a:pPr>
            <a:r>
              <a:rPr lang="en-US" altLang="en-US" b="1" dirty="0">
                <a:hlinkClick r:id="rId2"/>
              </a:rPr>
              <a:t>www.iadlest.org</a:t>
            </a:r>
            <a:endParaRPr lang="en-US" altLang="en-US" b="1" dirty="0"/>
          </a:p>
          <a:p>
            <a:pPr marL="117475" indent="0" algn="ctr">
              <a:buFont typeface="Wingdings 2" panose="05020102010507070707" pitchFamily="18" charset="2"/>
              <a:buNone/>
            </a:pPr>
            <a:r>
              <a:rPr lang="en-US" altLang="en-US" b="1" dirty="0"/>
              <a:t>410-875-3606</a:t>
            </a:r>
          </a:p>
          <a:p>
            <a:pPr marL="117475" indent="0">
              <a:buFont typeface="Wingdings 2" panose="05020102010507070707" pitchFamily="18" charset="2"/>
              <a:buNone/>
            </a:pPr>
            <a:endParaRPr lang="en-US" altLang="en-US" sz="20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Solutions</a:t>
            </a:r>
          </a:p>
        </p:txBody>
      </p:sp>
      <p:sp>
        <p:nvSpPr>
          <p:cNvPr id="16387" name="Rectangle 3"/>
          <p:cNvSpPr>
            <a:spLocks noGrp="1" noChangeArrowheads="1"/>
          </p:cNvSpPr>
          <p:nvPr>
            <p:ph idx="1"/>
          </p:nvPr>
        </p:nvSpPr>
        <p:spPr/>
        <p:txBody>
          <a:bodyPr/>
          <a:lstStyle/>
          <a:p>
            <a:pPr eaLnBrk="1" hangingPunct="1">
              <a:buClrTx/>
            </a:pPr>
            <a:r>
              <a:rPr lang="en-US" altLang="en-US" dirty="0"/>
              <a:t>Firm, written policies with sanctions for all levels of the department</a:t>
            </a:r>
          </a:p>
          <a:p>
            <a:pPr eaLnBrk="1" hangingPunct="1">
              <a:lnSpc>
                <a:spcPct val="150000"/>
              </a:lnSpc>
              <a:buClrTx/>
            </a:pPr>
            <a:r>
              <a:rPr lang="en-US" altLang="en-US" dirty="0"/>
              <a:t> Better screening for recruits</a:t>
            </a:r>
          </a:p>
          <a:p>
            <a:pPr eaLnBrk="1" hangingPunct="1">
              <a:lnSpc>
                <a:spcPct val="150000"/>
              </a:lnSpc>
              <a:buClrTx/>
            </a:pPr>
            <a:r>
              <a:rPr lang="en-US" altLang="en-US" dirty="0"/>
              <a:t>“One step up” investigations of DV incidents</a:t>
            </a:r>
          </a:p>
          <a:p>
            <a:pPr eaLnBrk="1" hangingPunct="1">
              <a:lnSpc>
                <a:spcPct val="150000"/>
              </a:lnSpc>
              <a:buClrTx/>
            </a:pPr>
            <a:r>
              <a:rPr lang="en-US" altLang="en-US" dirty="0"/>
              <a:t>Speed the investigations</a:t>
            </a:r>
          </a:p>
          <a:p>
            <a:pPr eaLnBrk="1" hangingPunct="1">
              <a:lnSpc>
                <a:spcPct val="150000"/>
              </a:lnSpc>
              <a:buClrTx/>
            </a:pPr>
            <a:r>
              <a:rPr lang="en-US" altLang="en-US" dirty="0"/>
              <a:t>EARLY INTERVENTION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Nashville Policy</a:t>
            </a:r>
          </a:p>
        </p:txBody>
      </p:sp>
      <p:sp>
        <p:nvSpPr>
          <p:cNvPr id="113667" name="Rectangle 3"/>
          <p:cNvSpPr>
            <a:spLocks noGrp="1" noChangeArrowheads="1"/>
          </p:cNvSpPr>
          <p:nvPr>
            <p:ph idx="1"/>
          </p:nvPr>
        </p:nvSpPr>
        <p:spPr/>
        <p:txBody>
          <a:bodyPr/>
          <a:lstStyle/>
          <a:p>
            <a:pPr eaLnBrk="1" hangingPunct="1">
              <a:lnSpc>
                <a:spcPct val="150000"/>
              </a:lnSpc>
              <a:buClrTx/>
            </a:pPr>
            <a:r>
              <a:rPr lang="en-US" altLang="en-US" dirty="0"/>
              <a:t>Mandatory reporting </a:t>
            </a:r>
          </a:p>
          <a:p>
            <a:pPr eaLnBrk="1" hangingPunct="1">
              <a:buClrTx/>
            </a:pPr>
            <a:r>
              <a:rPr lang="en-US" altLang="en-US" dirty="0"/>
              <a:t>Immediate response investigation by specialized investigators</a:t>
            </a:r>
          </a:p>
          <a:p>
            <a:pPr lvl="1" eaLnBrk="1" hangingPunct="1">
              <a:lnSpc>
                <a:spcPct val="150000"/>
              </a:lnSpc>
              <a:buClrTx/>
            </a:pPr>
            <a:r>
              <a:rPr lang="en-US" altLang="en-US" dirty="0"/>
              <a:t>Lethality/danger - suicide assessments</a:t>
            </a:r>
          </a:p>
          <a:p>
            <a:pPr eaLnBrk="1" hangingPunct="1">
              <a:lnSpc>
                <a:spcPct val="150000"/>
              </a:lnSpc>
              <a:buClrTx/>
            </a:pPr>
            <a:r>
              <a:rPr lang="en-US" altLang="en-US" dirty="0"/>
              <a:t>Notification up the chain</a:t>
            </a:r>
          </a:p>
          <a:p>
            <a:pPr eaLnBrk="1" hangingPunct="1">
              <a:lnSpc>
                <a:spcPct val="150000"/>
              </a:lnSpc>
              <a:buClrTx/>
            </a:pPr>
            <a:r>
              <a:rPr lang="en-US" altLang="en-US" dirty="0"/>
              <a:t>Speedy and thorough investigation</a:t>
            </a:r>
          </a:p>
          <a:p>
            <a:pPr eaLnBrk="1" hangingPunct="1">
              <a:buClrTx/>
            </a:pPr>
            <a:endParaRPr lang="en-US" altLang="en-US" dirty="0"/>
          </a:p>
          <a:p>
            <a:pPr eaLnBrk="1" hangingPunct="1">
              <a:buClrTx/>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8" descr="mso539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533400"/>
            <a:ext cx="7010400" cy="571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Nashville Policy</a:t>
            </a:r>
          </a:p>
        </p:txBody>
      </p:sp>
      <p:sp>
        <p:nvSpPr>
          <p:cNvPr id="18435" name="Rectangle 3"/>
          <p:cNvSpPr>
            <a:spLocks noGrp="1" noChangeArrowheads="1"/>
          </p:cNvSpPr>
          <p:nvPr>
            <p:ph idx="1"/>
          </p:nvPr>
        </p:nvSpPr>
        <p:spPr>
          <a:xfrm>
            <a:off x="685800" y="1828800"/>
            <a:ext cx="7772400" cy="4114800"/>
          </a:xfrm>
        </p:spPr>
        <p:txBody>
          <a:bodyPr/>
          <a:lstStyle/>
          <a:p>
            <a:pPr algn="ctr" eaLnBrk="1" hangingPunct="1">
              <a:lnSpc>
                <a:spcPct val="150000"/>
              </a:lnSpc>
              <a:buFont typeface="Wingdings 2" panose="05020102010507070707" pitchFamily="18" charset="2"/>
              <a:buNone/>
            </a:pPr>
            <a:r>
              <a:rPr lang="en-US" altLang="en-US" sz="3600" dirty="0"/>
              <a:t>Counseling</a:t>
            </a:r>
          </a:p>
          <a:p>
            <a:pPr algn="ctr" eaLnBrk="1" hangingPunct="1">
              <a:lnSpc>
                <a:spcPct val="150000"/>
              </a:lnSpc>
              <a:buFont typeface="Wingdings 2" panose="05020102010507070707" pitchFamily="18" charset="2"/>
              <a:buNone/>
            </a:pPr>
            <a:r>
              <a:rPr lang="en-US" altLang="en-US" sz="3600" dirty="0"/>
              <a:t>Dis-empowerment</a:t>
            </a:r>
          </a:p>
          <a:p>
            <a:pPr algn="ctr" eaLnBrk="1" hangingPunct="1">
              <a:lnSpc>
                <a:spcPct val="150000"/>
              </a:lnSpc>
              <a:buFont typeface="Wingdings 2" panose="05020102010507070707" pitchFamily="18" charset="2"/>
              <a:buNone/>
            </a:pPr>
            <a:r>
              <a:rPr lang="en-US" altLang="en-US" sz="3600" dirty="0"/>
              <a:t>Discipline</a:t>
            </a:r>
          </a:p>
          <a:p>
            <a:pPr algn="ctr" eaLnBrk="1" hangingPunct="1">
              <a:lnSpc>
                <a:spcPct val="150000"/>
              </a:lnSpc>
              <a:buFont typeface="Wingdings 2" panose="05020102010507070707" pitchFamily="18" charset="2"/>
              <a:buNone/>
            </a:pPr>
            <a:r>
              <a:rPr lang="en-US" altLang="en-US" sz="3600" dirty="0"/>
              <a:t>Dismissal</a:t>
            </a:r>
          </a:p>
          <a:p>
            <a:pPr algn="ctr" eaLnBrk="1" hangingPunct="1">
              <a:lnSpc>
                <a:spcPct val="150000"/>
              </a:lnSpc>
              <a:buFont typeface="Wingdings 2" panose="05020102010507070707" pitchFamily="18" charset="2"/>
              <a:buNone/>
            </a:pPr>
            <a:r>
              <a:rPr lang="en-US" altLang="en-US" sz="3600" dirty="0"/>
              <a:t>Prosecution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n-US" dirty="0">
                <a:solidFill>
                  <a:schemeClr val="accent1">
                    <a:satMod val="150000"/>
                  </a:schemeClr>
                </a:solidFill>
              </a:rPr>
              <a:t>The Bottom Line</a:t>
            </a:r>
          </a:p>
        </p:txBody>
      </p:sp>
      <p:sp>
        <p:nvSpPr>
          <p:cNvPr id="19459" name="Rectangle 3"/>
          <p:cNvSpPr>
            <a:spLocks noGrp="1" noChangeArrowheads="1"/>
          </p:cNvSpPr>
          <p:nvPr>
            <p:ph idx="1"/>
          </p:nvPr>
        </p:nvSpPr>
        <p:spPr>
          <a:xfrm>
            <a:off x="228600" y="2057400"/>
            <a:ext cx="8610600" cy="4114800"/>
          </a:xfrm>
        </p:spPr>
        <p:txBody>
          <a:bodyPr/>
          <a:lstStyle/>
          <a:p>
            <a:pPr eaLnBrk="1" hangingPunct="1">
              <a:buClrTx/>
            </a:pPr>
            <a:r>
              <a:rPr lang="en-US" altLang="en-US" dirty="0"/>
              <a:t>Domestic violence is a crime not a crisis</a:t>
            </a:r>
          </a:p>
          <a:p>
            <a:pPr eaLnBrk="1" hangingPunct="1">
              <a:buClrTx/>
            </a:pPr>
            <a:endParaRPr lang="en-US" altLang="en-US" dirty="0"/>
          </a:p>
          <a:p>
            <a:pPr eaLnBrk="1" hangingPunct="1">
              <a:buClrTx/>
            </a:pPr>
            <a:r>
              <a:rPr lang="en-US" altLang="en-US" dirty="0"/>
              <a:t>To hold the public trust we must hold ourselves responsible for crime in the police family</a:t>
            </a:r>
          </a:p>
          <a:p>
            <a:pPr eaLnBrk="1" hangingPunct="1">
              <a:buClrTx/>
            </a:pPr>
            <a:endParaRPr lang="en-US" altLang="en-US" dirty="0"/>
          </a:p>
          <a:p>
            <a:pPr eaLnBrk="1" hangingPunct="1">
              <a:lnSpc>
                <a:spcPct val="150000"/>
              </a:lnSpc>
              <a:buClrTx/>
            </a:pPr>
            <a:r>
              <a:rPr lang="en-US" altLang="en-US" dirty="0"/>
              <a:t>No one is above the law and no one is below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out)">
                                      <p:cBhvr>
                                        <p:cTn id="7" dur="500"/>
                                        <p:tgtEl>
                                          <p:spTgt spid="1945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box(out)">
                                      <p:cBhvr>
                                        <p:cTn id="12" dur="500"/>
                                        <p:tgtEl>
                                          <p:spTgt spid="19459">
                                            <p:txEl>
                                              <p:pRg st="2" end="2"/>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459">
                                            <p:txEl>
                                              <p:pRg st="4" end="4"/>
                                            </p:txEl>
                                          </p:spTgt>
                                        </p:tgtEl>
                                        <p:attrNameLst>
                                          <p:attrName>style.visibility</p:attrName>
                                        </p:attrNameLst>
                                      </p:cBhvr>
                                      <p:to>
                                        <p:strVal val="visible"/>
                                      </p:to>
                                    </p:set>
                                    <p:animEffect transition="in" filter="box(out)">
                                      <p:cBhvr>
                                        <p:cTn id="17" dur="500"/>
                                        <p:tgtEl>
                                          <p:spTgt spid="19459">
                                            <p:txEl>
                                              <p:pRg st="4" end="4"/>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23906" name="Picture 2" descr="I love a c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43083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7107" name="Text Box 3"/>
          <p:cNvSpPr txBox="1">
            <a:spLocks noChangeArrowheads="1"/>
          </p:cNvSpPr>
          <p:nvPr/>
        </p:nvSpPr>
        <p:spPr bwMode="auto">
          <a:xfrm>
            <a:off x="5546725" y="533400"/>
            <a:ext cx="3597275" cy="5429250"/>
          </a:xfrm>
          <a:prstGeom prst="rect">
            <a:avLst/>
          </a:prstGeom>
          <a:noFill/>
          <a:ln w="9525">
            <a:noFill/>
            <a:miter lim="800000"/>
            <a:headEnd/>
            <a:tailEnd/>
          </a:ln>
          <a:effectLst/>
        </p:spPr>
        <p:txBody>
          <a:bodyPr>
            <a:spAutoFit/>
          </a:bodyPr>
          <a:lstStyle/>
          <a:p>
            <a:pPr>
              <a:spcBef>
                <a:spcPct val="50000"/>
              </a:spcBef>
              <a:defRPr/>
            </a:pPr>
            <a:r>
              <a:rPr lang="en-US" sz="2000" b="1" i="1" dirty="0">
                <a:solidFill>
                  <a:srgbClr val="FF6600"/>
                </a:solidFill>
                <a:effectLst>
                  <a:outerShdw blurRad="38100" dist="38100" dir="2700000" algn="tl">
                    <a:srgbClr val="C0C0C0"/>
                  </a:outerShdw>
                </a:effectLst>
                <a:latin typeface="Arial" charset="0"/>
              </a:rPr>
              <a:t>Recommended reading:</a:t>
            </a:r>
          </a:p>
          <a:p>
            <a:pPr>
              <a:spcBef>
                <a:spcPct val="50000"/>
              </a:spcBef>
              <a:defRPr/>
            </a:pPr>
            <a:r>
              <a:rPr lang="en-US" sz="3600" b="1" dirty="0">
                <a:solidFill>
                  <a:srgbClr val="FF6600"/>
                </a:solidFill>
                <a:effectLst>
                  <a:outerShdw blurRad="38100" dist="38100" dir="2700000" algn="tl">
                    <a:srgbClr val="C0C0C0"/>
                  </a:outerShdw>
                </a:effectLst>
                <a:latin typeface="Arial" charset="0"/>
              </a:rPr>
              <a:t>By: Ellen Kirschman, Ph.d</a:t>
            </a:r>
          </a:p>
          <a:p>
            <a:pPr>
              <a:spcBef>
                <a:spcPct val="50000"/>
              </a:spcBef>
              <a:defRPr/>
            </a:pPr>
            <a:r>
              <a:rPr lang="en-US" sz="3600" b="1" dirty="0">
                <a:solidFill>
                  <a:srgbClr val="FF6600"/>
                </a:solidFill>
                <a:effectLst>
                  <a:outerShdw blurRad="38100" dist="38100" dir="2700000" algn="tl">
                    <a:srgbClr val="C0C0C0"/>
                  </a:outerShdw>
                </a:effectLst>
                <a:latin typeface="Arial" charset="0"/>
              </a:rPr>
              <a:t>Guilford Press</a:t>
            </a:r>
          </a:p>
          <a:p>
            <a:pPr>
              <a:spcBef>
                <a:spcPct val="50000"/>
              </a:spcBef>
              <a:defRPr/>
            </a:pPr>
            <a:r>
              <a:rPr lang="en-US" sz="3600" b="1" dirty="0">
                <a:solidFill>
                  <a:srgbClr val="FF6600"/>
                </a:solidFill>
                <a:effectLst>
                  <a:outerShdw blurRad="38100" dist="38100" dir="2700000" algn="tl">
                    <a:srgbClr val="C0C0C0"/>
                  </a:outerShdw>
                </a:effectLst>
                <a:latin typeface="Arial" charset="0"/>
              </a:rPr>
              <a:t>Book # - ISBN 1-57230-193-17</a:t>
            </a:r>
            <a:endParaRPr lang="en-US" sz="6000" b="1" dirty="0">
              <a:solidFill>
                <a:srgbClr val="FF6600"/>
              </a:solidFill>
              <a:effectLst>
                <a:outerShdw blurRad="38100" dist="38100" dir="2700000" algn="tl">
                  <a:srgbClr val="C0C0C0"/>
                </a:outerShdw>
              </a:effectLst>
              <a:latin typeface="Arial" charset="0"/>
            </a:endParaRPr>
          </a:p>
          <a:p>
            <a:pPr>
              <a:spcBef>
                <a:spcPct val="50000"/>
              </a:spcBef>
              <a:defRPr/>
            </a:pPr>
            <a:endParaRPr lang="en-US" b="1" i="1" dirty="0">
              <a:solidFill>
                <a:srgbClr val="FF6600"/>
              </a:solidFill>
              <a:effectLst>
                <a:outerShdw blurRad="38100" dist="38100" dir="2700000" algn="tl">
                  <a:srgbClr val="C0C0C0"/>
                </a:outerShdw>
              </a:effectLst>
              <a:latin typeface="Arial" charset="0"/>
            </a:endParaRPr>
          </a:p>
          <a:p>
            <a:pPr>
              <a:defRPr/>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Diane </a:t>
            </a:r>
            <a:r>
              <a:rPr lang="en-US" dirty="0" err="1"/>
              <a:t>Wetendorf</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2124590"/>
            <a:ext cx="2743200" cy="343801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2045214"/>
            <a:ext cx="2438400" cy="3517385"/>
          </a:xfrm>
          <a:prstGeom prst="rect">
            <a:avLst/>
          </a:prstGeom>
        </p:spPr>
      </p:pic>
      <p:sp>
        <p:nvSpPr>
          <p:cNvPr id="7" name="Rectangle 6"/>
          <p:cNvSpPr/>
          <p:nvPr/>
        </p:nvSpPr>
        <p:spPr>
          <a:xfrm>
            <a:off x="1219200" y="5968804"/>
            <a:ext cx="6858000" cy="461665"/>
          </a:xfrm>
          <a:prstGeom prst="rect">
            <a:avLst/>
          </a:prstGeom>
        </p:spPr>
        <p:txBody>
          <a:bodyPr wrap="square">
            <a:spAutoFit/>
          </a:bodyPr>
          <a:lstStyle/>
          <a:p>
            <a:r>
              <a:rPr lang="en-US" dirty="0"/>
              <a:t>http://www.abuseofpower.info/index.htm</a:t>
            </a:r>
          </a:p>
        </p:txBody>
      </p:sp>
    </p:spTree>
    <p:extLst>
      <p:ext uri="{BB962C8B-B14F-4D97-AF65-F5344CB8AC3E}">
        <p14:creationId xmlns:p14="http://schemas.microsoft.com/office/powerpoint/2010/main" val="2728396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CEBC7-08B7-4326-A6B8-7080548938A1}"/>
              </a:ext>
            </a:extLst>
          </p:cNvPr>
          <p:cNvSpPr>
            <a:spLocks noGrp="1"/>
          </p:cNvSpPr>
          <p:nvPr>
            <p:ph type="title"/>
          </p:nvPr>
        </p:nvSpPr>
        <p:spPr>
          <a:xfrm>
            <a:off x="296562" y="385740"/>
            <a:ext cx="8570957" cy="1325563"/>
          </a:xfrm>
        </p:spPr>
        <p:txBody>
          <a:bodyPr>
            <a:normAutofit fontScale="90000"/>
          </a:bodyPr>
          <a:lstStyle/>
          <a:p>
            <a:r>
              <a:rPr lang="en-US" sz="4000" b="1" dirty="0">
                <a:solidFill>
                  <a:schemeClr val="accent1"/>
                </a:solidFill>
                <a:effectLst/>
                <a:latin typeface="Arial" panose="020B0604020202020204" pitchFamily="34" charset="0"/>
                <a:cs typeface="Arial" panose="020B0604020202020204" pitchFamily="34" charset="0"/>
              </a:rPr>
              <a:t>Former State Trooper Sentenced for Cyberstalking </a:t>
            </a:r>
            <a:r>
              <a:rPr lang="en-US" sz="3100" b="1" dirty="0">
                <a:solidFill>
                  <a:schemeClr val="accent1"/>
                </a:solidFill>
                <a:effectLst/>
                <a:latin typeface="Arial" panose="020B0604020202020204" pitchFamily="34" charset="0"/>
                <a:cs typeface="Arial" panose="020B0604020202020204" pitchFamily="34" charset="0"/>
              </a:rPr>
              <a:t>- 2015</a:t>
            </a:r>
            <a:br>
              <a:rPr lang="en-US" b="1" dirty="0">
                <a:solidFill>
                  <a:srgbClr val="242424"/>
                </a:solidFill>
                <a:effectLst/>
                <a:latin typeface="Georgia" panose="02040502050405020303" pitchFamily="18" charset="0"/>
              </a:rPr>
            </a:br>
            <a:endParaRPr lang="en-US" dirty="0"/>
          </a:p>
        </p:txBody>
      </p:sp>
      <p:sp>
        <p:nvSpPr>
          <p:cNvPr id="3" name="Content Placeholder 2">
            <a:extLst>
              <a:ext uri="{FF2B5EF4-FFF2-40B4-BE49-F238E27FC236}">
                <a16:creationId xmlns:a16="http://schemas.microsoft.com/office/drawing/2014/main" id="{036B59F5-19F0-4200-9C7C-0F3341A57D67}"/>
              </a:ext>
            </a:extLst>
          </p:cNvPr>
          <p:cNvSpPr>
            <a:spLocks noGrp="1"/>
          </p:cNvSpPr>
          <p:nvPr>
            <p:ph idx="1"/>
          </p:nvPr>
        </p:nvSpPr>
        <p:spPr>
          <a:xfrm>
            <a:off x="296562" y="2067517"/>
            <a:ext cx="8570957" cy="3932624"/>
          </a:xfrm>
        </p:spPr>
        <p:txBody>
          <a:bodyPr>
            <a:normAutofit fontScale="70000" lnSpcReduction="20000"/>
          </a:bodyPr>
          <a:lstStyle/>
          <a:p>
            <a:pPr algn="l"/>
            <a:r>
              <a:rPr lang="en-US" b="0" i="0" dirty="0">
                <a:solidFill>
                  <a:srgbClr val="171E24"/>
                </a:solidFill>
                <a:effectLst/>
                <a:latin typeface="Georgia" panose="02040502050405020303" pitchFamily="18" charset="0"/>
              </a:rPr>
              <a:t>COLUMBUS, Ohio –William P. </a:t>
            </a:r>
            <a:r>
              <a:rPr lang="en-US" b="0" i="0" dirty="0" err="1">
                <a:solidFill>
                  <a:srgbClr val="171E24"/>
                </a:solidFill>
                <a:effectLst/>
                <a:latin typeface="Georgia" panose="02040502050405020303" pitchFamily="18" charset="0"/>
              </a:rPr>
              <a:t>Elschlager</a:t>
            </a:r>
            <a:r>
              <a:rPr lang="en-US" b="0" i="0" dirty="0">
                <a:solidFill>
                  <a:srgbClr val="171E24"/>
                </a:solidFill>
                <a:effectLst/>
                <a:latin typeface="Georgia" panose="02040502050405020303" pitchFamily="18" charset="0"/>
              </a:rPr>
              <a:t>, 49, of Marietta, Ohio, was sentenced in U.S. District Court to 24 months in prison, three years of supervised release and ordered to pay a $2,500 fine for cyberstalking.</a:t>
            </a:r>
          </a:p>
          <a:p>
            <a:pPr algn="l"/>
            <a:r>
              <a:rPr lang="en-US" b="0" i="0" dirty="0" err="1">
                <a:solidFill>
                  <a:srgbClr val="171E24"/>
                </a:solidFill>
                <a:effectLst/>
                <a:latin typeface="Georgia" panose="02040502050405020303" pitchFamily="18" charset="0"/>
              </a:rPr>
              <a:t>Elschlager</a:t>
            </a:r>
            <a:r>
              <a:rPr lang="en-US" b="0" i="0" dirty="0">
                <a:solidFill>
                  <a:srgbClr val="171E24"/>
                </a:solidFill>
                <a:effectLst/>
                <a:latin typeface="Georgia" panose="02040502050405020303" pitchFamily="18" charset="0"/>
              </a:rPr>
              <a:t> was employed with the Ohio State Highway Patrol for 19 years and served as post commander for the Marietta Post. He was employed in law enforcement, in total, for 25 years.</a:t>
            </a:r>
          </a:p>
          <a:p>
            <a:r>
              <a:rPr lang="en-US" b="0" i="0" dirty="0">
                <a:solidFill>
                  <a:srgbClr val="171E24"/>
                </a:solidFill>
                <a:effectLst/>
                <a:latin typeface="Georgia" panose="02040502050405020303" pitchFamily="18" charset="0"/>
              </a:rPr>
              <a:t>“He used location information from GPS tracking, in conjunction with his law enforcement status, to relentlessly stalk and intimidate his victim,” U.S. Attorney Glassman said. “</a:t>
            </a:r>
            <a:r>
              <a:rPr lang="en-US" b="0" i="0" dirty="0" err="1">
                <a:solidFill>
                  <a:srgbClr val="171E24"/>
                </a:solidFill>
                <a:effectLst/>
                <a:latin typeface="Georgia" panose="02040502050405020303" pitchFamily="18" charset="0"/>
              </a:rPr>
              <a:t>Elschlager’s</a:t>
            </a:r>
            <a:r>
              <a:rPr lang="en-US" b="0" i="0" dirty="0">
                <a:solidFill>
                  <a:srgbClr val="171E24"/>
                </a:solidFill>
                <a:effectLst/>
                <a:latin typeface="Georgia" panose="02040502050405020303" pitchFamily="18" charset="0"/>
              </a:rPr>
              <a:t> position and experience as a law enforcement officer for 25 years makes the offense especially heinous.  His actions stripped his victim of a sense of security and safety. Those actions warrant time spent in prison.”</a:t>
            </a:r>
          </a:p>
          <a:p>
            <a:pPr algn="l"/>
            <a:endParaRPr lang="en-US" b="0" i="0" dirty="0">
              <a:solidFill>
                <a:srgbClr val="171E24"/>
              </a:solidFill>
              <a:effectLst/>
              <a:latin typeface="Georgia" panose="02040502050405020303" pitchFamily="18" charset="0"/>
            </a:endParaRPr>
          </a:p>
          <a:p>
            <a:endParaRPr lang="en-US" dirty="0"/>
          </a:p>
        </p:txBody>
      </p:sp>
      <p:sp>
        <p:nvSpPr>
          <p:cNvPr id="4" name="Slide Number Placeholder 3">
            <a:extLst>
              <a:ext uri="{FF2B5EF4-FFF2-40B4-BE49-F238E27FC236}">
                <a16:creationId xmlns:a16="http://schemas.microsoft.com/office/drawing/2014/main" id="{0E340226-6578-44B9-9F47-CE76FCE2F821}"/>
              </a:ext>
            </a:extLst>
          </p:cNvPr>
          <p:cNvSpPr>
            <a:spLocks noGrp="1"/>
          </p:cNvSpPr>
          <p:nvPr>
            <p:ph type="sldNum" sz="quarter" idx="4"/>
          </p:nvPr>
        </p:nvSpPr>
        <p:spPr>
          <a:xfrm>
            <a:off x="7575570" y="6356355"/>
            <a:ext cx="1271868" cy="365125"/>
          </a:xfrm>
          <a:prstGeom prst="rect">
            <a:avLst/>
          </a:prstGeom>
        </p:spPr>
        <p:txBody>
          <a:bodyPr/>
          <a:lstStyle>
            <a:defPPr>
              <a:defRPr lang="en-US"/>
            </a:defPPr>
            <a:lvl1pPr marL="0" algn="r" defTabSz="914400" rtl="0" eaLnBrk="1" latinLnBrk="0" hangingPunct="1">
              <a:defRPr sz="1050" kern="1200">
                <a:solidFill>
                  <a:schemeClr val="bg1"/>
                </a:solidFill>
                <a:latin typeface="Arial" charset="0"/>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56D003-86A0-7F4A-990E-0FC2DC0121F3}" type="slidenum">
              <a:rPr lang="en-US" smtClean="0"/>
              <a:pPr/>
              <a:t>6</a:t>
            </a:fld>
            <a:endParaRPr lang="en-US" dirty="0"/>
          </a:p>
        </p:txBody>
      </p:sp>
    </p:spTree>
    <p:extLst>
      <p:ext uri="{BB962C8B-B14F-4D97-AF65-F5344CB8AC3E}">
        <p14:creationId xmlns:p14="http://schemas.microsoft.com/office/powerpoint/2010/main" val="88536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Officer - Victim </a:t>
            </a:r>
          </a:p>
        </p:txBody>
      </p:sp>
      <p:sp>
        <p:nvSpPr>
          <p:cNvPr id="3" name="Content Placeholder 2"/>
          <p:cNvSpPr>
            <a:spLocks noGrp="1"/>
          </p:cNvSpPr>
          <p:nvPr>
            <p:ph idx="1"/>
          </p:nvPr>
        </p:nvSpPr>
        <p:spPr/>
        <p:txBody>
          <a:bodyPr/>
          <a:lstStyle/>
          <a:p>
            <a:r>
              <a:rPr lang="en-US" sz="2000" dirty="0"/>
              <a:t>A female officer who lives with domestic violence fears people will question how she can protect others if she can't protect herself. She has to choose between jeopardizing her safety by reporting, or possibly violating department policy by remaining silent.</a:t>
            </a:r>
          </a:p>
          <a:p>
            <a:r>
              <a:rPr lang="en-US" sz="2000" dirty="0"/>
              <a:t>Making a complaint against a police officer is a dangerous act, especially when the complainant is herself an officer. Her abuser can call on his personal </a:t>
            </a:r>
            <a:r>
              <a:rPr lang="en-US" sz="2000" i="1" dirty="0"/>
              <a:t>and</a:t>
            </a:r>
            <a:r>
              <a:rPr lang="en-US" sz="2000" dirty="0"/>
              <a:t> professional network for support and defense against any allegations.</a:t>
            </a:r>
          </a:p>
          <a:p>
            <a:r>
              <a:rPr lang="en-US" sz="2000" dirty="0"/>
              <a:t>Cooperation between advocates and police can be beneficial to both parties and to many civilian victims, but it presents complex problems when the alleged perpetrator or victim is a police officer.</a:t>
            </a:r>
          </a:p>
        </p:txBody>
      </p:sp>
      <p:sp>
        <p:nvSpPr>
          <p:cNvPr id="4" name="TextBox 3"/>
          <p:cNvSpPr txBox="1"/>
          <p:nvPr/>
        </p:nvSpPr>
        <p:spPr>
          <a:xfrm>
            <a:off x="7010400" y="6324600"/>
            <a:ext cx="1549783" cy="276999"/>
          </a:xfrm>
          <a:prstGeom prst="rect">
            <a:avLst/>
          </a:prstGeom>
          <a:noFill/>
        </p:spPr>
        <p:txBody>
          <a:bodyPr wrap="none" rtlCol="0">
            <a:spAutoFit/>
          </a:bodyPr>
          <a:lstStyle/>
          <a:p>
            <a:r>
              <a:rPr lang="en-US" sz="1200" dirty="0"/>
              <a:t>Diane </a:t>
            </a:r>
            <a:r>
              <a:rPr lang="en-US" sz="1200" dirty="0" err="1"/>
              <a:t>Wetendorf</a:t>
            </a:r>
            <a:r>
              <a:rPr lang="en-US" sz="1200" dirty="0"/>
              <a:t>, Inc.</a:t>
            </a:r>
          </a:p>
        </p:txBody>
      </p:sp>
    </p:spTree>
    <p:extLst>
      <p:ext uri="{BB962C8B-B14F-4D97-AF65-F5344CB8AC3E}">
        <p14:creationId xmlns:p14="http://schemas.microsoft.com/office/powerpoint/2010/main" val="1743474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solidFill>
                  <a:schemeClr val="accent1">
                    <a:satMod val="150000"/>
                  </a:schemeClr>
                </a:solidFill>
              </a:rPr>
              <a:t>Traditional Law Response to Domestic Violence</a:t>
            </a:r>
            <a:r>
              <a:rPr lang="en-US" dirty="0">
                <a:solidFill>
                  <a:schemeClr val="accent1">
                    <a:satMod val="150000"/>
                  </a:schemeClr>
                </a:solidFill>
              </a:rPr>
              <a:t> </a:t>
            </a:r>
          </a:p>
        </p:txBody>
      </p:sp>
      <p:sp>
        <p:nvSpPr>
          <p:cNvPr id="5123" name="Rectangle 3"/>
          <p:cNvSpPr>
            <a:spLocks noGrp="1" noChangeArrowheads="1"/>
          </p:cNvSpPr>
          <p:nvPr>
            <p:ph idx="1"/>
          </p:nvPr>
        </p:nvSpPr>
        <p:spPr>
          <a:xfrm>
            <a:off x="838200" y="2286000"/>
            <a:ext cx="7772400" cy="4114800"/>
          </a:xfrm>
        </p:spPr>
        <p:txBody>
          <a:bodyPr/>
          <a:lstStyle/>
          <a:p>
            <a:pPr eaLnBrk="1" hangingPunct="1">
              <a:buClrTx/>
              <a:buFont typeface="Wingdings" panose="05000000000000000000" pitchFamily="2" charset="2"/>
              <a:buChar char="Ø"/>
            </a:pPr>
            <a:r>
              <a:rPr lang="en-US" altLang="en-US" sz="3600" dirty="0"/>
              <a:t>Arrest avoidance and mediation</a:t>
            </a:r>
            <a:endParaRPr lang="en-US" altLang="en-US" dirty="0"/>
          </a:p>
          <a:p>
            <a:pPr lvl="1" eaLnBrk="1" hangingPunct="1">
              <a:buClrTx/>
              <a:buFont typeface="Wingdings" panose="05000000000000000000" pitchFamily="2" charset="2"/>
              <a:buNone/>
            </a:pPr>
            <a:r>
              <a:rPr lang="en-US" altLang="en-US" sz="3200" dirty="0"/>
              <a:t>“Cooling down”</a:t>
            </a:r>
          </a:p>
          <a:p>
            <a:pPr lvl="1" eaLnBrk="1" hangingPunct="1">
              <a:buClrTx/>
              <a:buFont typeface="Wingdings" panose="05000000000000000000" pitchFamily="2" charset="2"/>
              <a:buNone/>
            </a:pPr>
            <a:r>
              <a:rPr lang="en-US" altLang="en-US" sz="3200" dirty="0"/>
              <a:t>Walk around the block</a:t>
            </a:r>
            <a:endParaRPr lang="en-US" altLang="en-US" dirty="0"/>
          </a:p>
          <a:p>
            <a:pPr eaLnBrk="1" hangingPunct="1">
              <a:buClrTx/>
              <a:buFont typeface="Wingdings" panose="05000000000000000000" pitchFamily="2" charset="2"/>
              <a:buChar char="Ø"/>
            </a:pPr>
            <a:r>
              <a:rPr lang="en-US" altLang="en-US" sz="3600" dirty="0"/>
              <a:t>Ineffective or no training at all</a:t>
            </a:r>
          </a:p>
          <a:p>
            <a:pPr lvl="1" eaLnBrk="1" hangingPunct="1">
              <a:buClrTx/>
              <a:buFont typeface="Wingdings" panose="05000000000000000000" pitchFamily="2" charset="2"/>
              <a:buNone/>
            </a:pPr>
            <a:r>
              <a:rPr lang="en-US" altLang="en-US" sz="3200" dirty="0"/>
              <a:t>Recruit - In-service - Specialized</a:t>
            </a:r>
          </a:p>
          <a:p>
            <a:pPr lvl="1" eaLnBrk="1" hangingPunct="1">
              <a:buClrTx/>
              <a:buFont typeface="Wingdings" panose="05000000000000000000" pitchFamily="2" charset="2"/>
              <a:buChar char="Ø"/>
            </a:pPr>
            <a:endParaRPr lang="en-US" altLang="en-US" sz="3200" dirty="0"/>
          </a:p>
        </p:txBody>
      </p:sp>
      <p:sp>
        <p:nvSpPr>
          <p:cNvPr id="32772" name="TextBox 1"/>
          <p:cNvSpPr txBox="1">
            <a:spLocks noChangeArrowheads="1"/>
          </p:cNvSpPr>
          <p:nvPr/>
        </p:nvSpPr>
        <p:spPr bwMode="auto">
          <a:xfrm>
            <a:off x="8153400" y="6262688"/>
            <a:ext cx="6858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70</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dissolve">
                                      <p:cBhvr>
                                        <p:cTn id="7" dur="500"/>
                                        <p:tgtEl>
                                          <p:spTgt spid="512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123">
                                            <p:txEl>
                                              <p:pRg st="1" end="1"/>
                                            </p:txEl>
                                          </p:spTgt>
                                        </p:tgtEl>
                                        <p:attrNameLst>
                                          <p:attrName>style.visibility</p:attrName>
                                        </p:attrNameLst>
                                      </p:cBhvr>
                                      <p:to>
                                        <p:strVal val="visible"/>
                                      </p:to>
                                    </p:set>
                                    <p:animEffect transition="in" filter="dissolve">
                                      <p:cBhvr>
                                        <p:cTn id="10" dur="500"/>
                                        <p:tgtEl>
                                          <p:spTgt spid="512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Effect transition="in" filter="dissolve">
                                      <p:cBhvr>
                                        <p:cTn id="13" dur="500"/>
                                        <p:tgtEl>
                                          <p:spTgt spid="512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123">
                                            <p:txEl>
                                              <p:pRg st="3" end="3"/>
                                            </p:txEl>
                                          </p:spTgt>
                                        </p:tgtEl>
                                        <p:attrNameLst>
                                          <p:attrName>style.visibility</p:attrName>
                                        </p:attrNameLst>
                                      </p:cBhvr>
                                      <p:to>
                                        <p:strVal val="visible"/>
                                      </p:to>
                                    </p:set>
                                    <p:animEffect transition="in" filter="dissolve">
                                      <p:cBhvr>
                                        <p:cTn id="18" dur="500"/>
                                        <p:tgtEl>
                                          <p:spTgt spid="512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123">
                                            <p:txEl>
                                              <p:pRg st="4" end="4"/>
                                            </p:txEl>
                                          </p:spTgt>
                                        </p:tgtEl>
                                        <p:attrNameLst>
                                          <p:attrName>style.visibility</p:attrName>
                                        </p:attrNameLst>
                                      </p:cBhvr>
                                      <p:to>
                                        <p:strVal val="visible"/>
                                      </p:to>
                                    </p:set>
                                    <p:animEffect transition="in" filter="dissolve">
                                      <p:cBhvr>
                                        <p:cTn id="21"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solidFill>
                  <a:schemeClr val="accent1">
                    <a:satMod val="150000"/>
                  </a:schemeClr>
                </a:solidFill>
              </a:rPr>
              <a:t>Traditional Law Response to Domestic Violence</a:t>
            </a:r>
          </a:p>
        </p:txBody>
      </p:sp>
      <p:sp>
        <p:nvSpPr>
          <p:cNvPr id="6147" name="Rectangle 3"/>
          <p:cNvSpPr>
            <a:spLocks noGrp="1" noChangeArrowheads="1"/>
          </p:cNvSpPr>
          <p:nvPr>
            <p:ph idx="1"/>
          </p:nvPr>
        </p:nvSpPr>
        <p:spPr/>
        <p:txBody>
          <a:bodyPr/>
          <a:lstStyle/>
          <a:p>
            <a:pPr eaLnBrk="1" hangingPunct="1">
              <a:buClrTx/>
              <a:buFont typeface="Wingdings" panose="05000000000000000000" pitchFamily="2" charset="2"/>
              <a:buChar char="Ø"/>
            </a:pPr>
            <a:r>
              <a:rPr lang="en-US" altLang="en-US" dirty="0"/>
              <a:t>Lack of policies addressing domestic violence for the general public</a:t>
            </a:r>
          </a:p>
          <a:p>
            <a:pPr lvl="1" eaLnBrk="1" hangingPunct="1">
              <a:buFont typeface="Wingdings" panose="05000000000000000000" pitchFamily="2" charset="2"/>
              <a:buNone/>
            </a:pPr>
            <a:r>
              <a:rPr lang="en-US" altLang="en-US" dirty="0"/>
              <a:t>Officer discretion led to inaction and civil liability</a:t>
            </a:r>
          </a:p>
          <a:p>
            <a:pPr eaLnBrk="1" hangingPunct="1">
              <a:buClrTx/>
              <a:buFont typeface="Wingdings" panose="05000000000000000000" pitchFamily="2" charset="2"/>
              <a:buChar char="Ø"/>
            </a:pPr>
            <a:r>
              <a:rPr lang="en-US" altLang="en-US" dirty="0"/>
              <a:t>Criminal codes did not define domestic violence</a:t>
            </a:r>
          </a:p>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dissolve">
                                      <p:cBhvr>
                                        <p:cTn id="7" dur="500"/>
                                        <p:tgtEl>
                                          <p:spTgt spid="614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dissolve">
                                      <p:cBhvr>
                                        <p:cTn id="10" dur="500"/>
                                        <p:tgtEl>
                                          <p:spTgt spid="61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dissolve">
                                      <p:cBhvr>
                                        <p:cTn id="15"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8613</TotalTime>
  <Words>2566</Words>
  <Application>Microsoft Office PowerPoint</Application>
  <PresentationFormat>On-screen Show (4:3)</PresentationFormat>
  <Paragraphs>373</Paragraphs>
  <Slides>53</Slides>
  <Notes>32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53</vt:i4>
      </vt:variant>
    </vt:vector>
  </HeadingPairs>
  <TitlesOfParts>
    <vt:vector size="63" baseType="lpstr">
      <vt:lpstr>Arial</vt:lpstr>
      <vt:lpstr>Calibri</vt:lpstr>
      <vt:lpstr>Corbel</vt:lpstr>
      <vt:lpstr>Georgia</vt:lpstr>
      <vt:lpstr>Times New Roman</vt:lpstr>
      <vt:lpstr>Wingdings</vt:lpstr>
      <vt:lpstr>Wingdings 2</vt:lpstr>
      <vt:lpstr>Wingdings 3</vt:lpstr>
      <vt:lpstr>Module</vt:lpstr>
      <vt:lpstr>3_Office Theme</vt:lpstr>
      <vt:lpstr>High Profile Offenders Officer Involved Domestic and Sexual Violence  </vt:lpstr>
      <vt:lpstr>Objectives</vt:lpstr>
      <vt:lpstr>PowerPoint Presentation</vt:lpstr>
      <vt:lpstr>Officer Involved Domestic and Sexual Violence</vt:lpstr>
      <vt:lpstr>PowerPoint Presentation</vt:lpstr>
      <vt:lpstr>Former State Trooper Sentenced for Cyberstalking - 2015 </vt:lpstr>
      <vt:lpstr>Officer - Victim </vt:lpstr>
      <vt:lpstr>Traditional Law Response to Domestic Violence </vt:lpstr>
      <vt:lpstr>Traditional Law Response to Domestic Violence</vt:lpstr>
      <vt:lpstr>Traditional Law Response to Domestic Violence</vt:lpstr>
      <vt:lpstr>Traditional Law Response to Domestic Violence</vt:lpstr>
      <vt:lpstr>Traditional Law Response to Domestic Violence</vt:lpstr>
      <vt:lpstr>Blue Code of Silence?</vt:lpstr>
      <vt:lpstr>LAPD Inspector General Study</vt:lpstr>
      <vt:lpstr>Convictions?</vt:lpstr>
      <vt:lpstr>What are the odds?</vt:lpstr>
      <vt:lpstr>From the Line</vt:lpstr>
      <vt:lpstr>From the Line</vt:lpstr>
      <vt:lpstr>From the Line</vt:lpstr>
      <vt:lpstr>Sexual Misconduct</vt:lpstr>
      <vt:lpstr>The Blue Curtain?</vt:lpstr>
      <vt:lpstr>The Profile</vt:lpstr>
      <vt:lpstr>The Profile</vt:lpstr>
      <vt:lpstr>The Profile</vt:lpstr>
      <vt:lpstr>The Blue Curtain?</vt:lpstr>
      <vt:lpstr>PowerPoint Presentation</vt:lpstr>
      <vt:lpstr>Power and Control Tactics </vt:lpstr>
      <vt:lpstr>Power and Control Tactics</vt:lpstr>
      <vt:lpstr>Power and Control Tactics</vt:lpstr>
      <vt:lpstr>Power and Control Tactics</vt:lpstr>
      <vt:lpstr>Power and Control Tactics</vt:lpstr>
      <vt:lpstr>Power and Control Tactics</vt:lpstr>
      <vt:lpstr>Power and Control Tactics</vt:lpstr>
      <vt:lpstr>Power and Control Tactics</vt:lpstr>
      <vt:lpstr>Sexual Offenses and Misconduct</vt:lpstr>
      <vt:lpstr>PowerPoint Presentation</vt:lpstr>
      <vt:lpstr>PowerPoint Presentation</vt:lpstr>
      <vt:lpstr>Sexual Misconduct</vt:lpstr>
      <vt:lpstr>PowerPoint Presentation</vt:lpstr>
      <vt:lpstr>Oklahoma’s Daniel Holtzclaw</vt:lpstr>
      <vt:lpstr>Why have a policy for Officer Involved Domestic Violence</vt:lpstr>
      <vt:lpstr>Six Most Common Areas of Officer Liability</vt:lpstr>
      <vt:lpstr>IACP  Model Policy</vt:lpstr>
      <vt:lpstr>IACP Officer Involved Policy</vt:lpstr>
      <vt:lpstr>Alberta Police Services and Women’s Shelters Working Relationship Guidelines</vt:lpstr>
      <vt:lpstr>Policy Implementation </vt:lpstr>
      <vt:lpstr>Police Officer Certification Information System</vt:lpstr>
      <vt:lpstr>Solutions</vt:lpstr>
      <vt:lpstr>The Nashville Policy</vt:lpstr>
      <vt:lpstr>The Nashville Policy</vt:lpstr>
      <vt:lpstr>The Bottom Line</vt:lpstr>
      <vt:lpstr>PowerPoint Presentation</vt:lpstr>
      <vt:lpstr>Diane Wetendorf</vt:lpstr>
    </vt:vector>
  </TitlesOfParts>
  <Company>MARK WYNN CONSULTING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Officer Involved Domestic Violence</dc:title>
  <dc:creator>Mark Wynn</dc:creator>
  <cp:lastModifiedBy>Mark Wynn</cp:lastModifiedBy>
  <cp:revision>264</cp:revision>
  <cp:lastPrinted>2001-01-23T06:04:01Z</cp:lastPrinted>
  <dcterms:created xsi:type="dcterms:W3CDTF">2000-03-03T07:12:33Z</dcterms:created>
  <dcterms:modified xsi:type="dcterms:W3CDTF">2025-02-20T20:11:48Z</dcterms:modified>
</cp:coreProperties>
</file>