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3"/>
  </p:notesMasterIdLst>
  <p:sldIdLst>
    <p:sldId id="311" r:id="rId3"/>
    <p:sldId id="339" r:id="rId4"/>
    <p:sldId id="297" r:id="rId5"/>
    <p:sldId id="319" r:id="rId6"/>
    <p:sldId id="320" r:id="rId7"/>
    <p:sldId id="322" r:id="rId8"/>
    <p:sldId id="321" r:id="rId9"/>
    <p:sldId id="307" r:id="rId10"/>
    <p:sldId id="344" r:id="rId11"/>
    <p:sldId id="327" r:id="rId12"/>
    <p:sldId id="326" r:id="rId13"/>
    <p:sldId id="329" r:id="rId14"/>
    <p:sldId id="330" r:id="rId15"/>
    <p:sldId id="335" r:id="rId16"/>
    <p:sldId id="342" r:id="rId17"/>
    <p:sldId id="328" r:id="rId18"/>
    <p:sldId id="332" r:id="rId19"/>
    <p:sldId id="333" r:id="rId20"/>
    <p:sldId id="336" r:id="rId21"/>
    <p:sldId id="343" r:id="rId22"/>
    <p:sldId id="331" r:id="rId23"/>
    <p:sldId id="337" r:id="rId24"/>
    <p:sldId id="313" r:id="rId25"/>
    <p:sldId id="323" r:id="rId26"/>
    <p:sldId id="324" r:id="rId27"/>
    <p:sldId id="325" r:id="rId28"/>
    <p:sldId id="340" r:id="rId29"/>
    <p:sldId id="341" r:id="rId30"/>
    <p:sldId id="334" r:id="rId31"/>
    <p:sldId id="31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7257D"/>
    <a:srgbClr val="954ECA"/>
    <a:srgbClr val="BA8CDC"/>
    <a:srgbClr val="3A3ECE"/>
    <a:srgbClr val="2227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38" autoAdjust="0"/>
    <p:restoredTop sz="94660"/>
  </p:normalViewPr>
  <p:slideViewPr>
    <p:cSldViewPr snapToGrid="0">
      <p:cViewPr varScale="1">
        <p:scale>
          <a:sx n="80" d="100"/>
          <a:sy n="80" d="100"/>
        </p:scale>
        <p:origin x="774" y="60"/>
      </p:cViewPr>
      <p:guideLst/>
    </p:cSldViewPr>
  </p:slideViewPr>
  <p:notesTextViewPr>
    <p:cViewPr>
      <p:scale>
        <a:sx n="1" d="1"/>
        <a:sy n="1" d="1"/>
      </p:scale>
      <p:origin x="0" y="0"/>
    </p:cViewPr>
  </p:notesTextViewPr>
  <p:notesViewPr>
    <p:cSldViewPr snapToGrid="0">
      <p:cViewPr varScale="1">
        <p:scale>
          <a:sx n="75" d="100"/>
          <a:sy n="75" d="100"/>
        </p:scale>
        <p:origin x="319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7B3860-12C7-41A9-8481-832EDB886988}"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11DCBB98-B184-42B3-A4C2-29F5C22EB309}">
      <dgm:prSet phldrT="[Text]"/>
      <dgm:spPr/>
      <dgm:t>
        <a:bodyPr/>
        <a:lstStyle/>
        <a:p>
          <a:r>
            <a:rPr lang="en-US" dirty="0">
              <a:latin typeface="Palatino"/>
            </a:rPr>
            <a:t>Referral/Call In</a:t>
          </a:r>
        </a:p>
      </dgm:t>
    </dgm:pt>
    <dgm:pt modelId="{28E3F8DC-361F-48BD-99E4-EE4DCFE7B04E}" type="parTrans" cxnId="{AA4BA65D-9E47-49C5-B12A-A5B1DA839FB5}">
      <dgm:prSet/>
      <dgm:spPr/>
      <dgm:t>
        <a:bodyPr/>
        <a:lstStyle/>
        <a:p>
          <a:endParaRPr lang="en-US"/>
        </a:p>
      </dgm:t>
    </dgm:pt>
    <dgm:pt modelId="{3667173D-6251-40BA-971E-AE3B2AF311E3}" type="sibTrans" cxnId="{AA4BA65D-9E47-49C5-B12A-A5B1DA839FB5}">
      <dgm:prSet/>
      <dgm:spPr/>
      <dgm:t>
        <a:bodyPr/>
        <a:lstStyle/>
        <a:p>
          <a:endParaRPr lang="en-US"/>
        </a:p>
      </dgm:t>
    </dgm:pt>
    <dgm:pt modelId="{9E1179C7-121F-4099-956C-CBF1663EA426}">
      <dgm:prSet phldrT="[Text]"/>
      <dgm:spPr/>
      <dgm:t>
        <a:bodyPr/>
        <a:lstStyle/>
        <a:p>
          <a:r>
            <a:rPr lang="en-US" dirty="0">
              <a:latin typeface="Palatino"/>
            </a:rPr>
            <a:t>Intake</a:t>
          </a:r>
        </a:p>
      </dgm:t>
    </dgm:pt>
    <dgm:pt modelId="{7F8A1DA1-76D0-4360-AC7A-CEFA304BFF27}" type="parTrans" cxnId="{8BD9D2DA-0BB0-48F9-BEFC-5DAFB192CDEF}">
      <dgm:prSet/>
      <dgm:spPr/>
      <dgm:t>
        <a:bodyPr/>
        <a:lstStyle/>
        <a:p>
          <a:endParaRPr lang="en-US"/>
        </a:p>
      </dgm:t>
    </dgm:pt>
    <dgm:pt modelId="{A6D9028D-E129-4764-8175-3CB263FBC0F7}" type="sibTrans" cxnId="{8BD9D2DA-0BB0-48F9-BEFC-5DAFB192CDEF}">
      <dgm:prSet/>
      <dgm:spPr/>
      <dgm:t>
        <a:bodyPr/>
        <a:lstStyle/>
        <a:p>
          <a:endParaRPr lang="en-US"/>
        </a:p>
      </dgm:t>
    </dgm:pt>
    <dgm:pt modelId="{D3E1215B-F5E7-4DA3-85DE-C94585089309}">
      <dgm:prSet phldrT="[Text]"/>
      <dgm:spPr/>
      <dgm:t>
        <a:bodyPr/>
        <a:lstStyle/>
        <a:p>
          <a:r>
            <a:rPr lang="en-US" dirty="0">
              <a:latin typeface="Palatino"/>
            </a:rPr>
            <a:t>Case Review</a:t>
          </a:r>
        </a:p>
      </dgm:t>
    </dgm:pt>
    <dgm:pt modelId="{3DA9ABEB-786D-4A06-8635-81F57F8ECCE1}" type="parTrans" cxnId="{D873B2F4-F8BE-4BBB-A77C-938923D02362}">
      <dgm:prSet/>
      <dgm:spPr/>
      <dgm:t>
        <a:bodyPr/>
        <a:lstStyle/>
        <a:p>
          <a:endParaRPr lang="en-US"/>
        </a:p>
      </dgm:t>
    </dgm:pt>
    <dgm:pt modelId="{A731794A-D3A2-4970-88B1-A10D901E9616}" type="sibTrans" cxnId="{D873B2F4-F8BE-4BBB-A77C-938923D02362}">
      <dgm:prSet/>
      <dgm:spPr/>
      <dgm:t>
        <a:bodyPr/>
        <a:lstStyle/>
        <a:p>
          <a:endParaRPr lang="en-US"/>
        </a:p>
      </dgm:t>
    </dgm:pt>
    <dgm:pt modelId="{9EA2C4A2-4E31-4A8E-A704-865132F29F4F}">
      <dgm:prSet phldrT="[Text]"/>
      <dgm:spPr/>
      <dgm:t>
        <a:bodyPr/>
        <a:lstStyle/>
        <a:p>
          <a:r>
            <a:rPr lang="en-US" dirty="0">
              <a:latin typeface="Palatino"/>
            </a:rPr>
            <a:t>Grant Funding Conversation</a:t>
          </a:r>
        </a:p>
      </dgm:t>
    </dgm:pt>
    <dgm:pt modelId="{F16C3472-E099-453B-8714-512077432E0E}" type="parTrans" cxnId="{B310BE14-5EA8-430F-A760-003803C8BA7A}">
      <dgm:prSet/>
      <dgm:spPr/>
      <dgm:t>
        <a:bodyPr/>
        <a:lstStyle/>
        <a:p>
          <a:endParaRPr lang="en-US"/>
        </a:p>
      </dgm:t>
    </dgm:pt>
    <dgm:pt modelId="{03B90B08-1764-4CD4-932D-6C526352C26F}" type="sibTrans" cxnId="{B310BE14-5EA8-430F-A760-003803C8BA7A}">
      <dgm:prSet/>
      <dgm:spPr/>
      <dgm:t>
        <a:bodyPr/>
        <a:lstStyle/>
        <a:p>
          <a:endParaRPr lang="en-US"/>
        </a:p>
      </dgm:t>
    </dgm:pt>
    <dgm:pt modelId="{9F0EFA92-8E66-4026-802B-C85981482DAD}">
      <dgm:prSet phldrT="[Text]"/>
      <dgm:spPr/>
      <dgm:t>
        <a:bodyPr/>
        <a:lstStyle/>
        <a:p>
          <a:r>
            <a:rPr lang="en-US" dirty="0">
              <a:latin typeface="Palatino"/>
            </a:rPr>
            <a:t>Possible Representation</a:t>
          </a:r>
        </a:p>
      </dgm:t>
    </dgm:pt>
    <dgm:pt modelId="{C4854ECA-13D5-4147-9D62-97C1AB34EC2E}" type="parTrans" cxnId="{C6D39CAF-B5B5-4497-9803-986880ADFB50}">
      <dgm:prSet/>
      <dgm:spPr/>
      <dgm:t>
        <a:bodyPr/>
        <a:lstStyle/>
        <a:p>
          <a:endParaRPr lang="en-US"/>
        </a:p>
      </dgm:t>
    </dgm:pt>
    <dgm:pt modelId="{AF27388F-07A6-4264-882A-EF5EF8BB5001}" type="sibTrans" cxnId="{C6D39CAF-B5B5-4497-9803-986880ADFB50}">
      <dgm:prSet/>
      <dgm:spPr/>
      <dgm:t>
        <a:bodyPr/>
        <a:lstStyle/>
        <a:p>
          <a:endParaRPr lang="en-US"/>
        </a:p>
      </dgm:t>
    </dgm:pt>
    <dgm:pt modelId="{F33CDFCD-F341-4A67-AC8E-8ECC372D4462}" type="pres">
      <dgm:prSet presAssocID="{E57B3860-12C7-41A9-8481-832EDB886988}" presName="Name0" presStyleCnt="0">
        <dgm:presLayoutVars>
          <dgm:dir/>
          <dgm:resizeHandles val="exact"/>
        </dgm:presLayoutVars>
      </dgm:prSet>
      <dgm:spPr/>
    </dgm:pt>
    <dgm:pt modelId="{5F6E8026-FB14-49E8-AAB1-8EEE815208AB}" type="pres">
      <dgm:prSet presAssocID="{11DCBB98-B184-42B3-A4C2-29F5C22EB309}" presName="node" presStyleLbl="node1" presStyleIdx="0" presStyleCnt="5">
        <dgm:presLayoutVars>
          <dgm:bulletEnabled val="1"/>
        </dgm:presLayoutVars>
      </dgm:prSet>
      <dgm:spPr/>
    </dgm:pt>
    <dgm:pt modelId="{C597F9F2-C6CB-4DBD-9C29-285DA64D57E8}" type="pres">
      <dgm:prSet presAssocID="{3667173D-6251-40BA-971E-AE3B2AF311E3}" presName="sibTrans" presStyleLbl="sibTrans1D1" presStyleIdx="0" presStyleCnt="4"/>
      <dgm:spPr/>
    </dgm:pt>
    <dgm:pt modelId="{BF0AB538-6264-45E0-8970-599B242BB6AD}" type="pres">
      <dgm:prSet presAssocID="{3667173D-6251-40BA-971E-AE3B2AF311E3}" presName="connectorText" presStyleLbl="sibTrans1D1" presStyleIdx="0" presStyleCnt="4"/>
      <dgm:spPr/>
    </dgm:pt>
    <dgm:pt modelId="{3F27F6B6-66D3-48CF-8E74-D086425CCC27}" type="pres">
      <dgm:prSet presAssocID="{9E1179C7-121F-4099-956C-CBF1663EA426}" presName="node" presStyleLbl="node1" presStyleIdx="1" presStyleCnt="5">
        <dgm:presLayoutVars>
          <dgm:bulletEnabled val="1"/>
        </dgm:presLayoutVars>
      </dgm:prSet>
      <dgm:spPr/>
    </dgm:pt>
    <dgm:pt modelId="{56EC2FCC-4161-4A30-814E-9B69173F5E8C}" type="pres">
      <dgm:prSet presAssocID="{A6D9028D-E129-4764-8175-3CB263FBC0F7}" presName="sibTrans" presStyleLbl="sibTrans1D1" presStyleIdx="1" presStyleCnt="4"/>
      <dgm:spPr/>
    </dgm:pt>
    <dgm:pt modelId="{CD9E5FC8-ABA0-4FE2-B9C0-6AC234EEF8C2}" type="pres">
      <dgm:prSet presAssocID="{A6D9028D-E129-4764-8175-3CB263FBC0F7}" presName="connectorText" presStyleLbl="sibTrans1D1" presStyleIdx="1" presStyleCnt="4"/>
      <dgm:spPr/>
    </dgm:pt>
    <dgm:pt modelId="{902D8568-E8AA-4075-B680-CC15A1A8FD3E}" type="pres">
      <dgm:prSet presAssocID="{D3E1215B-F5E7-4DA3-85DE-C94585089309}" presName="node" presStyleLbl="node1" presStyleIdx="2" presStyleCnt="5">
        <dgm:presLayoutVars>
          <dgm:bulletEnabled val="1"/>
        </dgm:presLayoutVars>
      </dgm:prSet>
      <dgm:spPr/>
    </dgm:pt>
    <dgm:pt modelId="{2CE10702-7C50-4F22-BA00-83DE0A0606B5}" type="pres">
      <dgm:prSet presAssocID="{A731794A-D3A2-4970-88B1-A10D901E9616}" presName="sibTrans" presStyleLbl="sibTrans1D1" presStyleIdx="2" presStyleCnt="4"/>
      <dgm:spPr/>
    </dgm:pt>
    <dgm:pt modelId="{D0BCD8A0-49BA-4E4F-8F0B-AA3F351AC793}" type="pres">
      <dgm:prSet presAssocID="{A731794A-D3A2-4970-88B1-A10D901E9616}" presName="connectorText" presStyleLbl="sibTrans1D1" presStyleIdx="2" presStyleCnt="4"/>
      <dgm:spPr/>
    </dgm:pt>
    <dgm:pt modelId="{145EEDB5-BCB8-4968-8121-17E7ED975474}" type="pres">
      <dgm:prSet presAssocID="{9EA2C4A2-4E31-4A8E-A704-865132F29F4F}" presName="node" presStyleLbl="node1" presStyleIdx="3" presStyleCnt="5">
        <dgm:presLayoutVars>
          <dgm:bulletEnabled val="1"/>
        </dgm:presLayoutVars>
      </dgm:prSet>
      <dgm:spPr/>
    </dgm:pt>
    <dgm:pt modelId="{B0959162-298C-44E7-81CB-F4DDB8566B93}" type="pres">
      <dgm:prSet presAssocID="{03B90B08-1764-4CD4-932D-6C526352C26F}" presName="sibTrans" presStyleLbl="sibTrans1D1" presStyleIdx="3" presStyleCnt="4"/>
      <dgm:spPr/>
    </dgm:pt>
    <dgm:pt modelId="{70DCBC52-D340-46D0-9045-F7EFE32D5D7C}" type="pres">
      <dgm:prSet presAssocID="{03B90B08-1764-4CD4-932D-6C526352C26F}" presName="connectorText" presStyleLbl="sibTrans1D1" presStyleIdx="3" presStyleCnt="4"/>
      <dgm:spPr/>
    </dgm:pt>
    <dgm:pt modelId="{63A0EA53-A798-41D3-8C45-C39D1B012796}" type="pres">
      <dgm:prSet presAssocID="{9F0EFA92-8E66-4026-802B-C85981482DAD}" presName="node" presStyleLbl="node1" presStyleIdx="4" presStyleCnt="5">
        <dgm:presLayoutVars>
          <dgm:bulletEnabled val="1"/>
        </dgm:presLayoutVars>
      </dgm:prSet>
      <dgm:spPr/>
    </dgm:pt>
  </dgm:ptLst>
  <dgm:cxnLst>
    <dgm:cxn modelId="{F3908C04-CE31-4EE2-BEC7-72B10215F212}" type="presOf" srcId="{A731794A-D3A2-4970-88B1-A10D901E9616}" destId="{2CE10702-7C50-4F22-BA00-83DE0A0606B5}" srcOrd="0" destOrd="0" presId="urn:microsoft.com/office/officeart/2005/8/layout/bProcess3"/>
    <dgm:cxn modelId="{B310BE14-5EA8-430F-A760-003803C8BA7A}" srcId="{E57B3860-12C7-41A9-8481-832EDB886988}" destId="{9EA2C4A2-4E31-4A8E-A704-865132F29F4F}" srcOrd="3" destOrd="0" parTransId="{F16C3472-E099-453B-8714-512077432E0E}" sibTransId="{03B90B08-1764-4CD4-932D-6C526352C26F}"/>
    <dgm:cxn modelId="{A691E317-2241-4BC5-83DB-95B4793E3A38}" type="presOf" srcId="{E57B3860-12C7-41A9-8481-832EDB886988}" destId="{F33CDFCD-F341-4A67-AC8E-8ECC372D4462}" srcOrd="0" destOrd="0" presId="urn:microsoft.com/office/officeart/2005/8/layout/bProcess3"/>
    <dgm:cxn modelId="{B6DED718-9FF9-492C-B7A8-DE97960678F5}" type="presOf" srcId="{3667173D-6251-40BA-971E-AE3B2AF311E3}" destId="{BF0AB538-6264-45E0-8970-599B242BB6AD}" srcOrd="1" destOrd="0" presId="urn:microsoft.com/office/officeart/2005/8/layout/bProcess3"/>
    <dgm:cxn modelId="{14D3862D-92CB-497A-9C38-09BD2076F508}" type="presOf" srcId="{A6D9028D-E129-4764-8175-3CB263FBC0F7}" destId="{56EC2FCC-4161-4A30-814E-9B69173F5E8C}" srcOrd="0" destOrd="0" presId="urn:microsoft.com/office/officeart/2005/8/layout/bProcess3"/>
    <dgm:cxn modelId="{AA4BA65D-9E47-49C5-B12A-A5B1DA839FB5}" srcId="{E57B3860-12C7-41A9-8481-832EDB886988}" destId="{11DCBB98-B184-42B3-A4C2-29F5C22EB309}" srcOrd="0" destOrd="0" parTransId="{28E3F8DC-361F-48BD-99E4-EE4DCFE7B04E}" sibTransId="{3667173D-6251-40BA-971E-AE3B2AF311E3}"/>
    <dgm:cxn modelId="{F549FA60-53B9-4EEA-B4E8-4B72882D7875}" type="presOf" srcId="{11DCBB98-B184-42B3-A4C2-29F5C22EB309}" destId="{5F6E8026-FB14-49E8-AAB1-8EEE815208AB}" srcOrd="0" destOrd="0" presId="urn:microsoft.com/office/officeart/2005/8/layout/bProcess3"/>
    <dgm:cxn modelId="{922E3848-D23D-49DD-9796-9211FDEBEB0B}" type="presOf" srcId="{9F0EFA92-8E66-4026-802B-C85981482DAD}" destId="{63A0EA53-A798-41D3-8C45-C39D1B012796}" srcOrd="0" destOrd="0" presId="urn:microsoft.com/office/officeart/2005/8/layout/bProcess3"/>
    <dgm:cxn modelId="{33537E71-4939-4A16-99CF-ABF77F9D8EB5}" type="presOf" srcId="{A6D9028D-E129-4764-8175-3CB263FBC0F7}" destId="{CD9E5FC8-ABA0-4FE2-B9C0-6AC234EEF8C2}" srcOrd="1" destOrd="0" presId="urn:microsoft.com/office/officeart/2005/8/layout/bProcess3"/>
    <dgm:cxn modelId="{EEDC2775-87EB-4342-BAC7-245068B94766}" type="presOf" srcId="{03B90B08-1764-4CD4-932D-6C526352C26F}" destId="{70DCBC52-D340-46D0-9045-F7EFE32D5D7C}" srcOrd="1" destOrd="0" presId="urn:microsoft.com/office/officeart/2005/8/layout/bProcess3"/>
    <dgm:cxn modelId="{7208EA82-BA10-44E8-B024-A7EDFB21E035}" type="presOf" srcId="{03B90B08-1764-4CD4-932D-6C526352C26F}" destId="{B0959162-298C-44E7-81CB-F4DDB8566B93}" srcOrd="0" destOrd="0" presId="urn:microsoft.com/office/officeart/2005/8/layout/bProcess3"/>
    <dgm:cxn modelId="{EA01AD83-041A-4440-A0F3-64A19A384562}" type="presOf" srcId="{9E1179C7-121F-4099-956C-CBF1663EA426}" destId="{3F27F6B6-66D3-48CF-8E74-D086425CCC27}" srcOrd="0" destOrd="0" presId="urn:microsoft.com/office/officeart/2005/8/layout/bProcess3"/>
    <dgm:cxn modelId="{91479CA6-B9DE-41A4-87E9-D971A17B30AD}" type="presOf" srcId="{3667173D-6251-40BA-971E-AE3B2AF311E3}" destId="{C597F9F2-C6CB-4DBD-9C29-285DA64D57E8}" srcOrd="0" destOrd="0" presId="urn:microsoft.com/office/officeart/2005/8/layout/bProcess3"/>
    <dgm:cxn modelId="{C6D39CAF-B5B5-4497-9803-986880ADFB50}" srcId="{E57B3860-12C7-41A9-8481-832EDB886988}" destId="{9F0EFA92-8E66-4026-802B-C85981482DAD}" srcOrd="4" destOrd="0" parTransId="{C4854ECA-13D5-4147-9D62-97C1AB34EC2E}" sibTransId="{AF27388F-07A6-4264-882A-EF5EF8BB5001}"/>
    <dgm:cxn modelId="{6B62BDB1-C4B3-4C1A-B114-B9D86959C5EF}" type="presOf" srcId="{A731794A-D3A2-4970-88B1-A10D901E9616}" destId="{D0BCD8A0-49BA-4E4F-8F0B-AA3F351AC793}" srcOrd="1" destOrd="0" presId="urn:microsoft.com/office/officeart/2005/8/layout/bProcess3"/>
    <dgm:cxn modelId="{87811EB9-085D-4172-8ED3-1450413FE131}" type="presOf" srcId="{D3E1215B-F5E7-4DA3-85DE-C94585089309}" destId="{902D8568-E8AA-4075-B680-CC15A1A8FD3E}" srcOrd="0" destOrd="0" presId="urn:microsoft.com/office/officeart/2005/8/layout/bProcess3"/>
    <dgm:cxn modelId="{067903CB-C528-4463-BBB5-4C4C7035A836}" type="presOf" srcId="{9EA2C4A2-4E31-4A8E-A704-865132F29F4F}" destId="{145EEDB5-BCB8-4968-8121-17E7ED975474}" srcOrd="0" destOrd="0" presId="urn:microsoft.com/office/officeart/2005/8/layout/bProcess3"/>
    <dgm:cxn modelId="{8BD9D2DA-0BB0-48F9-BEFC-5DAFB192CDEF}" srcId="{E57B3860-12C7-41A9-8481-832EDB886988}" destId="{9E1179C7-121F-4099-956C-CBF1663EA426}" srcOrd="1" destOrd="0" parTransId="{7F8A1DA1-76D0-4360-AC7A-CEFA304BFF27}" sibTransId="{A6D9028D-E129-4764-8175-3CB263FBC0F7}"/>
    <dgm:cxn modelId="{D873B2F4-F8BE-4BBB-A77C-938923D02362}" srcId="{E57B3860-12C7-41A9-8481-832EDB886988}" destId="{D3E1215B-F5E7-4DA3-85DE-C94585089309}" srcOrd="2" destOrd="0" parTransId="{3DA9ABEB-786D-4A06-8635-81F57F8ECCE1}" sibTransId="{A731794A-D3A2-4970-88B1-A10D901E9616}"/>
    <dgm:cxn modelId="{EB9D9A7A-0681-4EDD-92D4-5BD7E45ADDB6}" type="presParOf" srcId="{F33CDFCD-F341-4A67-AC8E-8ECC372D4462}" destId="{5F6E8026-FB14-49E8-AAB1-8EEE815208AB}" srcOrd="0" destOrd="0" presId="urn:microsoft.com/office/officeart/2005/8/layout/bProcess3"/>
    <dgm:cxn modelId="{2420D83A-499F-47D9-9108-6D4AD96C528D}" type="presParOf" srcId="{F33CDFCD-F341-4A67-AC8E-8ECC372D4462}" destId="{C597F9F2-C6CB-4DBD-9C29-285DA64D57E8}" srcOrd="1" destOrd="0" presId="urn:microsoft.com/office/officeart/2005/8/layout/bProcess3"/>
    <dgm:cxn modelId="{86C66EFA-5B36-4429-AC3A-FF4EEF4B377C}" type="presParOf" srcId="{C597F9F2-C6CB-4DBD-9C29-285DA64D57E8}" destId="{BF0AB538-6264-45E0-8970-599B242BB6AD}" srcOrd="0" destOrd="0" presId="urn:microsoft.com/office/officeart/2005/8/layout/bProcess3"/>
    <dgm:cxn modelId="{5A22CF26-C442-4C11-98CE-76203714AABC}" type="presParOf" srcId="{F33CDFCD-F341-4A67-AC8E-8ECC372D4462}" destId="{3F27F6B6-66D3-48CF-8E74-D086425CCC27}" srcOrd="2" destOrd="0" presId="urn:microsoft.com/office/officeart/2005/8/layout/bProcess3"/>
    <dgm:cxn modelId="{EA6F3CA9-46DD-4AEF-ACD4-88B77C8452A8}" type="presParOf" srcId="{F33CDFCD-F341-4A67-AC8E-8ECC372D4462}" destId="{56EC2FCC-4161-4A30-814E-9B69173F5E8C}" srcOrd="3" destOrd="0" presId="urn:microsoft.com/office/officeart/2005/8/layout/bProcess3"/>
    <dgm:cxn modelId="{482358C2-02A8-462E-88E5-655F736F1FB8}" type="presParOf" srcId="{56EC2FCC-4161-4A30-814E-9B69173F5E8C}" destId="{CD9E5FC8-ABA0-4FE2-B9C0-6AC234EEF8C2}" srcOrd="0" destOrd="0" presId="urn:microsoft.com/office/officeart/2005/8/layout/bProcess3"/>
    <dgm:cxn modelId="{7C7E75AE-D116-4FE1-8404-7237E3CC8516}" type="presParOf" srcId="{F33CDFCD-F341-4A67-AC8E-8ECC372D4462}" destId="{902D8568-E8AA-4075-B680-CC15A1A8FD3E}" srcOrd="4" destOrd="0" presId="urn:microsoft.com/office/officeart/2005/8/layout/bProcess3"/>
    <dgm:cxn modelId="{03DA2060-564A-4D4F-B27A-06571B1792CC}" type="presParOf" srcId="{F33CDFCD-F341-4A67-AC8E-8ECC372D4462}" destId="{2CE10702-7C50-4F22-BA00-83DE0A0606B5}" srcOrd="5" destOrd="0" presId="urn:microsoft.com/office/officeart/2005/8/layout/bProcess3"/>
    <dgm:cxn modelId="{709C7414-FF89-4FAC-A74C-FC16BE827727}" type="presParOf" srcId="{2CE10702-7C50-4F22-BA00-83DE0A0606B5}" destId="{D0BCD8A0-49BA-4E4F-8F0B-AA3F351AC793}" srcOrd="0" destOrd="0" presId="urn:microsoft.com/office/officeart/2005/8/layout/bProcess3"/>
    <dgm:cxn modelId="{D96536AC-DF0B-4724-9561-5E3BB629FE32}" type="presParOf" srcId="{F33CDFCD-F341-4A67-AC8E-8ECC372D4462}" destId="{145EEDB5-BCB8-4968-8121-17E7ED975474}" srcOrd="6" destOrd="0" presId="urn:microsoft.com/office/officeart/2005/8/layout/bProcess3"/>
    <dgm:cxn modelId="{3F16B75C-2A58-42D3-8DCD-24A67ADB1203}" type="presParOf" srcId="{F33CDFCD-F341-4A67-AC8E-8ECC372D4462}" destId="{B0959162-298C-44E7-81CB-F4DDB8566B93}" srcOrd="7" destOrd="0" presId="urn:microsoft.com/office/officeart/2005/8/layout/bProcess3"/>
    <dgm:cxn modelId="{616D67B1-42A1-41DA-B39F-0E9C604472F1}" type="presParOf" srcId="{B0959162-298C-44E7-81CB-F4DDB8566B93}" destId="{70DCBC52-D340-46D0-9045-F7EFE32D5D7C}" srcOrd="0" destOrd="0" presId="urn:microsoft.com/office/officeart/2005/8/layout/bProcess3"/>
    <dgm:cxn modelId="{4B714B03-1376-411B-860E-CE356F31443E}" type="presParOf" srcId="{F33CDFCD-F341-4A67-AC8E-8ECC372D4462}" destId="{63A0EA53-A798-41D3-8C45-C39D1B012796}" srcOrd="8"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97F9F2-C6CB-4DBD-9C29-285DA64D57E8}">
      <dsp:nvSpPr>
        <dsp:cNvPr id="0" name=""/>
        <dsp:cNvSpPr/>
      </dsp:nvSpPr>
      <dsp:spPr>
        <a:xfrm>
          <a:off x="2299702" y="829093"/>
          <a:ext cx="497343" cy="91440"/>
        </a:xfrm>
        <a:custGeom>
          <a:avLst/>
          <a:gdLst/>
          <a:ahLst/>
          <a:cxnLst/>
          <a:rect l="0" t="0" r="0" b="0"/>
          <a:pathLst>
            <a:path>
              <a:moveTo>
                <a:pt x="0" y="45720"/>
              </a:moveTo>
              <a:lnTo>
                <a:pt x="49734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35175" y="872173"/>
        <a:ext cx="26397" cy="5279"/>
      </dsp:txXfrm>
    </dsp:sp>
    <dsp:sp modelId="{5F6E8026-FB14-49E8-AAB1-8EEE815208AB}">
      <dsp:nvSpPr>
        <dsp:cNvPr id="0" name=""/>
        <dsp:cNvSpPr/>
      </dsp:nvSpPr>
      <dsp:spPr>
        <a:xfrm>
          <a:off x="6097" y="186191"/>
          <a:ext cx="2295405" cy="13772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Palatino"/>
            </a:rPr>
            <a:t>Referral/Call In</a:t>
          </a:r>
        </a:p>
      </dsp:txBody>
      <dsp:txXfrm>
        <a:off x="6097" y="186191"/>
        <a:ext cx="2295405" cy="1377243"/>
      </dsp:txXfrm>
    </dsp:sp>
    <dsp:sp modelId="{56EC2FCC-4161-4A30-814E-9B69173F5E8C}">
      <dsp:nvSpPr>
        <dsp:cNvPr id="0" name=""/>
        <dsp:cNvSpPr/>
      </dsp:nvSpPr>
      <dsp:spPr>
        <a:xfrm>
          <a:off x="5123051" y="829093"/>
          <a:ext cx="497343" cy="91440"/>
        </a:xfrm>
        <a:custGeom>
          <a:avLst/>
          <a:gdLst/>
          <a:ahLst/>
          <a:cxnLst/>
          <a:rect l="0" t="0" r="0" b="0"/>
          <a:pathLst>
            <a:path>
              <a:moveTo>
                <a:pt x="0" y="45720"/>
              </a:moveTo>
              <a:lnTo>
                <a:pt x="49734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58524" y="872173"/>
        <a:ext cx="26397" cy="5279"/>
      </dsp:txXfrm>
    </dsp:sp>
    <dsp:sp modelId="{3F27F6B6-66D3-48CF-8E74-D086425CCC27}">
      <dsp:nvSpPr>
        <dsp:cNvPr id="0" name=""/>
        <dsp:cNvSpPr/>
      </dsp:nvSpPr>
      <dsp:spPr>
        <a:xfrm>
          <a:off x="2829445" y="186191"/>
          <a:ext cx="2295405" cy="13772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Palatino"/>
            </a:rPr>
            <a:t>Intake</a:t>
          </a:r>
        </a:p>
      </dsp:txBody>
      <dsp:txXfrm>
        <a:off x="2829445" y="186191"/>
        <a:ext cx="2295405" cy="1377243"/>
      </dsp:txXfrm>
    </dsp:sp>
    <dsp:sp modelId="{2CE10702-7C50-4F22-BA00-83DE0A0606B5}">
      <dsp:nvSpPr>
        <dsp:cNvPr id="0" name=""/>
        <dsp:cNvSpPr/>
      </dsp:nvSpPr>
      <dsp:spPr>
        <a:xfrm>
          <a:off x="1153800" y="1561634"/>
          <a:ext cx="5646696" cy="497343"/>
        </a:xfrm>
        <a:custGeom>
          <a:avLst/>
          <a:gdLst/>
          <a:ahLst/>
          <a:cxnLst/>
          <a:rect l="0" t="0" r="0" b="0"/>
          <a:pathLst>
            <a:path>
              <a:moveTo>
                <a:pt x="5646696" y="0"/>
              </a:moveTo>
              <a:lnTo>
                <a:pt x="5646696" y="265771"/>
              </a:lnTo>
              <a:lnTo>
                <a:pt x="0" y="265771"/>
              </a:lnTo>
              <a:lnTo>
                <a:pt x="0" y="497343"/>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35365" y="1807666"/>
        <a:ext cx="283566" cy="5279"/>
      </dsp:txXfrm>
    </dsp:sp>
    <dsp:sp modelId="{902D8568-E8AA-4075-B680-CC15A1A8FD3E}">
      <dsp:nvSpPr>
        <dsp:cNvPr id="0" name=""/>
        <dsp:cNvSpPr/>
      </dsp:nvSpPr>
      <dsp:spPr>
        <a:xfrm>
          <a:off x="5652794" y="186191"/>
          <a:ext cx="2295405" cy="13772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Palatino"/>
            </a:rPr>
            <a:t>Case Review</a:t>
          </a:r>
        </a:p>
      </dsp:txBody>
      <dsp:txXfrm>
        <a:off x="5652794" y="186191"/>
        <a:ext cx="2295405" cy="1377243"/>
      </dsp:txXfrm>
    </dsp:sp>
    <dsp:sp modelId="{B0959162-298C-44E7-81CB-F4DDB8566B93}">
      <dsp:nvSpPr>
        <dsp:cNvPr id="0" name=""/>
        <dsp:cNvSpPr/>
      </dsp:nvSpPr>
      <dsp:spPr>
        <a:xfrm>
          <a:off x="2299702" y="2734279"/>
          <a:ext cx="497343" cy="91440"/>
        </a:xfrm>
        <a:custGeom>
          <a:avLst/>
          <a:gdLst/>
          <a:ahLst/>
          <a:cxnLst/>
          <a:rect l="0" t="0" r="0" b="0"/>
          <a:pathLst>
            <a:path>
              <a:moveTo>
                <a:pt x="0" y="45720"/>
              </a:moveTo>
              <a:lnTo>
                <a:pt x="49734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35175" y="2777359"/>
        <a:ext cx="26397" cy="5279"/>
      </dsp:txXfrm>
    </dsp:sp>
    <dsp:sp modelId="{145EEDB5-BCB8-4968-8121-17E7ED975474}">
      <dsp:nvSpPr>
        <dsp:cNvPr id="0" name=""/>
        <dsp:cNvSpPr/>
      </dsp:nvSpPr>
      <dsp:spPr>
        <a:xfrm>
          <a:off x="6097" y="2091378"/>
          <a:ext cx="2295405" cy="13772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Palatino"/>
            </a:rPr>
            <a:t>Grant Funding Conversation</a:t>
          </a:r>
        </a:p>
      </dsp:txBody>
      <dsp:txXfrm>
        <a:off x="6097" y="2091378"/>
        <a:ext cx="2295405" cy="1377243"/>
      </dsp:txXfrm>
    </dsp:sp>
    <dsp:sp modelId="{63A0EA53-A798-41D3-8C45-C39D1B012796}">
      <dsp:nvSpPr>
        <dsp:cNvPr id="0" name=""/>
        <dsp:cNvSpPr/>
      </dsp:nvSpPr>
      <dsp:spPr>
        <a:xfrm>
          <a:off x="2829445" y="2091378"/>
          <a:ext cx="2295405" cy="13772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Palatino"/>
            </a:rPr>
            <a:t>Possible Representation</a:t>
          </a:r>
        </a:p>
      </dsp:txBody>
      <dsp:txXfrm>
        <a:off x="2829445" y="2091378"/>
        <a:ext cx="2295405" cy="1377243"/>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A173FD-EAF5-42BB-89F0-2BFEB48E0136}" type="datetimeFigureOut">
              <a:rPr lang="en-US" smtClean="0"/>
              <a:t>3/29/2024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23DFA0-2FFF-44C3-8D24-E7B6EC02D856}" type="slidenum">
              <a:rPr lang="en-US" smtClean="0"/>
              <a:t>‹#›</a:t>
            </a:fld>
            <a:endParaRPr lang="en-US"/>
          </a:p>
        </p:txBody>
      </p:sp>
    </p:spTree>
    <p:extLst>
      <p:ext uri="{BB962C8B-B14F-4D97-AF65-F5344CB8AC3E}">
        <p14:creationId xmlns:p14="http://schemas.microsoft.com/office/powerpoint/2010/main" val="471613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need legal advice on a specific situation, contact our office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E8EF90-9D0B-4BEA-B697-09905ED9A3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1644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BD9DE-DAA6-48B6-A01C-9B73A2A2B6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E68403-5B4E-41FC-BBC4-A54FCCC3B5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0BE591-FCCF-4CBA-954A-AC0DBB89A617}"/>
              </a:ext>
            </a:extLst>
          </p:cNvPr>
          <p:cNvSpPr>
            <a:spLocks noGrp="1"/>
          </p:cNvSpPr>
          <p:nvPr>
            <p:ph type="dt" sz="half" idx="10"/>
          </p:nvPr>
        </p:nvSpPr>
        <p:spPr/>
        <p:txBody>
          <a:bodyPr/>
          <a:lstStyle/>
          <a:p>
            <a:fld id="{A4B189D3-8A4F-4DFF-AEF8-C8162A7D884D}" type="datetimeFigureOut">
              <a:rPr lang="en-US" smtClean="0"/>
              <a:t>3/29/2024</a:t>
            </a:fld>
            <a:endParaRPr lang="en-US"/>
          </a:p>
        </p:txBody>
      </p:sp>
      <p:sp>
        <p:nvSpPr>
          <p:cNvPr id="5" name="Footer Placeholder 4">
            <a:extLst>
              <a:ext uri="{FF2B5EF4-FFF2-40B4-BE49-F238E27FC236}">
                <a16:creationId xmlns:a16="http://schemas.microsoft.com/office/drawing/2014/main" id="{4E9185CA-B8AA-4995-8BFC-68C6F0F055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9079A1-40CB-4C46-9826-0D6F9EFE5206}"/>
              </a:ext>
            </a:extLst>
          </p:cNvPr>
          <p:cNvSpPr>
            <a:spLocks noGrp="1"/>
          </p:cNvSpPr>
          <p:nvPr>
            <p:ph type="sldNum" sz="quarter" idx="12"/>
          </p:nvPr>
        </p:nvSpPr>
        <p:spPr/>
        <p:txBody>
          <a:bodyPr/>
          <a:lstStyle/>
          <a:p>
            <a:fld id="{FEE5E53C-12D4-4FB8-AD9A-89585FBDD693}" type="slidenum">
              <a:rPr lang="en-US" smtClean="0"/>
              <a:t>‹#›</a:t>
            </a:fld>
            <a:endParaRPr lang="en-US"/>
          </a:p>
        </p:txBody>
      </p:sp>
    </p:spTree>
    <p:extLst>
      <p:ext uri="{BB962C8B-B14F-4D97-AF65-F5344CB8AC3E}">
        <p14:creationId xmlns:p14="http://schemas.microsoft.com/office/powerpoint/2010/main" val="2631008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903B0-E254-4FCE-8778-3AF10B5563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04CE8D-A8A1-4E1F-AD9B-0BA1C04926B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E91496-3D1B-4DE7-8C4A-BDDBF4CBA599}"/>
              </a:ext>
            </a:extLst>
          </p:cNvPr>
          <p:cNvSpPr>
            <a:spLocks noGrp="1"/>
          </p:cNvSpPr>
          <p:nvPr>
            <p:ph type="dt" sz="half" idx="10"/>
          </p:nvPr>
        </p:nvSpPr>
        <p:spPr/>
        <p:txBody>
          <a:bodyPr/>
          <a:lstStyle/>
          <a:p>
            <a:fld id="{A4B189D3-8A4F-4DFF-AEF8-C8162A7D884D}" type="datetimeFigureOut">
              <a:rPr lang="en-US" smtClean="0"/>
              <a:t>3/29/2024</a:t>
            </a:fld>
            <a:endParaRPr lang="en-US"/>
          </a:p>
        </p:txBody>
      </p:sp>
      <p:sp>
        <p:nvSpPr>
          <p:cNvPr id="5" name="Footer Placeholder 4">
            <a:extLst>
              <a:ext uri="{FF2B5EF4-FFF2-40B4-BE49-F238E27FC236}">
                <a16:creationId xmlns:a16="http://schemas.microsoft.com/office/drawing/2014/main" id="{E7AAF9CA-257B-4B1C-B193-AB7438AAE3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2CD51D-76D5-43B7-9E11-36D8D98F40E1}"/>
              </a:ext>
            </a:extLst>
          </p:cNvPr>
          <p:cNvSpPr>
            <a:spLocks noGrp="1"/>
          </p:cNvSpPr>
          <p:nvPr>
            <p:ph type="sldNum" sz="quarter" idx="12"/>
          </p:nvPr>
        </p:nvSpPr>
        <p:spPr/>
        <p:txBody>
          <a:bodyPr/>
          <a:lstStyle/>
          <a:p>
            <a:fld id="{FEE5E53C-12D4-4FB8-AD9A-89585FBDD693}" type="slidenum">
              <a:rPr lang="en-US" smtClean="0"/>
              <a:t>‹#›</a:t>
            </a:fld>
            <a:endParaRPr lang="en-US"/>
          </a:p>
        </p:txBody>
      </p:sp>
    </p:spTree>
    <p:extLst>
      <p:ext uri="{BB962C8B-B14F-4D97-AF65-F5344CB8AC3E}">
        <p14:creationId xmlns:p14="http://schemas.microsoft.com/office/powerpoint/2010/main" val="3704708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087300-33A2-406C-9FF2-B24F24CD0E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AFBC8F-9762-4588-86A7-9DC2101CF4B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4A3977-41B6-4630-8B77-820E109D8F82}"/>
              </a:ext>
            </a:extLst>
          </p:cNvPr>
          <p:cNvSpPr>
            <a:spLocks noGrp="1"/>
          </p:cNvSpPr>
          <p:nvPr>
            <p:ph type="dt" sz="half" idx="10"/>
          </p:nvPr>
        </p:nvSpPr>
        <p:spPr/>
        <p:txBody>
          <a:bodyPr/>
          <a:lstStyle/>
          <a:p>
            <a:fld id="{A4B189D3-8A4F-4DFF-AEF8-C8162A7D884D}" type="datetimeFigureOut">
              <a:rPr lang="en-US" smtClean="0"/>
              <a:t>3/29/2024</a:t>
            </a:fld>
            <a:endParaRPr lang="en-US"/>
          </a:p>
        </p:txBody>
      </p:sp>
      <p:sp>
        <p:nvSpPr>
          <p:cNvPr id="5" name="Footer Placeholder 4">
            <a:extLst>
              <a:ext uri="{FF2B5EF4-FFF2-40B4-BE49-F238E27FC236}">
                <a16:creationId xmlns:a16="http://schemas.microsoft.com/office/drawing/2014/main" id="{BAB5FEBB-03CE-4D9B-B814-5095CCBB3F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A2045-3926-4C59-85B1-CAABCEB2A19D}"/>
              </a:ext>
            </a:extLst>
          </p:cNvPr>
          <p:cNvSpPr>
            <a:spLocks noGrp="1"/>
          </p:cNvSpPr>
          <p:nvPr>
            <p:ph type="sldNum" sz="quarter" idx="12"/>
          </p:nvPr>
        </p:nvSpPr>
        <p:spPr/>
        <p:txBody>
          <a:bodyPr/>
          <a:lstStyle/>
          <a:p>
            <a:fld id="{FEE5E53C-12D4-4FB8-AD9A-89585FBDD693}" type="slidenum">
              <a:rPr lang="en-US" smtClean="0"/>
              <a:t>‹#›</a:t>
            </a:fld>
            <a:endParaRPr lang="en-US"/>
          </a:p>
        </p:txBody>
      </p:sp>
    </p:spTree>
    <p:extLst>
      <p:ext uri="{BB962C8B-B14F-4D97-AF65-F5344CB8AC3E}">
        <p14:creationId xmlns:p14="http://schemas.microsoft.com/office/powerpoint/2010/main" val="1916465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A94AD-D388-FE44-9336-57614C5482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7ED6F7-9D59-EE42-A4BB-BF1879C640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4023BE-C40B-AB46-A7C5-BEA94037D713}"/>
              </a:ext>
            </a:extLst>
          </p:cNvPr>
          <p:cNvSpPr>
            <a:spLocks noGrp="1"/>
          </p:cNvSpPr>
          <p:nvPr>
            <p:ph type="dt" sz="half" idx="10"/>
          </p:nvPr>
        </p:nvSpPr>
        <p:spPr/>
        <p:txBody>
          <a:bodyPr/>
          <a:lstStyle/>
          <a:p>
            <a:fld id="{B3DD6F68-2D92-1847-BF4C-3145EAC0AD46}" type="datetimeFigureOut">
              <a:rPr lang="en-US" smtClean="0"/>
              <a:t>3/29/2024</a:t>
            </a:fld>
            <a:endParaRPr lang="en-US"/>
          </a:p>
        </p:txBody>
      </p:sp>
      <p:sp>
        <p:nvSpPr>
          <p:cNvPr id="5" name="Footer Placeholder 4">
            <a:extLst>
              <a:ext uri="{FF2B5EF4-FFF2-40B4-BE49-F238E27FC236}">
                <a16:creationId xmlns:a16="http://schemas.microsoft.com/office/drawing/2014/main" id="{BC5CC871-F80A-744C-9373-8B2C3C58E1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07B483-2314-9E4D-BD74-65482A11222A}"/>
              </a:ext>
            </a:extLst>
          </p:cNvPr>
          <p:cNvSpPr>
            <a:spLocks noGrp="1"/>
          </p:cNvSpPr>
          <p:nvPr>
            <p:ph type="sldNum" sz="quarter" idx="12"/>
          </p:nvPr>
        </p:nvSpPr>
        <p:spPr/>
        <p:txBody>
          <a:bodyPr/>
          <a:lstStyle/>
          <a:p>
            <a:fld id="{3C0EF56A-6C40-E543-9F8F-41FD9492A09E}" type="slidenum">
              <a:rPr lang="en-US" smtClean="0"/>
              <a:t>‹#›</a:t>
            </a:fld>
            <a:endParaRPr lang="en-US"/>
          </a:p>
        </p:txBody>
      </p:sp>
    </p:spTree>
    <p:extLst>
      <p:ext uri="{BB962C8B-B14F-4D97-AF65-F5344CB8AC3E}">
        <p14:creationId xmlns:p14="http://schemas.microsoft.com/office/powerpoint/2010/main" val="498601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AE6EE-E879-D842-8C54-AFD8B09DD5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0DA4D0-D2CB-CC4C-A23A-1976C4032C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B0FDE-3648-804B-8D81-772CAEEE700F}"/>
              </a:ext>
            </a:extLst>
          </p:cNvPr>
          <p:cNvSpPr>
            <a:spLocks noGrp="1"/>
          </p:cNvSpPr>
          <p:nvPr>
            <p:ph type="dt" sz="half" idx="10"/>
          </p:nvPr>
        </p:nvSpPr>
        <p:spPr/>
        <p:txBody>
          <a:bodyPr/>
          <a:lstStyle/>
          <a:p>
            <a:fld id="{B3DD6F68-2D92-1847-BF4C-3145EAC0AD46}" type="datetimeFigureOut">
              <a:rPr lang="en-US" smtClean="0"/>
              <a:t>3/29/2024</a:t>
            </a:fld>
            <a:endParaRPr lang="en-US"/>
          </a:p>
        </p:txBody>
      </p:sp>
      <p:sp>
        <p:nvSpPr>
          <p:cNvPr id="5" name="Footer Placeholder 4">
            <a:extLst>
              <a:ext uri="{FF2B5EF4-FFF2-40B4-BE49-F238E27FC236}">
                <a16:creationId xmlns:a16="http://schemas.microsoft.com/office/drawing/2014/main" id="{AB5F38AF-E351-574B-AA86-F374590BA2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4598E4-E0DF-9347-A167-97C9F8CC6BBE}"/>
              </a:ext>
            </a:extLst>
          </p:cNvPr>
          <p:cNvSpPr>
            <a:spLocks noGrp="1"/>
          </p:cNvSpPr>
          <p:nvPr>
            <p:ph type="sldNum" sz="quarter" idx="12"/>
          </p:nvPr>
        </p:nvSpPr>
        <p:spPr/>
        <p:txBody>
          <a:bodyPr/>
          <a:lstStyle/>
          <a:p>
            <a:fld id="{3C0EF56A-6C40-E543-9F8F-41FD9492A09E}" type="slidenum">
              <a:rPr lang="en-US" smtClean="0"/>
              <a:t>‹#›</a:t>
            </a:fld>
            <a:endParaRPr lang="en-US"/>
          </a:p>
        </p:txBody>
      </p:sp>
    </p:spTree>
    <p:extLst>
      <p:ext uri="{BB962C8B-B14F-4D97-AF65-F5344CB8AC3E}">
        <p14:creationId xmlns:p14="http://schemas.microsoft.com/office/powerpoint/2010/main" val="6359806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3E824-3580-BC49-8827-C8D1CE2E44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FCCC82-7DC2-AD4F-800C-39B591E73F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55B62A-B6F3-F844-8364-B0A171D42E6F}"/>
              </a:ext>
            </a:extLst>
          </p:cNvPr>
          <p:cNvSpPr>
            <a:spLocks noGrp="1"/>
          </p:cNvSpPr>
          <p:nvPr>
            <p:ph type="dt" sz="half" idx="10"/>
          </p:nvPr>
        </p:nvSpPr>
        <p:spPr/>
        <p:txBody>
          <a:bodyPr/>
          <a:lstStyle/>
          <a:p>
            <a:fld id="{B3DD6F68-2D92-1847-BF4C-3145EAC0AD46}" type="datetimeFigureOut">
              <a:rPr lang="en-US" smtClean="0"/>
              <a:t>3/29/2024</a:t>
            </a:fld>
            <a:endParaRPr lang="en-US"/>
          </a:p>
        </p:txBody>
      </p:sp>
      <p:sp>
        <p:nvSpPr>
          <p:cNvPr id="5" name="Footer Placeholder 4">
            <a:extLst>
              <a:ext uri="{FF2B5EF4-FFF2-40B4-BE49-F238E27FC236}">
                <a16:creationId xmlns:a16="http://schemas.microsoft.com/office/drawing/2014/main" id="{674D4CA2-9D42-144D-90A3-5B590745D7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4AF651-3640-B24B-8F4B-385081DDC473}"/>
              </a:ext>
            </a:extLst>
          </p:cNvPr>
          <p:cNvSpPr>
            <a:spLocks noGrp="1"/>
          </p:cNvSpPr>
          <p:nvPr>
            <p:ph type="sldNum" sz="quarter" idx="12"/>
          </p:nvPr>
        </p:nvSpPr>
        <p:spPr/>
        <p:txBody>
          <a:bodyPr/>
          <a:lstStyle/>
          <a:p>
            <a:fld id="{3C0EF56A-6C40-E543-9F8F-41FD9492A09E}" type="slidenum">
              <a:rPr lang="en-US" smtClean="0"/>
              <a:t>‹#›</a:t>
            </a:fld>
            <a:endParaRPr lang="en-US"/>
          </a:p>
        </p:txBody>
      </p:sp>
    </p:spTree>
    <p:extLst>
      <p:ext uri="{BB962C8B-B14F-4D97-AF65-F5344CB8AC3E}">
        <p14:creationId xmlns:p14="http://schemas.microsoft.com/office/powerpoint/2010/main" val="1604625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E7CE8-C3DA-EC47-B481-1B6EEDB0CE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820D3F-4114-EB4B-B008-5EE2AE5D25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A8B595-7DF5-7C49-8DA1-C2FD92E387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5A3586-292C-164C-B46A-CE20443A6393}"/>
              </a:ext>
            </a:extLst>
          </p:cNvPr>
          <p:cNvSpPr>
            <a:spLocks noGrp="1"/>
          </p:cNvSpPr>
          <p:nvPr>
            <p:ph type="dt" sz="half" idx="10"/>
          </p:nvPr>
        </p:nvSpPr>
        <p:spPr/>
        <p:txBody>
          <a:bodyPr/>
          <a:lstStyle/>
          <a:p>
            <a:fld id="{B3DD6F68-2D92-1847-BF4C-3145EAC0AD46}" type="datetimeFigureOut">
              <a:rPr lang="en-US" smtClean="0"/>
              <a:t>3/29/2024</a:t>
            </a:fld>
            <a:endParaRPr lang="en-US"/>
          </a:p>
        </p:txBody>
      </p:sp>
      <p:sp>
        <p:nvSpPr>
          <p:cNvPr id="6" name="Footer Placeholder 5">
            <a:extLst>
              <a:ext uri="{FF2B5EF4-FFF2-40B4-BE49-F238E27FC236}">
                <a16:creationId xmlns:a16="http://schemas.microsoft.com/office/drawing/2014/main" id="{61FB5BFF-778B-E240-A0BF-D2E5960360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9184AA-50A6-3744-8406-3FDCFC3B3E6A}"/>
              </a:ext>
            </a:extLst>
          </p:cNvPr>
          <p:cNvSpPr>
            <a:spLocks noGrp="1"/>
          </p:cNvSpPr>
          <p:nvPr>
            <p:ph type="sldNum" sz="quarter" idx="12"/>
          </p:nvPr>
        </p:nvSpPr>
        <p:spPr/>
        <p:txBody>
          <a:bodyPr/>
          <a:lstStyle/>
          <a:p>
            <a:fld id="{3C0EF56A-6C40-E543-9F8F-41FD9492A09E}" type="slidenum">
              <a:rPr lang="en-US" smtClean="0"/>
              <a:t>‹#›</a:t>
            </a:fld>
            <a:endParaRPr lang="en-US"/>
          </a:p>
        </p:txBody>
      </p:sp>
    </p:spTree>
    <p:extLst>
      <p:ext uri="{BB962C8B-B14F-4D97-AF65-F5344CB8AC3E}">
        <p14:creationId xmlns:p14="http://schemas.microsoft.com/office/powerpoint/2010/main" val="4627977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FEEAB-F559-1143-9B42-C2F1E3921C1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8F31E8-8CE1-1542-9811-AAB64CD469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73EF30-E4B6-4744-A2F8-5499218026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64321C-E17A-3047-9F1B-5CF27E8B1B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8F148E-954B-1B4B-BA08-C280EE1339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DF0D58-792E-BF4B-B9AC-25075B20BAED}"/>
              </a:ext>
            </a:extLst>
          </p:cNvPr>
          <p:cNvSpPr>
            <a:spLocks noGrp="1"/>
          </p:cNvSpPr>
          <p:nvPr>
            <p:ph type="dt" sz="half" idx="10"/>
          </p:nvPr>
        </p:nvSpPr>
        <p:spPr/>
        <p:txBody>
          <a:bodyPr/>
          <a:lstStyle/>
          <a:p>
            <a:fld id="{B3DD6F68-2D92-1847-BF4C-3145EAC0AD46}" type="datetimeFigureOut">
              <a:rPr lang="en-US" smtClean="0"/>
              <a:t>3/29/2024</a:t>
            </a:fld>
            <a:endParaRPr lang="en-US"/>
          </a:p>
        </p:txBody>
      </p:sp>
      <p:sp>
        <p:nvSpPr>
          <p:cNvPr id="8" name="Footer Placeholder 7">
            <a:extLst>
              <a:ext uri="{FF2B5EF4-FFF2-40B4-BE49-F238E27FC236}">
                <a16:creationId xmlns:a16="http://schemas.microsoft.com/office/drawing/2014/main" id="{06917B0C-48A6-9A44-AD0C-733D15E546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9DC4BF-94AB-BB41-B6DE-4D992707902E}"/>
              </a:ext>
            </a:extLst>
          </p:cNvPr>
          <p:cNvSpPr>
            <a:spLocks noGrp="1"/>
          </p:cNvSpPr>
          <p:nvPr>
            <p:ph type="sldNum" sz="quarter" idx="12"/>
          </p:nvPr>
        </p:nvSpPr>
        <p:spPr/>
        <p:txBody>
          <a:bodyPr/>
          <a:lstStyle/>
          <a:p>
            <a:fld id="{3C0EF56A-6C40-E543-9F8F-41FD9492A09E}" type="slidenum">
              <a:rPr lang="en-US" smtClean="0"/>
              <a:t>‹#›</a:t>
            </a:fld>
            <a:endParaRPr lang="en-US"/>
          </a:p>
        </p:txBody>
      </p:sp>
    </p:spTree>
    <p:extLst>
      <p:ext uri="{BB962C8B-B14F-4D97-AF65-F5344CB8AC3E}">
        <p14:creationId xmlns:p14="http://schemas.microsoft.com/office/powerpoint/2010/main" val="3775263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6F470-AB9B-E24C-93CE-B6E76096C6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C37F41-EB6D-2042-9A8D-2F9ABCE3136C}"/>
              </a:ext>
            </a:extLst>
          </p:cNvPr>
          <p:cNvSpPr>
            <a:spLocks noGrp="1"/>
          </p:cNvSpPr>
          <p:nvPr>
            <p:ph type="dt" sz="half" idx="10"/>
          </p:nvPr>
        </p:nvSpPr>
        <p:spPr/>
        <p:txBody>
          <a:bodyPr/>
          <a:lstStyle/>
          <a:p>
            <a:fld id="{B3DD6F68-2D92-1847-BF4C-3145EAC0AD46}" type="datetimeFigureOut">
              <a:rPr lang="en-US" smtClean="0"/>
              <a:t>3/29/2024</a:t>
            </a:fld>
            <a:endParaRPr lang="en-US"/>
          </a:p>
        </p:txBody>
      </p:sp>
      <p:sp>
        <p:nvSpPr>
          <p:cNvPr id="4" name="Footer Placeholder 3">
            <a:extLst>
              <a:ext uri="{FF2B5EF4-FFF2-40B4-BE49-F238E27FC236}">
                <a16:creationId xmlns:a16="http://schemas.microsoft.com/office/drawing/2014/main" id="{5CCADC99-4ACC-E942-B5B8-89C1A93B9F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5C6FB0-1999-7A45-B852-98FA86A22547}"/>
              </a:ext>
            </a:extLst>
          </p:cNvPr>
          <p:cNvSpPr>
            <a:spLocks noGrp="1"/>
          </p:cNvSpPr>
          <p:nvPr>
            <p:ph type="sldNum" sz="quarter" idx="12"/>
          </p:nvPr>
        </p:nvSpPr>
        <p:spPr/>
        <p:txBody>
          <a:bodyPr/>
          <a:lstStyle/>
          <a:p>
            <a:fld id="{3C0EF56A-6C40-E543-9F8F-41FD9492A09E}" type="slidenum">
              <a:rPr lang="en-US" smtClean="0"/>
              <a:t>‹#›</a:t>
            </a:fld>
            <a:endParaRPr lang="en-US"/>
          </a:p>
        </p:txBody>
      </p:sp>
    </p:spTree>
    <p:extLst>
      <p:ext uri="{BB962C8B-B14F-4D97-AF65-F5344CB8AC3E}">
        <p14:creationId xmlns:p14="http://schemas.microsoft.com/office/powerpoint/2010/main" val="31000397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12993C-7051-7145-BCB4-E796B8368D18}"/>
              </a:ext>
            </a:extLst>
          </p:cNvPr>
          <p:cNvSpPr>
            <a:spLocks noGrp="1"/>
          </p:cNvSpPr>
          <p:nvPr>
            <p:ph type="dt" sz="half" idx="10"/>
          </p:nvPr>
        </p:nvSpPr>
        <p:spPr/>
        <p:txBody>
          <a:bodyPr/>
          <a:lstStyle/>
          <a:p>
            <a:fld id="{B3DD6F68-2D92-1847-BF4C-3145EAC0AD46}" type="datetimeFigureOut">
              <a:rPr lang="en-US" smtClean="0"/>
              <a:t>3/29/2024</a:t>
            </a:fld>
            <a:endParaRPr lang="en-US"/>
          </a:p>
        </p:txBody>
      </p:sp>
      <p:sp>
        <p:nvSpPr>
          <p:cNvPr id="3" name="Footer Placeholder 2">
            <a:extLst>
              <a:ext uri="{FF2B5EF4-FFF2-40B4-BE49-F238E27FC236}">
                <a16:creationId xmlns:a16="http://schemas.microsoft.com/office/drawing/2014/main" id="{D9247282-ADF7-724B-A340-AB9A6018C7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2D565C-B09F-7F42-9BEE-88A9E0751B0B}"/>
              </a:ext>
            </a:extLst>
          </p:cNvPr>
          <p:cNvSpPr>
            <a:spLocks noGrp="1"/>
          </p:cNvSpPr>
          <p:nvPr>
            <p:ph type="sldNum" sz="quarter" idx="12"/>
          </p:nvPr>
        </p:nvSpPr>
        <p:spPr/>
        <p:txBody>
          <a:bodyPr/>
          <a:lstStyle/>
          <a:p>
            <a:fld id="{3C0EF56A-6C40-E543-9F8F-41FD9492A09E}" type="slidenum">
              <a:rPr lang="en-US" smtClean="0"/>
              <a:t>‹#›</a:t>
            </a:fld>
            <a:endParaRPr lang="en-US"/>
          </a:p>
        </p:txBody>
      </p:sp>
    </p:spTree>
    <p:extLst>
      <p:ext uri="{BB962C8B-B14F-4D97-AF65-F5344CB8AC3E}">
        <p14:creationId xmlns:p14="http://schemas.microsoft.com/office/powerpoint/2010/main" val="30909861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CDEA7-ED7B-5845-ADDF-1DA1F0CE73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33FDEB-7CE4-704D-B627-3193272A12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52C9FE-61E8-DB49-9CB9-4E819CDDDE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283B1D-3A50-F944-9B4E-75FC9C0B6E66}"/>
              </a:ext>
            </a:extLst>
          </p:cNvPr>
          <p:cNvSpPr>
            <a:spLocks noGrp="1"/>
          </p:cNvSpPr>
          <p:nvPr>
            <p:ph type="dt" sz="half" idx="10"/>
          </p:nvPr>
        </p:nvSpPr>
        <p:spPr/>
        <p:txBody>
          <a:bodyPr/>
          <a:lstStyle/>
          <a:p>
            <a:fld id="{B3DD6F68-2D92-1847-BF4C-3145EAC0AD46}" type="datetimeFigureOut">
              <a:rPr lang="en-US" smtClean="0"/>
              <a:t>3/29/2024</a:t>
            </a:fld>
            <a:endParaRPr lang="en-US"/>
          </a:p>
        </p:txBody>
      </p:sp>
      <p:sp>
        <p:nvSpPr>
          <p:cNvPr id="6" name="Footer Placeholder 5">
            <a:extLst>
              <a:ext uri="{FF2B5EF4-FFF2-40B4-BE49-F238E27FC236}">
                <a16:creationId xmlns:a16="http://schemas.microsoft.com/office/drawing/2014/main" id="{F3E4FDA5-15DB-F64D-8CDB-83D8B2ED51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EAB1F8-83CC-7B41-9A03-F6FC3654BEC9}"/>
              </a:ext>
            </a:extLst>
          </p:cNvPr>
          <p:cNvSpPr>
            <a:spLocks noGrp="1"/>
          </p:cNvSpPr>
          <p:nvPr>
            <p:ph type="sldNum" sz="quarter" idx="12"/>
          </p:nvPr>
        </p:nvSpPr>
        <p:spPr/>
        <p:txBody>
          <a:bodyPr/>
          <a:lstStyle/>
          <a:p>
            <a:fld id="{3C0EF56A-6C40-E543-9F8F-41FD9492A09E}" type="slidenum">
              <a:rPr lang="en-US" smtClean="0"/>
              <a:t>‹#›</a:t>
            </a:fld>
            <a:endParaRPr lang="en-US"/>
          </a:p>
        </p:txBody>
      </p:sp>
    </p:spTree>
    <p:extLst>
      <p:ext uri="{BB962C8B-B14F-4D97-AF65-F5344CB8AC3E}">
        <p14:creationId xmlns:p14="http://schemas.microsoft.com/office/powerpoint/2010/main" val="3462298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D3673-A5B5-4BD7-8FEA-5D8BBD2FCE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E7BFBA-ABCE-4DFB-A9E8-AAD6490CCF0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A0685C-6504-40A6-AFBA-B3027C47CCE9}"/>
              </a:ext>
            </a:extLst>
          </p:cNvPr>
          <p:cNvSpPr>
            <a:spLocks noGrp="1"/>
          </p:cNvSpPr>
          <p:nvPr>
            <p:ph type="dt" sz="half" idx="10"/>
          </p:nvPr>
        </p:nvSpPr>
        <p:spPr/>
        <p:txBody>
          <a:bodyPr/>
          <a:lstStyle/>
          <a:p>
            <a:fld id="{A4B189D3-8A4F-4DFF-AEF8-C8162A7D884D}" type="datetimeFigureOut">
              <a:rPr lang="en-US" smtClean="0"/>
              <a:t>3/29/2024</a:t>
            </a:fld>
            <a:endParaRPr lang="en-US"/>
          </a:p>
        </p:txBody>
      </p:sp>
      <p:sp>
        <p:nvSpPr>
          <p:cNvPr id="5" name="Footer Placeholder 4">
            <a:extLst>
              <a:ext uri="{FF2B5EF4-FFF2-40B4-BE49-F238E27FC236}">
                <a16:creationId xmlns:a16="http://schemas.microsoft.com/office/drawing/2014/main" id="{71D27EE3-0F08-47A5-AAD7-5A9AAFD3AA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7B6318-2CCC-41A3-9203-34EADDAC01DA}"/>
              </a:ext>
            </a:extLst>
          </p:cNvPr>
          <p:cNvSpPr>
            <a:spLocks noGrp="1"/>
          </p:cNvSpPr>
          <p:nvPr>
            <p:ph type="sldNum" sz="quarter" idx="12"/>
          </p:nvPr>
        </p:nvSpPr>
        <p:spPr/>
        <p:txBody>
          <a:bodyPr/>
          <a:lstStyle/>
          <a:p>
            <a:fld id="{FEE5E53C-12D4-4FB8-AD9A-89585FBDD693}" type="slidenum">
              <a:rPr lang="en-US" smtClean="0"/>
              <a:t>‹#›</a:t>
            </a:fld>
            <a:endParaRPr lang="en-US"/>
          </a:p>
        </p:txBody>
      </p:sp>
    </p:spTree>
    <p:extLst>
      <p:ext uri="{BB962C8B-B14F-4D97-AF65-F5344CB8AC3E}">
        <p14:creationId xmlns:p14="http://schemas.microsoft.com/office/powerpoint/2010/main" val="29940098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026D-42F6-0A4B-8122-24630A288B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AA6838-F2D0-2145-953A-6425FE184D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0F673C-312B-B244-9D6D-F2111FB54C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35E507-5838-7040-ACFE-7B432E4AA136}"/>
              </a:ext>
            </a:extLst>
          </p:cNvPr>
          <p:cNvSpPr>
            <a:spLocks noGrp="1"/>
          </p:cNvSpPr>
          <p:nvPr>
            <p:ph type="dt" sz="half" idx="10"/>
          </p:nvPr>
        </p:nvSpPr>
        <p:spPr/>
        <p:txBody>
          <a:bodyPr/>
          <a:lstStyle/>
          <a:p>
            <a:fld id="{B3DD6F68-2D92-1847-BF4C-3145EAC0AD46}" type="datetimeFigureOut">
              <a:rPr lang="en-US" smtClean="0"/>
              <a:t>3/29/2024</a:t>
            </a:fld>
            <a:endParaRPr lang="en-US"/>
          </a:p>
        </p:txBody>
      </p:sp>
      <p:sp>
        <p:nvSpPr>
          <p:cNvPr id="6" name="Footer Placeholder 5">
            <a:extLst>
              <a:ext uri="{FF2B5EF4-FFF2-40B4-BE49-F238E27FC236}">
                <a16:creationId xmlns:a16="http://schemas.microsoft.com/office/drawing/2014/main" id="{11C7683A-2A26-EA4B-9F2E-A9B6BBE8B5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C20A20-5967-7D4A-A33A-5CB6B45959C8}"/>
              </a:ext>
            </a:extLst>
          </p:cNvPr>
          <p:cNvSpPr>
            <a:spLocks noGrp="1"/>
          </p:cNvSpPr>
          <p:nvPr>
            <p:ph type="sldNum" sz="quarter" idx="12"/>
          </p:nvPr>
        </p:nvSpPr>
        <p:spPr/>
        <p:txBody>
          <a:bodyPr/>
          <a:lstStyle/>
          <a:p>
            <a:fld id="{3C0EF56A-6C40-E543-9F8F-41FD9492A09E}" type="slidenum">
              <a:rPr lang="en-US" smtClean="0"/>
              <a:t>‹#›</a:t>
            </a:fld>
            <a:endParaRPr lang="en-US"/>
          </a:p>
        </p:txBody>
      </p:sp>
    </p:spTree>
    <p:extLst>
      <p:ext uri="{BB962C8B-B14F-4D97-AF65-F5344CB8AC3E}">
        <p14:creationId xmlns:p14="http://schemas.microsoft.com/office/powerpoint/2010/main" val="3794883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81FC4-2ED1-0040-8A02-ECC2D43409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396459-D61E-DD47-9C84-5C415A22C8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E3F1B-E482-B746-9CB4-B52076B7F0B1}"/>
              </a:ext>
            </a:extLst>
          </p:cNvPr>
          <p:cNvSpPr>
            <a:spLocks noGrp="1"/>
          </p:cNvSpPr>
          <p:nvPr>
            <p:ph type="dt" sz="half" idx="10"/>
          </p:nvPr>
        </p:nvSpPr>
        <p:spPr/>
        <p:txBody>
          <a:bodyPr/>
          <a:lstStyle/>
          <a:p>
            <a:fld id="{B3DD6F68-2D92-1847-BF4C-3145EAC0AD46}" type="datetimeFigureOut">
              <a:rPr lang="en-US" smtClean="0"/>
              <a:t>3/29/2024</a:t>
            </a:fld>
            <a:endParaRPr lang="en-US"/>
          </a:p>
        </p:txBody>
      </p:sp>
      <p:sp>
        <p:nvSpPr>
          <p:cNvPr id="5" name="Footer Placeholder 4">
            <a:extLst>
              <a:ext uri="{FF2B5EF4-FFF2-40B4-BE49-F238E27FC236}">
                <a16:creationId xmlns:a16="http://schemas.microsoft.com/office/drawing/2014/main" id="{64924FC1-81E8-2944-80D5-60257B86B7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F30229-0B2C-2A47-95B1-A8CB3E64F4A7}"/>
              </a:ext>
            </a:extLst>
          </p:cNvPr>
          <p:cNvSpPr>
            <a:spLocks noGrp="1"/>
          </p:cNvSpPr>
          <p:nvPr>
            <p:ph type="sldNum" sz="quarter" idx="12"/>
          </p:nvPr>
        </p:nvSpPr>
        <p:spPr/>
        <p:txBody>
          <a:bodyPr/>
          <a:lstStyle/>
          <a:p>
            <a:fld id="{3C0EF56A-6C40-E543-9F8F-41FD9492A09E}" type="slidenum">
              <a:rPr lang="en-US" smtClean="0"/>
              <a:t>‹#›</a:t>
            </a:fld>
            <a:endParaRPr lang="en-US"/>
          </a:p>
        </p:txBody>
      </p:sp>
    </p:spTree>
    <p:extLst>
      <p:ext uri="{BB962C8B-B14F-4D97-AF65-F5344CB8AC3E}">
        <p14:creationId xmlns:p14="http://schemas.microsoft.com/office/powerpoint/2010/main" val="16696602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62B846-DB12-0145-9B1F-A2FE2A06CC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76DE2F-4B85-EA4B-A9E3-E28B2E588F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3C9A3D-3A7A-0A4D-B9EC-AF2DF436C40C}"/>
              </a:ext>
            </a:extLst>
          </p:cNvPr>
          <p:cNvSpPr>
            <a:spLocks noGrp="1"/>
          </p:cNvSpPr>
          <p:nvPr>
            <p:ph type="dt" sz="half" idx="10"/>
          </p:nvPr>
        </p:nvSpPr>
        <p:spPr/>
        <p:txBody>
          <a:bodyPr/>
          <a:lstStyle/>
          <a:p>
            <a:fld id="{B3DD6F68-2D92-1847-BF4C-3145EAC0AD46}" type="datetimeFigureOut">
              <a:rPr lang="en-US" smtClean="0"/>
              <a:t>3/29/2024</a:t>
            </a:fld>
            <a:endParaRPr lang="en-US"/>
          </a:p>
        </p:txBody>
      </p:sp>
      <p:sp>
        <p:nvSpPr>
          <p:cNvPr id="5" name="Footer Placeholder 4">
            <a:extLst>
              <a:ext uri="{FF2B5EF4-FFF2-40B4-BE49-F238E27FC236}">
                <a16:creationId xmlns:a16="http://schemas.microsoft.com/office/drawing/2014/main" id="{DF140C06-62EC-0F45-982E-907C7FA80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8A49A8-26F8-974B-8970-43E8594B5BB8}"/>
              </a:ext>
            </a:extLst>
          </p:cNvPr>
          <p:cNvSpPr>
            <a:spLocks noGrp="1"/>
          </p:cNvSpPr>
          <p:nvPr>
            <p:ph type="sldNum" sz="quarter" idx="12"/>
          </p:nvPr>
        </p:nvSpPr>
        <p:spPr/>
        <p:txBody>
          <a:bodyPr/>
          <a:lstStyle/>
          <a:p>
            <a:fld id="{3C0EF56A-6C40-E543-9F8F-41FD9492A09E}" type="slidenum">
              <a:rPr lang="en-US" smtClean="0"/>
              <a:t>‹#›</a:t>
            </a:fld>
            <a:endParaRPr lang="en-US"/>
          </a:p>
        </p:txBody>
      </p:sp>
    </p:spTree>
    <p:extLst>
      <p:ext uri="{BB962C8B-B14F-4D97-AF65-F5344CB8AC3E}">
        <p14:creationId xmlns:p14="http://schemas.microsoft.com/office/powerpoint/2010/main" val="1840183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94620-E14E-447C-B0FF-1052BDC37C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763D53-C451-42AC-AB36-F27FF72B73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C4283ED-41BA-4705-88CA-883AD8E0F6D6}"/>
              </a:ext>
            </a:extLst>
          </p:cNvPr>
          <p:cNvSpPr>
            <a:spLocks noGrp="1"/>
          </p:cNvSpPr>
          <p:nvPr>
            <p:ph type="dt" sz="half" idx="10"/>
          </p:nvPr>
        </p:nvSpPr>
        <p:spPr/>
        <p:txBody>
          <a:bodyPr/>
          <a:lstStyle/>
          <a:p>
            <a:fld id="{A4B189D3-8A4F-4DFF-AEF8-C8162A7D884D}" type="datetimeFigureOut">
              <a:rPr lang="en-US" smtClean="0"/>
              <a:t>3/29/2024</a:t>
            </a:fld>
            <a:endParaRPr lang="en-US"/>
          </a:p>
        </p:txBody>
      </p:sp>
      <p:sp>
        <p:nvSpPr>
          <p:cNvPr id="5" name="Footer Placeholder 4">
            <a:extLst>
              <a:ext uri="{FF2B5EF4-FFF2-40B4-BE49-F238E27FC236}">
                <a16:creationId xmlns:a16="http://schemas.microsoft.com/office/drawing/2014/main" id="{7D0E68A6-4CF4-47C1-A94D-31EE873154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6B48E-1E1B-46F1-9470-154B9BFFBF3F}"/>
              </a:ext>
            </a:extLst>
          </p:cNvPr>
          <p:cNvSpPr>
            <a:spLocks noGrp="1"/>
          </p:cNvSpPr>
          <p:nvPr>
            <p:ph type="sldNum" sz="quarter" idx="12"/>
          </p:nvPr>
        </p:nvSpPr>
        <p:spPr/>
        <p:txBody>
          <a:bodyPr/>
          <a:lstStyle/>
          <a:p>
            <a:fld id="{FEE5E53C-12D4-4FB8-AD9A-89585FBDD693}" type="slidenum">
              <a:rPr lang="en-US" smtClean="0"/>
              <a:t>‹#›</a:t>
            </a:fld>
            <a:endParaRPr lang="en-US"/>
          </a:p>
        </p:txBody>
      </p:sp>
    </p:spTree>
    <p:extLst>
      <p:ext uri="{BB962C8B-B14F-4D97-AF65-F5344CB8AC3E}">
        <p14:creationId xmlns:p14="http://schemas.microsoft.com/office/powerpoint/2010/main" val="898001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0F4C8-03C9-4E1D-B942-94CE10971A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00A73F-6BF5-4BC7-B5E0-EF085A9AB32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8834EC-DF80-4D58-B595-50BBBD061E1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93CE98-E629-4C7A-8625-D2344116EF08}"/>
              </a:ext>
            </a:extLst>
          </p:cNvPr>
          <p:cNvSpPr>
            <a:spLocks noGrp="1"/>
          </p:cNvSpPr>
          <p:nvPr>
            <p:ph type="dt" sz="half" idx="10"/>
          </p:nvPr>
        </p:nvSpPr>
        <p:spPr/>
        <p:txBody>
          <a:bodyPr/>
          <a:lstStyle/>
          <a:p>
            <a:fld id="{A4B189D3-8A4F-4DFF-AEF8-C8162A7D884D}" type="datetimeFigureOut">
              <a:rPr lang="en-US" smtClean="0"/>
              <a:t>3/29/2024</a:t>
            </a:fld>
            <a:endParaRPr lang="en-US"/>
          </a:p>
        </p:txBody>
      </p:sp>
      <p:sp>
        <p:nvSpPr>
          <p:cNvPr id="6" name="Footer Placeholder 5">
            <a:extLst>
              <a:ext uri="{FF2B5EF4-FFF2-40B4-BE49-F238E27FC236}">
                <a16:creationId xmlns:a16="http://schemas.microsoft.com/office/drawing/2014/main" id="{0C4C9995-8C5A-4108-8712-0F4B6FAC60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87F9B2-F017-4D32-9D04-5D0A4AE2CA7C}"/>
              </a:ext>
            </a:extLst>
          </p:cNvPr>
          <p:cNvSpPr>
            <a:spLocks noGrp="1"/>
          </p:cNvSpPr>
          <p:nvPr>
            <p:ph type="sldNum" sz="quarter" idx="12"/>
          </p:nvPr>
        </p:nvSpPr>
        <p:spPr/>
        <p:txBody>
          <a:bodyPr/>
          <a:lstStyle/>
          <a:p>
            <a:fld id="{FEE5E53C-12D4-4FB8-AD9A-89585FBDD693}" type="slidenum">
              <a:rPr lang="en-US" smtClean="0"/>
              <a:t>‹#›</a:t>
            </a:fld>
            <a:endParaRPr lang="en-US"/>
          </a:p>
        </p:txBody>
      </p:sp>
    </p:spTree>
    <p:extLst>
      <p:ext uri="{BB962C8B-B14F-4D97-AF65-F5344CB8AC3E}">
        <p14:creationId xmlns:p14="http://schemas.microsoft.com/office/powerpoint/2010/main" val="9144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E00A-F786-4F4E-98D8-2C3BD0AB1F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514695-FEC9-4B44-A2DD-32867EF819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D8FEB76-51A0-42F5-9125-B8821D95775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5B2423-311E-49BD-93B3-C424470B19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3971076-10E6-4A79-8444-3314D18CF06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48A201-11B0-4F88-B500-E7F86075225B}"/>
              </a:ext>
            </a:extLst>
          </p:cNvPr>
          <p:cNvSpPr>
            <a:spLocks noGrp="1"/>
          </p:cNvSpPr>
          <p:nvPr>
            <p:ph type="dt" sz="half" idx="10"/>
          </p:nvPr>
        </p:nvSpPr>
        <p:spPr/>
        <p:txBody>
          <a:bodyPr/>
          <a:lstStyle/>
          <a:p>
            <a:fld id="{A4B189D3-8A4F-4DFF-AEF8-C8162A7D884D}" type="datetimeFigureOut">
              <a:rPr lang="en-US" smtClean="0"/>
              <a:t>3/29/2024</a:t>
            </a:fld>
            <a:endParaRPr lang="en-US"/>
          </a:p>
        </p:txBody>
      </p:sp>
      <p:sp>
        <p:nvSpPr>
          <p:cNvPr id="8" name="Footer Placeholder 7">
            <a:extLst>
              <a:ext uri="{FF2B5EF4-FFF2-40B4-BE49-F238E27FC236}">
                <a16:creationId xmlns:a16="http://schemas.microsoft.com/office/drawing/2014/main" id="{A0CC0751-87ED-4AE8-A847-1C4FEF703B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FB0374-459A-4AF1-B7E7-EF5E38C747B1}"/>
              </a:ext>
            </a:extLst>
          </p:cNvPr>
          <p:cNvSpPr>
            <a:spLocks noGrp="1"/>
          </p:cNvSpPr>
          <p:nvPr>
            <p:ph type="sldNum" sz="quarter" idx="12"/>
          </p:nvPr>
        </p:nvSpPr>
        <p:spPr/>
        <p:txBody>
          <a:bodyPr/>
          <a:lstStyle/>
          <a:p>
            <a:fld id="{FEE5E53C-12D4-4FB8-AD9A-89585FBDD693}" type="slidenum">
              <a:rPr lang="en-US" smtClean="0"/>
              <a:t>‹#›</a:t>
            </a:fld>
            <a:endParaRPr lang="en-US"/>
          </a:p>
        </p:txBody>
      </p:sp>
    </p:spTree>
    <p:extLst>
      <p:ext uri="{BB962C8B-B14F-4D97-AF65-F5344CB8AC3E}">
        <p14:creationId xmlns:p14="http://schemas.microsoft.com/office/powerpoint/2010/main" val="300940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3600E-0CF7-48AB-8692-B4466A8D3E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A2607D-555D-42B8-812B-DC99780D25F8}"/>
              </a:ext>
            </a:extLst>
          </p:cNvPr>
          <p:cNvSpPr>
            <a:spLocks noGrp="1"/>
          </p:cNvSpPr>
          <p:nvPr>
            <p:ph type="dt" sz="half" idx="10"/>
          </p:nvPr>
        </p:nvSpPr>
        <p:spPr/>
        <p:txBody>
          <a:bodyPr/>
          <a:lstStyle/>
          <a:p>
            <a:fld id="{A4B189D3-8A4F-4DFF-AEF8-C8162A7D884D}" type="datetimeFigureOut">
              <a:rPr lang="en-US" smtClean="0"/>
              <a:t>3/29/2024</a:t>
            </a:fld>
            <a:endParaRPr lang="en-US"/>
          </a:p>
        </p:txBody>
      </p:sp>
      <p:sp>
        <p:nvSpPr>
          <p:cNvPr id="4" name="Footer Placeholder 3">
            <a:extLst>
              <a:ext uri="{FF2B5EF4-FFF2-40B4-BE49-F238E27FC236}">
                <a16:creationId xmlns:a16="http://schemas.microsoft.com/office/drawing/2014/main" id="{00CF2891-9499-416A-849C-1EC6282598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E24314-D60A-41CC-BD14-ED1C4D22DCC8}"/>
              </a:ext>
            </a:extLst>
          </p:cNvPr>
          <p:cNvSpPr>
            <a:spLocks noGrp="1"/>
          </p:cNvSpPr>
          <p:nvPr>
            <p:ph type="sldNum" sz="quarter" idx="12"/>
          </p:nvPr>
        </p:nvSpPr>
        <p:spPr/>
        <p:txBody>
          <a:bodyPr/>
          <a:lstStyle/>
          <a:p>
            <a:fld id="{FEE5E53C-12D4-4FB8-AD9A-89585FBDD693}" type="slidenum">
              <a:rPr lang="en-US" smtClean="0"/>
              <a:t>‹#›</a:t>
            </a:fld>
            <a:endParaRPr lang="en-US"/>
          </a:p>
        </p:txBody>
      </p:sp>
    </p:spTree>
    <p:extLst>
      <p:ext uri="{BB962C8B-B14F-4D97-AF65-F5344CB8AC3E}">
        <p14:creationId xmlns:p14="http://schemas.microsoft.com/office/powerpoint/2010/main" val="1423304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3647C2-40C9-4916-8FCA-61C4079996F7}"/>
              </a:ext>
            </a:extLst>
          </p:cNvPr>
          <p:cNvSpPr>
            <a:spLocks noGrp="1"/>
          </p:cNvSpPr>
          <p:nvPr>
            <p:ph type="dt" sz="half" idx="10"/>
          </p:nvPr>
        </p:nvSpPr>
        <p:spPr/>
        <p:txBody>
          <a:bodyPr/>
          <a:lstStyle/>
          <a:p>
            <a:fld id="{A4B189D3-8A4F-4DFF-AEF8-C8162A7D884D}" type="datetimeFigureOut">
              <a:rPr lang="en-US" smtClean="0"/>
              <a:t>3/29/2024</a:t>
            </a:fld>
            <a:endParaRPr lang="en-US"/>
          </a:p>
        </p:txBody>
      </p:sp>
      <p:sp>
        <p:nvSpPr>
          <p:cNvPr id="3" name="Footer Placeholder 2">
            <a:extLst>
              <a:ext uri="{FF2B5EF4-FFF2-40B4-BE49-F238E27FC236}">
                <a16:creationId xmlns:a16="http://schemas.microsoft.com/office/drawing/2014/main" id="{B38F5F05-699B-479C-989A-AB71E4F068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69BF92-2836-48FF-9BF5-12A6A3704D83}"/>
              </a:ext>
            </a:extLst>
          </p:cNvPr>
          <p:cNvSpPr>
            <a:spLocks noGrp="1"/>
          </p:cNvSpPr>
          <p:nvPr>
            <p:ph type="sldNum" sz="quarter" idx="12"/>
          </p:nvPr>
        </p:nvSpPr>
        <p:spPr/>
        <p:txBody>
          <a:bodyPr/>
          <a:lstStyle/>
          <a:p>
            <a:fld id="{FEE5E53C-12D4-4FB8-AD9A-89585FBDD693}" type="slidenum">
              <a:rPr lang="en-US" smtClean="0"/>
              <a:t>‹#›</a:t>
            </a:fld>
            <a:endParaRPr lang="en-US"/>
          </a:p>
        </p:txBody>
      </p:sp>
    </p:spTree>
    <p:extLst>
      <p:ext uri="{BB962C8B-B14F-4D97-AF65-F5344CB8AC3E}">
        <p14:creationId xmlns:p14="http://schemas.microsoft.com/office/powerpoint/2010/main" val="3145646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39B7C-0BE3-4BC7-A328-C3FB646C59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1585CC-3673-43DB-8E38-E97F3789EC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D4A8C3-6E53-4795-B278-4B175A08A6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DE41E5F-82BA-4925-B2C0-A2E360A1535A}"/>
              </a:ext>
            </a:extLst>
          </p:cNvPr>
          <p:cNvSpPr>
            <a:spLocks noGrp="1"/>
          </p:cNvSpPr>
          <p:nvPr>
            <p:ph type="dt" sz="half" idx="10"/>
          </p:nvPr>
        </p:nvSpPr>
        <p:spPr/>
        <p:txBody>
          <a:bodyPr/>
          <a:lstStyle/>
          <a:p>
            <a:fld id="{A4B189D3-8A4F-4DFF-AEF8-C8162A7D884D}" type="datetimeFigureOut">
              <a:rPr lang="en-US" smtClean="0"/>
              <a:t>3/29/2024</a:t>
            </a:fld>
            <a:endParaRPr lang="en-US"/>
          </a:p>
        </p:txBody>
      </p:sp>
      <p:sp>
        <p:nvSpPr>
          <p:cNvPr id="6" name="Footer Placeholder 5">
            <a:extLst>
              <a:ext uri="{FF2B5EF4-FFF2-40B4-BE49-F238E27FC236}">
                <a16:creationId xmlns:a16="http://schemas.microsoft.com/office/drawing/2014/main" id="{D37473A6-21B7-4D65-B498-8C6015D212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F9883E-1326-4FA5-AA40-D8ED5ECB8E55}"/>
              </a:ext>
            </a:extLst>
          </p:cNvPr>
          <p:cNvSpPr>
            <a:spLocks noGrp="1"/>
          </p:cNvSpPr>
          <p:nvPr>
            <p:ph type="sldNum" sz="quarter" idx="12"/>
          </p:nvPr>
        </p:nvSpPr>
        <p:spPr/>
        <p:txBody>
          <a:bodyPr/>
          <a:lstStyle/>
          <a:p>
            <a:fld id="{FEE5E53C-12D4-4FB8-AD9A-89585FBDD693}" type="slidenum">
              <a:rPr lang="en-US" smtClean="0"/>
              <a:t>‹#›</a:t>
            </a:fld>
            <a:endParaRPr lang="en-US"/>
          </a:p>
        </p:txBody>
      </p:sp>
    </p:spTree>
    <p:extLst>
      <p:ext uri="{BB962C8B-B14F-4D97-AF65-F5344CB8AC3E}">
        <p14:creationId xmlns:p14="http://schemas.microsoft.com/office/powerpoint/2010/main" val="3999396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38003-2E40-4FDA-8443-5B2F0C9397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DCE435-A3C7-42D1-A1A7-684B4EADF7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26EFFF-F811-496F-BBDC-1BC66762C0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294447F-24CC-4C7A-B498-F752967B81B8}"/>
              </a:ext>
            </a:extLst>
          </p:cNvPr>
          <p:cNvSpPr>
            <a:spLocks noGrp="1"/>
          </p:cNvSpPr>
          <p:nvPr>
            <p:ph type="dt" sz="half" idx="10"/>
          </p:nvPr>
        </p:nvSpPr>
        <p:spPr/>
        <p:txBody>
          <a:bodyPr/>
          <a:lstStyle/>
          <a:p>
            <a:fld id="{A4B189D3-8A4F-4DFF-AEF8-C8162A7D884D}" type="datetimeFigureOut">
              <a:rPr lang="en-US" smtClean="0"/>
              <a:t>3/29/2024</a:t>
            </a:fld>
            <a:endParaRPr lang="en-US"/>
          </a:p>
        </p:txBody>
      </p:sp>
      <p:sp>
        <p:nvSpPr>
          <p:cNvPr id="6" name="Footer Placeholder 5">
            <a:extLst>
              <a:ext uri="{FF2B5EF4-FFF2-40B4-BE49-F238E27FC236}">
                <a16:creationId xmlns:a16="http://schemas.microsoft.com/office/drawing/2014/main" id="{F8863518-7C33-4FA7-9A99-794BDE51B1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8C61EE-499F-4886-BA20-861A85D5091F}"/>
              </a:ext>
            </a:extLst>
          </p:cNvPr>
          <p:cNvSpPr>
            <a:spLocks noGrp="1"/>
          </p:cNvSpPr>
          <p:nvPr>
            <p:ph type="sldNum" sz="quarter" idx="12"/>
          </p:nvPr>
        </p:nvSpPr>
        <p:spPr/>
        <p:txBody>
          <a:bodyPr/>
          <a:lstStyle/>
          <a:p>
            <a:fld id="{FEE5E53C-12D4-4FB8-AD9A-89585FBDD693}" type="slidenum">
              <a:rPr lang="en-US" smtClean="0"/>
              <a:t>‹#›</a:t>
            </a:fld>
            <a:endParaRPr lang="en-US"/>
          </a:p>
        </p:txBody>
      </p:sp>
    </p:spTree>
    <p:extLst>
      <p:ext uri="{BB962C8B-B14F-4D97-AF65-F5344CB8AC3E}">
        <p14:creationId xmlns:p14="http://schemas.microsoft.com/office/powerpoint/2010/main" val="2202908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E51BE4-AE79-48A5-9ACF-89F243DCBA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0EC6D2-F9D1-4DE6-836E-9F9397D4CE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9619C6-477F-4995-BFDB-E1C1FFDC24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B189D3-8A4F-4DFF-AEF8-C8162A7D884D}" type="datetimeFigureOut">
              <a:rPr lang="en-US" smtClean="0"/>
              <a:t>3/29/2024</a:t>
            </a:fld>
            <a:endParaRPr lang="en-US"/>
          </a:p>
        </p:txBody>
      </p:sp>
      <p:sp>
        <p:nvSpPr>
          <p:cNvPr id="5" name="Footer Placeholder 4">
            <a:extLst>
              <a:ext uri="{FF2B5EF4-FFF2-40B4-BE49-F238E27FC236}">
                <a16:creationId xmlns:a16="http://schemas.microsoft.com/office/drawing/2014/main" id="{8A9CCE18-86E0-4C22-AB7C-DCBC665743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D5656CD-5A12-4531-B410-E0E4B5F5B5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E5E53C-12D4-4FB8-AD9A-89585FBDD693}" type="slidenum">
              <a:rPr lang="en-US" smtClean="0"/>
              <a:t>‹#›</a:t>
            </a:fld>
            <a:endParaRPr lang="en-US"/>
          </a:p>
        </p:txBody>
      </p:sp>
    </p:spTree>
    <p:extLst>
      <p:ext uri="{BB962C8B-B14F-4D97-AF65-F5344CB8AC3E}">
        <p14:creationId xmlns:p14="http://schemas.microsoft.com/office/powerpoint/2010/main" val="19850639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1E9385-C183-5E44-A8A6-9348AAA28B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6F4695-B92B-544D-856B-D2C505823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7C88E6-E39D-5C47-BABA-C1CDE69F9E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DD6F68-2D92-1847-BF4C-3145EAC0AD46}" type="datetimeFigureOut">
              <a:rPr lang="en-US" smtClean="0"/>
              <a:t>3/29/2024</a:t>
            </a:fld>
            <a:endParaRPr lang="en-US"/>
          </a:p>
        </p:txBody>
      </p:sp>
      <p:sp>
        <p:nvSpPr>
          <p:cNvPr id="5" name="Footer Placeholder 4">
            <a:extLst>
              <a:ext uri="{FF2B5EF4-FFF2-40B4-BE49-F238E27FC236}">
                <a16:creationId xmlns:a16="http://schemas.microsoft.com/office/drawing/2014/main" id="{65332AD3-DE1B-584B-BF30-C20263A1F7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2AED5B-DD0D-7B47-97FD-824085A927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0EF56A-6C40-E543-9F8F-41FD9492A09E}" type="slidenum">
              <a:rPr lang="en-US" smtClean="0"/>
              <a:t>‹#›</a:t>
            </a:fld>
            <a:endParaRPr lang="en-US"/>
          </a:p>
        </p:txBody>
      </p:sp>
    </p:spTree>
    <p:extLst>
      <p:ext uri="{BB962C8B-B14F-4D97-AF65-F5344CB8AC3E}">
        <p14:creationId xmlns:p14="http://schemas.microsoft.com/office/powerpoint/2010/main" val="42689776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hyperlink" Target="mailto:RTOCA@LAS.ORG" TargetMode="External"/><Relationship Id="rId2" Type="http://schemas.openxmlformats.org/officeDocument/2006/relationships/hyperlink" Target="https://lasdisasterpreparedness.org/community-classroom/brochures/domesticviolencehelp/" TargetMode="Externa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2.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31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3000745-9850-8B4B-BDAC-0FCB164AFBEB}"/>
              </a:ext>
            </a:extLst>
          </p:cNvPr>
          <p:cNvSpPr txBox="1"/>
          <p:nvPr/>
        </p:nvSpPr>
        <p:spPr>
          <a:xfrm>
            <a:off x="635620" y="845231"/>
            <a:ext cx="10699057" cy="4818674"/>
          </a:xfrm>
          <a:prstGeom prst="rect">
            <a:avLst/>
          </a:prstGeom>
        </p:spPr>
        <p:txBody>
          <a:bodyPr vert="horz" lIns="91440" tIns="45720" rIns="91440" bIns="45720" rtlCol="0" anchor="ctr">
            <a:normAutofit/>
          </a:bodyPr>
          <a:lstStyle/>
          <a:p>
            <a:pPr marL="0" marR="0" lvl="0" indent="0" defTabSz="914400" fontAlgn="auto">
              <a:lnSpc>
                <a:spcPct val="90000"/>
              </a:lnSpc>
              <a:spcBef>
                <a:spcPct val="0"/>
              </a:spcBef>
              <a:spcAft>
                <a:spcPts val="600"/>
              </a:spcAft>
              <a:buClrTx/>
              <a:buSzTx/>
              <a:tabLst/>
              <a:defRPr/>
            </a:pPr>
            <a:endParaRPr kumimoji="0" lang="en-US" sz="4000" b="1" i="0" u="none" strike="noStrike" cap="none" spc="0" normalizeH="0" baseline="0" noProof="0" dirty="0">
              <a:ln>
                <a:noFill/>
              </a:ln>
              <a:solidFill>
                <a:srgbClr val="FFFFFF"/>
              </a:solidFill>
              <a:effectLst>
                <a:outerShdw blurRad="50800" dist="38100" dir="5400000" algn="t" rotWithShape="0">
                  <a:prstClr val="black">
                    <a:alpha val="40000"/>
                  </a:prstClr>
                </a:outerShdw>
              </a:effectLst>
              <a:uLnTx/>
              <a:uFillTx/>
              <a:latin typeface="Arial" panose="020B0604020202020204" pitchFamily="34" charset="0"/>
              <a:ea typeface="+mj-ea"/>
              <a:cs typeface="Arial" panose="020B0604020202020204" pitchFamily="34" charset="0"/>
            </a:endParaRPr>
          </a:p>
        </p:txBody>
      </p:sp>
      <p:cxnSp>
        <p:nvCxnSpPr>
          <p:cNvPr id="16" name="Straight Connector 15">
            <a:extLst>
              <a:ext uri="{FF2B5EF4-FFF2-40B4-BE49-F238E27FC236}">
                <a16:creationId xmlns:a16="http://schemas.microsoft.com/office/drawing/2014/main" id="{AC69626E-3CDB-13A4-795F-A0831D404386}"/>
              </a:ext>
            </a:extLst>
          </p:cNvPr>
          <p:cNvCxnSpPr>
            <a:cxnSpLocks/>
          </p:cNvCxnSpPr>
          <p:nvPr/>
        </p:nvCxnSpPr>
        <p:spPr>
          <a:xfrm>
            <a:off x="6784129" y="6456556"/>
            <a:ext cx="4550548" cy="0"/>
          </a:xfrm>
          <a:prstGeom prst="line">
            <a:avLst/>
          </a:prstGeom>
          <a:ln w="12700">
            <a:solidFill>
              <a:srgbClr val="305AA8"/>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2331DBF-005B-2C03-B926-7F9CE4645E77}"/>
              </a:ext>
            </a:extLst>
          </p:cNvPr>
          <p:cNvCxnSpPr>
            <a:cxnSpLocks/>
          </p:cNvCxnSpPr>
          <p:nvPr/>
        </p:nvCxnSpPr>
        <p:spPr>
          <a:xfrm>
            <a:off x="635620" y="6456556"/>
            <a:ext cx="4576568" cy="0"/>
          </a:xfrm>
          <a:prstGeom prst="line">
            <a:avLst/>
          </a:prstGeom>
          <a:ln w="12700">
            <a:solidFill>
              <a:srgbClr val="305AA8"/>
            </a:solidFill>
          </a:ln>
        </p:spPr>
        <p:style>
          <a:lnRef idx="1">
            <a:schemeClr val="accent1"/>
          </a:lnRef>
          <a:fillRef idx="0">
            <a:schemeClr val="accent1"/>
          </a:fillRef>
          <a:effectRef idx="0">
            <a:schemeClr val="accent1"/>
          </a:effectRef>
          <a:fontRef idx="minor">
            <a:schemeClr val="tx1"/>
          </a:fontRef>
        </p:style>
      </p:cxnSp>
      <p:pic>
        <p:nvPicPr>
          <p:cNvPr id="3" name="Picture 3" descr="Logo&#10;&#10;Description automatically generated">
            <a:extLst>
              <a:ext uri="{FF2B5EF4-FFF2-40B4-BE49-F238E27FC236}">
                <a16:creationId xmlns:a16="http://schemas.microsoft.com/office/drawing/2014/main" id="{904C1799-F810-B5F1-9563-AF7D245A92EC}"/>
              </a:ext>
            </a:extLst>
          </p:cNvPr>
          <p:cNvPicPr>
            <a:picLocks noChangeAspect="1"/>
          </p:cNvPicPr>
          <p:nvPr/>
        </p:nvPicPr>
        <p:blipFill rotWithShape="1">
          <a:blip r:embed="rId3"/>
          <a:srcRect l="24868" t="23250" r="26984" b="38177"/>
          <a:stretch/>
        </p:blipFill>
        <p:spPr>
          <a:xfrm>
            <a:off x="5544457" y="5961250"/>
            <a:ext cx="1037775" cy="829927"/>
          </a:xfrm>
          <a:prstGeom prst="rect">
            <a:avLst/>
          </a:prstGeom>
        </p:spPr>
      </p:pic>
      <p:pic>
        <p:nvPicPr>
          <p:cNvPr id="4" name="Picture 3">
            <a:extLst>
              <a:ext uri="{FF2B5EF4-FFF2-40B4-BE49-F238E27FC236}">
                <a16:creationId xmlns:a16="http://schemas.microsoft.com/office/drawing/2014/main" id="{D63040DF-3FBB-479E-83CF-8B5715F31246}"/>
              </a:ext>
            </a:extLst>
          </p:cNvPr>
          <p:cNvPicPr>
            <a:picLocks noChangeAspect="1"/>
          </p:cNvPicPr>
          <p:nvPr/>
        </p:nvPicPr>
        <p:blipFill rotWithShape="1">
          <a:blip r:embed="rId4">
            <a:extLst>
              <a:ext uri="{28A0092B-C50C-407E-A947-70E740481C1C}">
                <a14:useLocalDpi xmlns:a14="http://schemas.microsoft.com/office/drawing/2010/main" val="0"/>
              </a:ext>
            </a:extLst>
          </a:blip>
          <a:srcRect l="7415" t="13367" r="7414"/>
          <a:stretch/>
        </p:blipFill>
        <p:spPr>
          <a:xfrm>
            <a:off x="0" y="0"/>
            <a:ext cx="12192000" cy="8400836"/>
          </a:xfrm>
          <a:prstGeom prst="rect">
            <a:avLst/>
          </a:prstGeom>
        </p:spPr>
      </p:pic>
      <p:sp>
        <p:nvSpPr>
          <p:cNvPr id="6" name="Rectangle 5">
            <a:extLst>
              <a:ext uri="{FF2B5EF4-FFF2-40B4-BE49-F238E27FC236}">
                <a16:creationId xmlns:a16="http://schemas.microsoft.com/office/drawing/2014/main" id="{5EC86019-C8CE-4D48-982D-131A9501CE48}"/>
              </a:ext>
            </a:extLst>
          </p:cNvPr>
          <p:cNvSpPr/>
          <p:nvPr/>
        </p:nvSpPr>
        <p:spPr>
          <a:xfrm>
            <a:off x="717973" y="2635771"/>
            <a:ext cx="10534350" cy="3970318"/>
          </a:xfrm>
          <a:prstGeom prst="rect">
            <a:avLst/>
          </a:prstGeom>
        </p:spPr>
        <p:txBody>
          <a:bodyPr wrap="square">
            <a:spAutoFit/>
          </a:bodyPr>
          <a:lstStyle/>
          <a:p>
            <a:pPr lvl="0" algn="ctr"/>
            <a:r>
              <a:rPr lang="en-US" sz="7200" b="1" dirty="0">
                <a:solidFill>
                  <a:schemeClr val="accent1"/>
                </a:solidFill>
                <a:highlight>
                  <a:srgbClr val="C0C0C0"/>
                </a:highlight>
                <a:latin typeface="Palatino"/>
                <a:cs typeface="Arial" panose="020B0604020202020204" pitchFamily="34" charset="0"/>
              </a:rPr>
              <a:t>The Three OPs of TN:</a:t>
            </a:r>
            <a:br>
              <a:rPr lang="en-US" sz="7200" b="1" dirty="0">
                <a:solidFill>
                  <a:schemeClr val="accent1"/>
                </a:solidFill>
                <a:highlight>
                  <a:srgbClr val="C0C0C0"/>
                </a:highlight>
                <a:latin typeface="Palatino"/>
                <a:cs typeface="Arial" panose="020B0604020202020204" pitchFamily="34" charset="0"/>
              </a:rPr>
            </a:br>
            <a:r>
              <a:rPr lang="en-US" sz="6000" b="1" dirty="0">
                <a:solidFill>
                  <a:schemeClr val="accent1"/>
                </a:solidFill>
                <a:highlight>
                  <a:srgbClr val="C0C0C0"/>
                </a:highlight>
                <a:latin typeface="Palatino"/>
                <a:cs typeface="Arial" panose="020B0604020202020204" pitchFamily="34" charset="0"/>
              </a:rPr>
              <a:t> An overview of Legal Aid and the Tennessee Orders of Protection</a:t>
            </a:r>
            <a:endParaRPr lang="en-US" dirty="0">
              <a:solidFill>
                <a:schemeClr val="accent1"/>
              </a:solidFill>
              <a:highlight>
                <a:srgbClr val="C0C0C0"/>
              </a:highlight>
              <a:latin typeface="Palatino"/>
              <a:cs typeface="Arial" panose="020B0604020202020204" pitchFamily="34" charset="0"/>
            </a:endParaRPr>
          </a:p>
        </p:txBody>
      </p:sp>
    </p:spTree>
    <p:extLst>
      <p:ext uri="{BB962C8B-B14F-4D97-AF65-F5344CB8AC3E}">
        <p14:creationId xmlns:p14="http://schemas.microsoft.com/office/powerpoint/2010/main" val="1941549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16D3B-558B-AFEB-0200-F81ED4DE15C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F8CD422-8399-41D9-09AE-0DA49876FBA3}"/>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D399F3DD-F83E-CE7B-8AD2-E492B9E50508}"/>
              </a:ext>
            </a:extLst>
          </p:cNvPr>
          <p:cNvSpPr>
            <a:spLocks noGrp="1"/>
          </p:cNvSpPr>
          <p:nvPr>
            <p:ph sz="half" idx="2"/>
          </p:nvPr>
        </p:nvSpPr>
        <p:spPr/>
        <p:txBody>
          <a:bodyPr/>
          <a:lstStyle/>
          <a:p>
            <a:endParaRPr lang="en-US"/>
          </a:p>
        </p:txBody>
      </p:sp>
      <p:sp useBgFill="1">
        <p:nvSpPr>
          <p:cNvPr id="5" name="Rectangle 4">
            <a:extLst>
              <a:ext uri="{FF2B5EF4-FFF2-40B4-BE49-F238E27FC236}">
                <a16:creationId xmlns:a16="http://schemas.microsoft.com/office/drawing/2014/main" id="{A9C9A25B-3061-C514-FA03-8462594A4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45">
            <a:extLst>
              <a:ext uri="{FF2B5EF4-FFF2-40B4-BE49-F238E27FC236}">
                <a16:creationId xmlns:a16="http://schemas.microsoft.com/office/drawing/2014/main" id="{86F71361-E3E1-C4FE-12B7-5E2F8733E5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46">
            <a:extLst>
              <a:ext uri="{FF2B5EF4-FFF2-40B4-BE49-F238E27FC236}">
                <a16:creationId xmlns:a16="http://schemas.microsoft.com/office/drawing/2014/main" id="{952827EB-8D01-BB9D-E408-92731B1DC8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47">
            <a:extLst>
              <a:ext uri="{FF2B5EF4-FFF2-40B4-BE49-F238E27FC236}">
                <a16:creationId xmlns:a16="http://schemas.microsoft.com/office/drawing/2014/main" id="{034F63BF-3F0B-8A1F-0947-06B04B537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44">
            <a:extLst>
              <a:ext uri="{FF2B5EF4-FFF2-40B4-BE49-F238E27FC236}">
                <a16:creationId xmlns:a16="http://schemas.microsoft.com/office/drawing/2014/main" id="{C37B2CF9-B7AB-8BC8-758C-4398F0A3E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48538"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Rectangle 9">
            <a:extLst>
              <a:ext uri="{FF2B5EF4-FFF2-40B4-BE49-F238E27FC236}">
                <a16:creationId xmlns:a16="http://schemas.microsoft.com/office/drawing/2014/main" id="{523436D4-85F3-D6F0-F29F-CF3A95E90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4055" y="635715"/>
            <a:ext cx="7033095"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extBox 10">
            <a:extLst>
              <a:ext uri="{FF2B5EF4-FFF2-40B4-BE49-F238E27FC236}">
                <a16:creationId xmlns:a16="http://schemas.microsoft.com/office/drawing/2014/main" id="{DDDD38B5-2FF3-9BD9-D935-1E35AD1E889B}"/>
              </a:ext>
            </a:extLst>
          </p:cNvPr>
          <p:cNvSpPr txBox="1"/>
          <p:nvPr/>
        </p:nvSpPr>
        <p:spPr>
          <a:xfrm>
            <a:off x="964760" y="804328"/>
            <a:ext cx="6091312" cy="1205821"/>
          </a:xfrm>
          <a:prstGeom prst="rect">
            <a:avLst/>
          </a:prstGeom>
        </p:spPr>
        <p:txBody>
          <a:bodyPr vert="horz" lIns="91440" tIns="45720" rIns="91440" bIns="45720" rtlCol="0" anchor="ctr">
            <a:normAutofit/>
          </a:bodyPr>
          <a:lstStyle/>
          <a:p>
            <a:pPr marL="0" marR="0" lvl="0" indent="0" defTabSz="914400" fontAlgn="auto">
              <a:lnSpc>
                <a:spcPct val="90000"/>
              </a:lnSpc>
              <a:spcBef>
                <a:spcPct val="0"/>
              </a:spcBef>
              <a:spcAft>
                <a:spcPts val="600"/>
              </a:spcAft>
              <a:buClrTx/>
              <a:buSzTx/>
              <a:tabLst/>
              <a:defRPr/>
            </a:pPr>
            <a:r>
              <a:rPr lang="en-US" sz="4000" b="0" i="0" dirty="0">
                <a:solidFill>
                  <a:schemeClr val="bg1"/>
                </a:solidFill>
                <a:effectLst/>
                <a:latin typeface="Arial" panose="020B0604020202020204" pitchFamily="34" charset="0"/>
                <a:cs typeface="Arial" panose="020B0604020202020204" pitchFamily="34" charset="0"/>
              </a:rPr>
              <a:t>OP Statute: TCA 36-3-6: Domestic Abuse</a:t>
            </a:r>
            <a:endParaRPr kumimoji="0" lang="en-US" sz="4000" u="none" strike="noStrike" cap="none" spc="0" normalizeH="0" baseline="0" noProof="0" dirty="0">
              <a:ln>
                <a:noFill/>
              </a:ln>
              <a:solidFill>
                <a:schemeClr val="bg1"/>
              </a:solidFill>
              <a:effectLst>
                <a:outerShdw blurRad="50800" dist="38100" dir="5400000" algn="t" rotWithShape="0">
                  <a:prstClr val="black">
                    <a:alpha val="40000"/>
                  </a:prstClr>
                </a:outerShdw>
              </a:effectLst>
              <a:uLnTx/>
              <a:uFillTx/>
              <a:latin typeface="Arial" panose="020B0604020202020204" pitchFamily="34" charset="0"/>
              <a:ea typeface="+mj-ea"/>
              <a:cs typeface="Arial" panose="020B0604020202020204" pitchFamily="34" charset="0"/>
            </a:endParaRPr>
          </a:p>
        </p:txBody>
      </p:sp>
      <p:sp>
        <p:nvSpPr>
          <p:cNvPr id="12" name="TextBox 11">
            <a:extLst>
              <a:ext uri="{FF2B5EF4-FFF2-40B4-BE49-F238E27FC236}">
                <a16:creationId xmlns:a16="http://schemas.microsoft.com/office/drawing/2014/main" id="{AF66C548-A83B-860B-9351-0A9DEAB303BF}"/>
              </a:ext>
            </a:extLst>
          </p:cNvPr>
          <p:cNvSpPr txBox="1"/>
          <p:nvPr/>
        </p:nvSpPr>
        <p:spPr>
          <a:xfrm>
            <a:off x="1282189" y="2345785"/>
            <a:ext cx="9875338" cy="3563159"/>
          </a:xfrm>
          <a:prstGeom prst="rect">
            <a:avLst/>
          </a:prstGeom>
        </p:spPr>
        <p:txBody>
          <a:bodyPr vert="horz" lIns="91440" tIns="45720" rIns="91440" bIns="45720" rtlCol="0">
            <a:normAutofit/>
          </a:bodyPr>
          <a:lstStyle/>
          <a:p>
            <a:pPr algn="l"/>
            <a:r>
              <a:rPr lang="en-US" sz="1500" b="0" i="0" dirty="0">
                <a:solidFill>
                  <a:srgbClr val="000000"/>
                </a:solidFill>
                <a:effectLst/>
                <a:latin typeface="Palatino"/>
              </a:rPr>
              <a:t>Who is protected? TCA 36-3-601(5):</a:t>
            </a:r>
          </a:p>
          <a:p>
            <a:pPr algn="l"/>
            <a:endParaRPr lang="en-US" sz="1500" b="0" i="0" dirty="0">
              <a:solidFill>
                <a:srgbClr val="000000"/>
              </a:solidFill>
              <a:effectLst/>
              <a:latin typeface="Palatino"/>
            </a:endParaRPr>
          </a:p>
          <a:p>
            <a:pPr algn="l"/>
            <a:r>
              <a:rPr lang="en-US" sz="1500" b="0" i="0" dirty="0">
                <a:solidFill>
                  <a:srgbClr val="000000"/>
                </a:solidFill>
                <a:effectLst/>
                <a:latin typeface="Palatino"/>
              </a:rPr>
              <a:t>Tennessee law provides protection for anyone who has been subjected to or threatened with abuse by:</a:t>
            </a:r>
          </a:p>
          <a:p>
            <a:pPr algn="l"/>
            <a:endParaRPr lang="en-US" sz="1500" b="0" i="0" dirty="0">
              <a:solidFill>
                <a:srgbClr val="000000"/>
              </a:solidFill>
              <a:effectLst/>
              <a:latin typeface="Palatino"/>
            </a:endParaRPr>
          </a:p>
          <a:p>
            <a:pPr marL="285750" indent="-285750" algn="l">
              <a:buFont typeface="Arial" panose="020B0604020202020204" pitchFamily="34" charset="0"/>
              <a:buChar char="•"/>
            </a:pPr>
            <a:r>
              <a:rPr lang="en-US" sz="1500" b="0" i="0" dirty="0">
                <a:solidFill>
                  <a:srgbClr val="000000"/>
                </a:solidFill>
                <a:effectLst/>
                <a:latin typeface="Palatino"/>
              </a:rPr>
              <a:t>A present or former spouse, someone with whom s/he has lived</a:t>
            </a:r>
          </a:p>
          <a:p>
            <a:pPr algn="l"/>
            <a:endParaRPr lang="en-US" sz="1500" b="0" i="0" dirty="0">
              <a:solidFill>
                <a:srgbClr val="000000"/>
              </a:solidFill>
              <a:effectLst/>
              <a:latin typeface="Palatino"/>
            </a:endParaRPr>
          </a:p>
          <a:p>
            <a:pPr marL="285750" indent="-285750" algn="l">
              <a:buFont typeface="Arial" panose="020B0604020202020204" pitchFamily="34" charset="0"/>
              <a:buChar char="•"/>
            </a:pPr>
            <a:r>
              <a:rPr lang="en-US" sz="1500" b="0" i="0" dirty="0">
                <a:solidFill>
                  <a:srgbClr val="000000"/>
                </a:solidFill>
                <a:effectLst/>
                <a:latin typeface="Palatino"/>
              </a:rPr>
              <a:t>An adult family or household member</a:t>
            </a:r>
          </a:p>
          <a:p>
            <a:pPr algn="l"/>
            <a:endParaRPr lang="en-US" sz="1500" b="0" i="0" dirty="0">
              <a:solidFill>
                <a:srgbClr val="000000"/>
              </a:solidFill>
              <a:effectLst/>
              <a:latin typeface="Palatino"/>
            </a:endParaRPr>
          </a:p>
          <a:p>
            <a:pPr marL="285750" indent="-285750" algn="l">
              <a:buFont typeface="Arial" panose="020B0604020202020204" pitchFamily="34" charset="0"/>
              <a:buChar char="•"/>
            </a:pPr>
            <a:r>
              <a:rPr lang="en-US" sz="1500" b="0" i="0" dirty="0">
                <a:solidFill>
                  <a:srgbClr val="000000"/>
                </a:solidFill>
                <a:effectLst/>
                <a:latin typeface="Palatino"/>
              </a:rPr>
              <a:t>Someone s/he is dating or has dated</a:t>
            </a:r>
          </a:p>
          <a:p>
            <a:pPr algn="l"/>
            <a:endParaRPr lang="en-US" sz="1500" b="0" i="0" dirty="0">
              <a:solidFill>
                <a:srgbClr val="000000"/>
              </a:solidFill>
              <a:effectLst/>
              <a:latin typeface="Palatino"/>
            </a:endParaRPr>
          </a:p>
          <a:p>
            <a:pPr marL="285750" indent="-285750" algn="l">
              <a:buFont typeface="Arial" panose="020B0604020202020204" pitchFamily="34" charset="0"/>
              <a:buChar char="•"/>
            </a:pPr>
            <a:r>
              <a:rPr lang="en-US" sz="1500" b="0" i="0" dirty="0">
                <a:solidFill>
                  <a:srgbClr val="000000"/>
                </a:solidFill>
                <a:effectLst/>
                <a:latin typeface="Palatino"/>
              </a:rPr>
              <a:t>Someone to whom s/he is related by blood or marriage or was formerly related by marriage</a:t>
            </a:r>
          </a:p>
          <a:p>
            <a:pPr algn="l"/>
            <a:endParaRPr lang="en-US" sz="1500" b="0" i="0" dirty="0">
              <a:solidFill>
                <a:srgbClr val="000000"/>
              </a:solidFill>
              <a:effectLst/>
              <a:latin typeface="Palatino"/>
            </a:endParaRPr>
          </a:p>
          <a:p>
            <a:pPr marL="285750" indent="-285750" algn="l">
              <a:buFont typeface="Arial" panose="020B0604020202020204" pitchFamily="34" charset="0"/>
              <a:buChar char="•"/>
            </a:pPr>
            <a:r>
              <a:rPr lang="en-US" sz="1500" b="0" i="0" dirty="0">
                <a:solidFill>
                  <a:srgbClr val="000000"/>
                </a:solidFill>
                <a:effectLst/>
                <a:latin typeface="Palatino"/>
              </a:rPr>
              <a:t>Someone with whom s/he has or had a sexual relationship</a:t>
            </a:r>
          </a:p>
          <a:p>
            <a:pPr algn="l"/>
            <a:endParaRPr lang="en-US" sz="1500" b="0" i="0" dirty="0">
              <a:solidFill>
                <a:srgbClr val="000000"/>
              </a:solidFill>
              <a:effectLst/>
              <a:latin typeface="Palatino"/>
            </a:endParaRPr>
          </a:p>
          <a:p>
            <a:pPr marL="285750" indent="-285750" algn="l">
              <a:buFont typeface="Arial" panose="020B0604020202020204" pitchFamily="34" charset="0"/>
              <a:buChar char="•"/>
            </a:pPr>
            <a:r>
              <a:rPr lang="en-US" sz="1500" b="0" i="0" dirty="0">
                <a:solidFill>
                  <a:srgbClr val="000000"/>
                </a:solidFill>
                <a:effectLst/>
                <a:latin typeface="Palatino"/>
              </a:rPr>
              <a:t>Protection is also provided for anyone who has been subject to sexual assault or stalking</a:t>
            </a:r>
          </a:p>
        </p:txBody>
      </p:sp>
      <p:sp>
        <p:nvSpPr>
          <p:cNvPr id="13" name="TextBox 12">
            <a:extLst>
              <a:ext uri="{FF2B5EF4-FFF2-40B4-BE49-F238E27FC236}">
                <a16:creationId xmlns:a16="http://schemas.microsoft.com/office/drawing/2014/main" id="{70E0814A-D1E6-D545-EEE9-B9556B1857EA}"/>
              </a:ext>
            </a:extLst>
          </p:cNvPr>
          <p:cNvSpPr txBox="1"/>
          <p:nvPr/>
        </p:nvSpPr>
        <p:spPr>
          <a:xfrm>
            <a:off x="6364224" y="2449452"/>
            <a:ext cx="4860978" cy="3563159"/>
          </a:xfrm>
          <a:prstGeom prst="rect">
            <a:avLst/>
          </a:prstGeom>
        </p:spPr>
        <p:txBody>
          <a:bodyPr vert="horz" lIns="91440" tIns="45720" rIns="91440" bIns="45720" rtlCol="0">
            <a:normAutofit/>
          </a:bodyPr>
          <a:lstStyle/>
          <a:p>
            <a:pPr marL="57150" marR="0" lvl="0" defTabSz="914400" fontAlgn="auto">
              <a:lnSpc>
                <a:spcPct val="90000"/>
              </a:lnSpc>
              <a:spcBef>
                <a:spcPts val="0"/>
              </a:spcBef>
              <a:spcAft>
                <a:spcPts val="600"/>
              </a:spcAft>
              <a:buClrTx/>
              <a:buSzTx/>
              <a:tabLst/>
              <a:defRPr/>
            </a:pPr>
            <a:endParaRPr kumimoji="0" lang="en-US" sz="1500" u="none" strike="noStrike" cap="none" spc="0" normalizeH="0" baseline="0" noProof="0" dirty="0">
              <a:ln>
                <a:noFill/>
              </a:ln>
              <a:effectLst/>
              <a:uLnTx/>
              <a:uFillTx/>
              <a:latin typeface="Palatino" pitchFamily="2" charset="77"/>
              <a:ea typeface="Palatino" pitchFamily="2" charset="77"/>
              <a:cs typeface="Calibri" panose="020F0502020204030204" pitchFamily="34" charset="0"/>
            </a:endParaRPr>
          </a:p>
        </p:txBody>
      </p:sp>
      <p:cxnSp>
        <p:nvCxnSpPr>
          <p:cNvPr id="14" name="Straight Connector 13">
            <a:extLst>
              <a:ext uri="{FF2B5EF4-FFF2-40B4-BE49-F238E27FC236}">
                <a16:creationId xmlns:a16="http://schemas.microsoft.com/office/drawing/2014/main" id="{3726E4D0-7046-AEFF-8BD5-6958DF707C56}"/>
              </a:ext>
            </a:extLst>
          </p:cNvPr>
          <p:cNvCxnSpPr>
            <a:cxnSpLocks/>
          </p:cNvCxnSpPr>
          <p:nvPr/>
        </p:nvCxnSpPr>
        <p:spPr>
          <a:xfrm>
            <a:off x="6784129" y="6456556"/>
            <a:ext cx="4550548" cy="0"/>
          </a:xfrm>
          <a:prstGeom prst="line">
            <a:avLst/>
          </a:prstGeom>
          <a:ln w="12700">
            <a:solidFill>
              <a:srgbClr val="305AA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FB2F0FA-E76A-0B87-B256-BCD7BD93B3A0}"/>
              </a:ext>
            </a:extLst>
          </p:cNvPr>
          <p:cNvCxnSpPr>
            <a:cxnSpLocks/>
          </p:cNvCxnSpPr>
          <p:nvPr/>
        </p:nvCxnSpPr>
        <p:spPr>
          <a:xfrm>
            <a:off x="635620" y="6456556"/>
            <a:ext cx="4576568" cy="0"/>
          </a:xfrm>
          <a:prstGeom prst="line">
            <a:avLst/>
          </a:prstGeom>
          <a:ln w="12700">
            <a:solidFill>
              <a:srgbClr val="305AA8"/>
            </a:solidFill>
          </a:ln>
        </p:spPr>
        <p:style>
          <a:lnRef idx="1">
            <a:schemeClr val="accent1"/>
          </a:lnRef>
          <a:fillRef idx="0">
            <a:schemeClr val="accent1"/>
          </a:fillRef>
          <a:effectRef idx="0">
            <a:schemeClr val="accent1"/>
          </a:effectRef>
          <a:fontRef idx="minor">
            <a:schemeClr val="tx1"/>
          </a:fontRef>
        </p:style>
      </p:cxnSp>
      <p:pic>
        <p:nvPicPr>
          <p:cNvPr id="16" name="Picture 3" descr="Logo&#10;&#10;Description automatically generated">
            <a:extLst>
              <a:ext uri="{FF2B5EF4-FFF2-40B4-BE49-F238E27FC236}">
                <a16:creationId xmlns:a16="http://schemas.microsoft.com/office/drawing/2014/main" id="{322C0E41-2C20-77AC-A33C-0F305D5F018A}"/>
              </a:ext>
            </a:extLst>
          </p:cNvPr>
          <p:cNvPicPr>
            <a:picLocks noChangeAspect="1"/>
          </p:cNvPicPr>
          <p:nvPr/>
        </p:nvPicPr>
        <p:blipFill rotWithShape="1">
          <a:blip r:embed="rId2"/>
          <a:srcRect l="24868" t="23250" r="26984" b="38177"/>
          <a:stretch/>
        </p:blipFill>
        <p:spPr>
          <a:xfrm>
            <a:off x="5544457" y="5961250"/>
            <a:ext cx="1037775" cy="829927"/>
          </a:xfrm>
          <a:prstGeom prst="rect">
            <a:avLst/>
          </a:prstGeom>
        </p:spPr>
      </p:pic>
    </p:spTree>
    <p:extLst>
      <p:ext uri="{BB962C8B-B14F-4D97-AF65-F5344CB8AC3E}">
        <p14:creationId xmlns:p14="http://schemas.microsoft.com/office/powerpoint/2010/main" val="3794060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A0715-48D2-454A-C732-6408605B709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13B0E6F-5EAE-025E-4CC5-303B6DE5C4AF}"/>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2DDFB345-34E9-D428-106E-8C7E669B7799}"/>
              </a:ext>
            </a:extLst>
          </p:cNvPr>
          <p:cNvSpPr>
            <a:spLocks noGrp="1"/>
          </p:cNvSpPr>
          <p:nvPr>
            <p:ph sz="half" idx="2"/>
          </p:nvPr>
        </p:nvSpPr>
        <p:spPr/>
        <p:txBody>
          <a:bodyPr/>
          <a:lstStyle/>
          <a:p>
            <a:endParaRPr lang="en-US" dirty="0"/>
          </a:p>
        </p:txBody>
      </p:sp>
      <p:sp useBgFill="1">
        <p:nvSpPr>
          <p:cNvPr id="5" name="Rectangle 4">
            <a:extLst>
              <a:ext uri="{FF2B5EF4-FFF2-40B4-BE49-F238E27FC236}">
                <a16:creationId xmlns:a16="http://schemas.microsoft.com/office/drawing/2014/main" id="{C6E8F6A8-6A70-D011-2CC3-1C481FBDA3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45">
            <a:extLst>
              <a:ext uri="{FF2B5EF4-FFF2-40B4-BE49-F238E27FC236}">
                <a16:creationId xmlns:a16="http://schemas.microsoft.com/office/drawing/2014/main" id="{444E0D83-1925-026F-6B52-C3419EFC70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46">
            <a:extLst>
              <a:ext uri="{FF2B5EF4-FFF2-40B4-BE49-F238E27FC236}">
                <a16:creationId xmlns:a16="http://schemas.microsoft.com/office/drawing/2014/main" id="{D654B2A2-D646-6D18-D9F9-DAA858F829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47">
            <a:extLst>
              <a:ext uri="{FF2B5EF4-FFF2-40B4-BE49-F238E27FC236}">
                <a16:creationId xmlns:a16="http://schemas.microsoft.com/office/drawing/2014/main" id="{D175E20E-8E9C-1066-249A-1300243F68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44">
            <a:extLst>
              <a:ext uri="{FF2B5EF4-FFF2-40B4-BE49-F238E27FC236}">
                <a16:creationId xmlns:a16="http://schemas.microsoft.com/office/drawing/2014/main" id="{74B851CE-4FDA-D747-83F5-EFCCD9872D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48538"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Rectangle 9">
            <a:extLst>
              <a:ext uri="{FF2B5EF4-FFF2-40B4-BE49-F238E27FC236}">
                <a16:creationId xmlns:a16="http://schemas.microsoft.com/office/drawing/2014/main" id="{B9E19B3C-D299-30E4-2261-2A0C2D3DA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4055" y="635715"/>
            <a:ext cx="7033095"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extBox 10">
            <a:extLst>
              <a:ext uri="{FF2B5EF4-FFF2-40B4-BE49-F238E27FC236}">
                <a16:creationId xmlns:a16="http://schemas.microsoft.com/office/drawing/2014/main" id="{4AB8B3E1-3FD0-63A2-6755-E4AC1205FCE8}"/>
              </a:ext>
            </a:extLst>
          </p:cNvPr>
          <p:cNvSpPr txBox="1"/>
          <p:nvPr/>
        </p:nvSpPr>
        <p:spPr>
          <a:xfrm>
            <a:off x="964760" y="804328"/>
            <a:ext cx="6091312" cy="1205821"/>
          </a:xfrm>
          <a:prstGeom prst="rect">
            <a:avLst/>
          </a:prstGeom>
        </p:spPr>
        <p:txBody>
          <a:bodyPr vert="horz" lIns="91440" tIns="45720" rIns="91440" bIns="45720" rtlCol="0" anchor="ctr">
            <a:normAutofit/>
          </a:bodyPr>
          <a:lstStyle/>
          <a:p>
            <a:pPr marL="0" marR="0" lvl="0" indent="0" defTabSz="914400" fontAlgn="auto">
              <a:lnSpc>
                <a:spcPct val="90000"/>
              </a:lnSpc>
              <a:spcBef>
                <a:spcPct val="0"/>
              </a:spcBef>
              <a:spcAft>
                <a:spcPts val="600"/>
              </a:spcAft>
              <a:buClrTx/>
              <a:buSzTx/>
              <a:tabLst/>
              <a:defRPr/>
            </a:pPr>
            <a:r>
              <a:rPr lang="en-US" sz="4000" b="0" i="0" dirty="0">
                <a:solidFill>
                  <a:schemeClr val="bg1"/>
                </a:solidFill>
                <a:effectLst/>
                <a:latin typeface="Arial" panose="020B0604020202020204" pitchFamily="34" charset="0"/>
                <a:cs typeface="Arial" panose="020B0604020202020204" pitchFamily="34" charset="0"/>
              </a:rPr>
              <a:t>OP Statute: TCA 36-3-6: Domestic Abuse</a:t>
            </a:r>
            <a:endParaRPr kumimoji="0" lang="en-US" sz="4000" u="none" strike="noStrike" cap="none" spc="0" normalizeH="0" baseline="0" noProof="0" dirty="0">
              <a:ln>
                <a:noFill/>
              </a:ln>
              <a:solidFill>
                <a:schemeClr val="bg1"/>
              </a:solidFill>
              <a:effectLst>
                <a:outerShdw blurRad="50800" dist="38100" dir="5400000" algn="t" rotWithShape="0">
                  <a:prstClr val="black">
                    <a:alpha val="40000"/>
                  </a:prstClr>
                </a:outerShdw>
              </a:effectLst>
              <a:uLnTx/>
              <a:uFillTx/>
              <a:latin typeface="Arial" panose="020B0604020202020204" pitchFamily="34" charset="0"/>
              <a:ea typeface="+mj-ea"/>
              <a:cs typeface="Arial" panose="020B0604020202020204" pitchFamily="34" charset="0"/>
            </a:endParaRPr>
          </a:p>
        </p:txBody>
      </p:sp>
      <p:sp>
        <p:nvSpPr>
          <p:cNvPr id="12" name="TextBox 11">
            <a:extLst>
              <a:ext uri="{FF2B5EF4-FFF2-40B4-BE49-F238E27FC236}">
                <a16:creationId xmlns:a16="http://schemas.microsoft.com/office/drawing/2014/main" id="{7B0F1EC7-FFFC-F42A-8C1D-016EEDB68502}"/>
              </a:ext>
            </a:extLst>
          </p:cNvPr>
          <p:cNvSpPr txBox="1"/>
          <p:nvPr/>
        </p:nvSpPr>
        <p:spPr>
          <a:xfrm>
            <a:off x="1282189" y="2494450"/>
            <a:ext cx="9875338" cy="3563159"/>
          </a:xfrm>
          <a:prstGeom prst="rect">
            <a:avLst/>
          </a:prstGeom>
        </p:spPr>
        <p:txBody>
          <a:bodyPr vert="horz" lIns="91440" tIns="45720" rIns="91440" bIns="45720" rtlCol="0">
            <a:normAutofit fontScale="92500" lnSpcReduction="20000"/>
          </a:bodyPr>
          <a:lstStyle/>
          <a:p>
            <a:pPr marL="57150" marR="0" lvl="0" defTabSz="914400" fontAlgn="auto">
              <a:lnSpc>
                <a:spcPct val="200000"/>
              </a:lnSpc>
              <a:spcBef>
                <a:spcPts val="0"/>
              </a:spcBef>
              <a:spcAft>
                <a:spcPts val="600"/>
              </a:spcAft>
              <a:buClrTx/>
              <a:buSzTx/>
              <a:tabLst/>
              <a:defRPr/>
            </a:pPr>
            <a:r>
              <a:rPr lang="en-US" sz="1500" b="0" i="0" dirty="0">
                <a:solidFill>
                  <a:srgbClr val="000000"/>
                </a:solidFill>
                <a:effectLst/>
                <a:latin typeface="Palatino"/>
              </a:rPr>
              <a:t>What is and is not abuse? TCA 36-3-601(1): Abuse means:</a:t>
            </a:r>
          </a:p>
          <a:p>
            <a:pPr marL="342900" marR="0" lvl="0" indent="-285750" defTabSz="914400" fontAlgn="auto">
              <a:lnSpc>
                <a:spcPct val="200000"/>
              </a:lnSpc>
              <a:spcBef>
                <a:spcPts val="0"/>
              </a:spcBef>
              <a:spcAft>
                <a:spcPts val="600"/>
              </a:spcAft>
              <a:buClrTx/>
              <a:buSzTx/>
              <a:buFont typeface="Arial" panose="020B0604020202020204" pitchFamily="34" charset="0"/>
              <a:buChar char="•"/>
              <a:tabLst/>
              <a:defRPr/>
            </a:pPr>
            <a:r>
              <a:rPr lang="en-US" sz="1500" dirty="0">
                <a:solidFill>
                  <a:srgbClr val="000000"/>
                </a:solidFill>
                <a:latin typeface="Palatino"/>
              </a:rPr>
              <a:t>I</a:t>
            </a:r>
            <a:r>
              <a:rPr lang="en-US" sz="1500" b="0" i="0" dirty="0">
                <a:solidFill>
                  <a:srgbClr val="000000"/>
                </a:solidFill>
                <a:effectLst/>
                <a:latin typeface="Palatino"/>
              </a:rPr>
              <a:t>nflicting, or attempting to inflict, physical injury on an adult or minor by other than accidental means, </a:t>
            </a:r>
          </a:p>
          <a:p>
            <a:pPr marL="342900" marR="0" lvl="0" indent="-285750" defTabSz="914400" fontAlgn="auto">
              <a:lnSpc>
                <a:spcPct val="200000"/>
              </a:lnSpc>
              <a:spcBef>
                <a:spcPts val="0"/>
              </a:spcBef>
              <a:spcAft>
                <a:spcPts val="600"/>
              </a:spcAft>
              <a:buClrTx/>
              <a:buSzTx/>
              <a:buFont typeface="Arial" panose="020B0604020202020204" pitchFamily="34" charset="0"/>
              <a:buChar char="•"/>
              <a:tabLst/>
              <a:defRPr/>
            </a:pPr>
            <a:r>
              <a:rPr lang="en-US" sz="1500" dirty="0">
                <a:solidFill>
                  <a:srgbClr val="000000"/>
                </a:solidFill>
                <a:latin typeface="Palatino"/>
              </a:rPr>
              <a:t>P</a:t>
            </a:r>
            <a:r>
              <a:rPr lang="en-US" sz="1500" b="0" i="0" dirty="0">
                <a:solidFill>
                  <a:srgbClr val="000000"/>
                </a:solidFill>
                <a:effectLst/>
                <a:latin typeface="Palatino"/>
              </a:rPr>
              <a:t>lacing an adult or minor in fear of physical harm, physical restraint, malicious damage to the personal property of the abused party, </a:t>
            </a:r>
          </a:p>
          <a:p>
            <a:pPr marL="342900" marR="0" lvl="0" indent="-285750" defTabSz="914400" fontAlgn="auto">
              <a:lnSpc>
                <a:spcPct val="200000"/>
              </a:lnSpc>
              <a:spcBef>
                <a:spcPts val="0"/>
              </a:spcBef>
              <a:spcAft>
                <a:spcPts val="600"/>
              </a:spcAft>
              <a:buClrTx/>
              <a:buSzTx/>
              <a:buFont typeface="Arial" panose="020B0604020202020204" pitchFamily="34" charset="0"/>
              <a:buChar char="•"/>
              <a:tabLst/>
              <a:defRPr/>
            </a:pPr>
            <a:r>
              <a:rPr lang="en-US" sz="1500" dirty="0">
                <a:solidFill>
                  <a:srgbClr val="000000"/>
                </a:solidFill>
                <a:latin typeface="Palatino"/>
              </a:rPr>
              <a:t>I</a:t>
            </a:r>
            <a:r>
              <a:rPr lang="en-US" sz="1500" b="0" i="0" dirty="0">
                <a:solidFill>
                  <a:srgbClr val="000000"/>
                </a:solidFill>
                <a:effectLst/>
                <a:latin typeface="Palatino"/>
              </a:rPr>
              <a:t>ncluding inflicting, or attempting to inflict, physical injury on any animal owned, possessed, leased, kept, or held by an adult or minor, or placing an adult or minor in fear of physical harm to any animal owned, possessed, leased, kept, or held by the adult or minor.</a:t>
            </a:r>
          </a:p>
          <a:p>
            <a:pPr marL="342900" marR="0" lvl="0" indent="-285750" defTabSz="914400" fontAlgn="auto">
              <a:lnSpc>
                <a:spcPct val="200000"/>
              </a:lnSpc>
              <a:spcBef>
                <a:spcPts val="0"/>
              </a:spcBef>
              <a:spcAft>
                <a:spcPts val="600"/>
              </a:spcAft>
              <a:buClrTx/>
              <a:buSzTx/>
              <a:buFont typeface="Arial" panose="020B0604020202020204" pitchFamily="34" charset="0"/>
              <a:buChar char="•"/>
              <a:tabLst/>
              <a:defRPr/>
            </a:pPr>
            <a:r>
              <a:rPr lang="en-US" sz="1500" dirty="0">
                <a:latin typeface="Palatino"/>
                <a:ea typeface="Palatino" pitchFamily="2" charset="77"/>
                <a:cs typeface="Calibri" panose="020F0502020204030204" pitchFamily="34" charset="0"/>
              </a:rPr>
              <a:t>Intentional engaging in behavior that amounts to financial abuse</a:t>
            </a:r>
          </a:p>
        </p:txBody>
      </p:sp>
      <p:sp>
        <p:nvSpPr>
          <p:cNvPr id="13" name="TextBox 12">
            <a:extLst>
              <a:ext uri="{FF2B5EF4-FFF2-40B4-BE49-F238E27FC236}">
                <a16:creationId xmlns:a16="http://schemas.microsoft.com/office/drawing/2014/main" id="{FCF75F8D-E0AF-32BE-AA53-D58CA07324AC}"/>
              </a:ext>
            </a:extLst>
          </p:cNvPr>
          <p:cNvSpPr txBox="1"/>
          <p:nvPr/>
        </p:nvSpPr>
        <p:spPr>
          <a:xfrm>
            <a:off x="6364224" y="2449452"/>
            <a:ext cx="4860978" cy="3563159"/>
          </a:xfrm>
          <a:prstGeom prst="rect">
            <a:avLst/>
          </a:prstGeom>
        </p:spPr>
        <p:txBody>
          <a:bodyPr vert="horz" lIns="91440" tIns="45720" rIns="91440" bIns="45720" rtlCol="0">
            <a:normAutofit/>
          </a:bodyPr>
          <a:lstStyle/>
          <a:p>
            <a:pPr marL="57150" marR="0" lvl="0" defTabSz="914400" fontAlgn="auto">
              <a:lnSpc>
                <a:spcPct val="90000"/>
              </a:lnSpc>
              <a:spcBef>
                <a:spcPts val="0"/>
              </a:spcBef>
              <a:spcAft>
                <a:spcPts val="600"/>
              </a:spcAft>
              <a:buClrTx/>
              <a:buSzTx/>
              <a:tabLst/>
              <a:defRPr/>
            </a:pPr>
            <a:endParaRPr kumimoji="0" lang="en-US" sz="1500" u="none" strike="noStrike" cap="none" spc="0" normalizeH="0" baseline="0" noProof="0" dirty="0">
              <a:ln>
                <a:noFill/>
              </a:ln>
              <a:effectLst/>
              <a:uLnTx/>
              <a:uFillTx/>
              <a:latin typeface="Palatino" pitchFamily="2" charset="77"/>
              <a:ea typeface="Palatino" pitchFamily="2" charset="77"/>
              <a:cs typeface="Calibri" panose="020F0502020204030204" pitchFamily="34" charset="0"/>
            </a:endParaRPr>
          </a:p>
        </p:txBody>
      </p:sp>
      <p:cxnSp>
        <p:nvCxnSpPr>
          <p:cNvPr id="14" name="Straight Connector 13">
            <a:extLst>
              <a:ext uri="{FF2B5EF4-FFF2-40B4-BE49-F238E27FC236}">
                <a16:creationId xmlns:a16="http://schemas.microsoft.com/office/drawing/2014/main" id="{8CB306FB-C3AA-2CB8-78BB-927A50DCFD39}"/>
              </a:ext>
            </a:extLst>
          </p:cNvPr>
          <p:cNvCxnSpPr>
            <a:cxnSpLocks/>
          </p:cNvCxnSpPr>
          <p:nvPr/>
        </p:nvCxnSpPr>
        <p:spPr>
          <a:xfrm>
            <a:off x="6784129" y="6456556"/>
            <a:ext cx="4550548" cy="0"/>
          </a:xfrm>
          <a:prstGeom prst="line">
            <a:avLst/>
          </a:prstGeom>
          <a:ln w="12700">
            <a:solidFill>
              <a:srgbClr val="305AA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04955B3-0013-1869-9083-993F292290EF}"/>
              </a:ext>
            </a:extLst>
          </p:cNvPr>
          <p:cNvCxnSpPr>
            <a:cxnSpLocks/>
          </p:cNvCxnSpPr>
          <p:nvPr/>
        </p:nvCxnSpPr>
        <p:spPr>
          <a:xfrm>
            <a:off x="635620" y="6456556"/>
            <a:ext cx="4576568" cy="0"/>
          </a:xfrm>
          <a:prstGeom prst="line">
            <a:avLst/>
          </a:prstGeom>
          <a:ln w="12700">
            <a:solidFill>
              <a:srgbClr val="305AA8"/>
            </a:solidFill>
          </a:ln>
        </p:spPr>
        <p:style>
          <a:lnRef idx="1">
            <a:schemeClr val="accent1"/>
          </a:lnRef>
          <a:fillRef idx="0">
            <a:schemeClr val="accent1"/>
          </a:fillRef>
          <a:effectRef idx="0">
            <a:schemeClr val="accent1"/>
          </a:effectRef>
          <a:fontRef idx="minor">
            <a:schemeClr val="tx1"/>
          </a:fontRef>
        </p:style>
      </p:cxnSp>
      <p:pic>
        <p:nvPicPr>
          <p:cNvPr id="16" name="Picture 3" descr="Logo&#10;&#10;Description automatically generated">
            <a:extLst>
              <a:ext uri="{FF2B5EF4-FFF2-40B4-BE49-F238E27FC236}">
                <a16:creationId xmlns:a16="http://schemas.microsoft.com/office/drawing/2014/main" id="{0E5DF27F-E0F9-70D2-4D85-C59E7485E3E7}"/>
              </a:ext>
            </a:extLst>
          </p:cNvPr>
          <p:cNvPicPr>
            <a:picLocks noChangeAspect="1"/>
          </p:cNvPicPr>
          <p:nvPr/>
        </p:nvPicPr>
        <p:blipFill rotWithShape="1">
          <a:blip r:embed="rId2"/>
          <a:srcRect l="24868" t="23250" r="26984" b="38177"/>
          <a:stretch/>
        </p:blipFill>
        <p:spPr>
          <a:xfrm>
            <a:off x="5544457" y="5961250"/>
            <a:ext cx="1037775" cy="829927"/>
          </a:xfrm>
          <a:prstGeom prst="rect">
            <a:avLst/>
          </a:prstGeom>
        </p:spPr>
      </p:pic>
    </p:spTree>
    <p:extLst>
      <p:ext uri="{BB962C8B-B14F-4D97-AF65-F5344CB8AC3E}">
        <p14:creationId xmlns:p14="http://schemas.microsoft.com/office/powerpoint/2010/main" val="2824483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1E691-11D0-EB94-8B74-BF0AF4A60A2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E48BBFB1-0BEF-49E2-9587-F4A17FCB7849}"/>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2330F8FC-08A9-DE4B-E4CF-F51D1C63FCFF}"/>
              </a:ext>
            </a:extLst>
          </p:cNvPr>
          <p:cNvSpPr>
            <a:spLocks noGrp="1"/>
          </p:cNvSpPr>
          <p:nvPr>
            <p:ph sz="half" idx="2"/>
          </p:nvPr>
        </p:nvSpPr>
        <p:spPr/>
        <p:txBody>
          <a:bodyPr/>
          <a:lstStyle/>
          <a:p>
            <a:endParaRPr lang="en-US" dirty="0"/>
          </a:p>
        </p:txBody>
      </p:sp>
      <p:sp useBgFill="1">
        <p:nvSpPr>
          <p:cNvPr id="5" name="Rectangle 4">
            <a:extLst>
              <a:ext uri="{FF2B5EF4-FFF2-40B4-BE49-F238E27FC236}">
                <a16:creationId xmlns:a16="http://schemas.microsoft.com/office/drawing/2014/main" id="{F32D814F-038D-7398-EB09-DA5505CC61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45">
            <a:extLst>
              <a:ext uri="{FF2B5EF4-FFF2-40B4-BE49-F238E27FC236}">
                <a16:creationId xmlns:a16="http://schemas.microsoft.com/office/drawing/2014/main" id="{5FD402D8-3CFC-DDF8-A693-1B51AAD1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46">
            <a:extLst>
              <a:ext uri="{FF2B5EF4-FFF2-40B4-BE49-F238E27FC236}">
                <a16:creationId xmlns:a16="http://schemas.microsoft.com/office/drawing/2014/main" id="{666A7A05-0E48-4149-D44F-21FA2318E3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47">
            <a:extLst>
              <a:ext uri="{FF2B5EF4-FFF2-40B4-BE49-F238E27FC236}">
                <a16:creationId xmlns:a16="http://schemas.microsoft.com/office/drawing/2014/main" id="{C44E9359-C25E-1BED-66F5-259C1B15F2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44">
            <a:extLst>
              <a:ext uri="{FF2B5EF4-FFF2-40B4-BE49-F238E27FC236}">
                <a16:creationId xmlns:a16="http://schemas.microsoft.com/office/drawing/2014/main" id="{2C1A219F-5BF8-45BC-84EE-8C8B058FA4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48538"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Rectangle 9">
            <a:extLst>
              <a:ext uri="{FF2B5EF4-FFF2-40B4-BE49-F238E27FC236}">
                <a16:creationId xmlns:a16="http://schemas.microsoft.com/office/drawing/2014/main" id="{15A01101-D4F0-C099-37F7-142F3EDCEE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4055" y="635715"/>
            <a:ext cx="7033095"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extBox 10">
            <a:extLst>
              <a:ext uri="{FF2B5EF4-FFF2-40B4-BE49-F238E27FC236}">
                <a16:creationId xmlns:a16="http://schemas.microsoft.com/office/drawing/2014/main" id="{54FBC67D-CD27-51E7-B281-83368C6A4474}"/>
              </a:ext>
            </a:extLst>
          </p:cNvPr>
          <p:cNvSpPr txBox="1"/>
          <p:nvPr/>
        </p:nvSpPr>
        <p:spPr>
          <a:xfrm>
            <a:off x="964760" y="804328"/>
            <a:ext cx="6091312" cy="1205821"/>
          </a:xfrm>
          <a:prstGeom prst="rect">
            <a:avLst/>
          </a:prstGeom>
        </p:spPr>
        <p:txBody>
          <a:bodyPr vert="horz" lIns="91440" tIns="45720" rIns="91440" bIns="45720" rtlCol="0" anchor="ctr">
            <a:normAutofit/>
          </a:bodyPr>
          <a:lstStyle/>
          <a:p>
            <a:pPr marL="0" marR="0" lvl="0" indent="0" defTabSz="914400" fontAlgn="auto">
              <a:lnSpc>
                <a:spcPct val="90000"/>
              </a:lnSpc>
              <a:spcBef>
                <a:spcPct val="0"/>
              </a:spcBef>
              <a:spcAft>
                <a:spcPts val="600"/>
              </a:spcAft>
              <a:buClrTx/>
              <a:buSzTx/>
              <a:tabLst/>
              <a:defRPr/>
            </a:pPr>
            <a:r>
              <a:rPr lang="en-US" sz="4000" b="0" i="0" dirty="0">
                <a:solidFill>
                  <a:schemeClr val="bg1"/>
                </a:solidFill>
                <a:effectLst/>
                <a:latin typeface="Arial" panose="020B0604020202020204" pitchFamily="34" charset="0"/>
                <a:cs typeface="Arial" panose="020B0604020202020204" pitchFamily="34" charset="0"/>
              </a:rPr>
              <a:t>OP Statute: TCA 36-3-6: Sexual Assault</a:t>
            </a:r>
            <a:endParaRPr kumimoji="0" lang="en-US" sz="4000" u="none" strike="noStrike" cap="none" spc="0" normalizeH="0" baseline="0" noProof="0" dirty="0">
              <a:ln>
                <a:noFill/>
              </a:ln>
              <a:solidFill>
                <a:schemeClr val="bg1"/>
              </a:solidFill>
              <a:effectLst>
                <a:outerShdw blurRad="50800" dist="38100" dir="5400000" algn="t" rotWithShape="0">
                  <a:prstClr val="black">
                    <a:alpha val="40000"/>
                  </a:prstClr>
                </a:outerShdw>
              </a:effectLst>
              <a:uLnTx/>
              <a:uFillTx/>
              <a:latin typeface="Arial" panose="020B0604020202020204" pitchFamily="34" charset="0"/>
              <a:ea typeface="+mj-ea"/>
              <a:cs typeface="Arial" panose="020B0604020202020204" pitchFamily="34" charset="0"/>
            </a:endParaRPr>
          </a:p>
        </p:txBody>
      </p:sp>
      <p:sp>
        <p:nvSpPr>
          <p:cNvPr id="12" name="TextBox 11">
            <a:extLst>
              <a:ext uri="{FF2B5EF4-FFF2-40B4-BE49-F238E27FC236}">
                <a16:creationId xmlns:a16="http://schemas.microsoft.com/office/drawing/2014/main" id="{6FB8B7C2-975E-F9A5-56C5-DB234A1012CD}"/>
              </a:ext>
            </a:extLst>
          </p:cNvPr>
          <p:cNvSpPr txBox="1"/>
          <p:nvPr/>
        </p:nvSpPr>
        <p:spPr>
          <a:xfrm>
            <a:off x="1282189" y="2345785"/>
            <a:ext cx="9875338" cy="3563159"/>
          </a:xfrm>
          <a:prstGeom prst="rect">
            <a:avLst/>
          </a:prstGeom>
        </p:spPr>
        <p:txBody>
          <a:bodyPr vert="horz" lIns="91440" tIns="45720" rIns="91440" bIns="45720" rtlCol="0">
            <a:normAutofit/>
          </a:bodyPr>
          <a:lstStyle/>
          <a:p>
            <a:pPr algn="l"/>
            <a:r>
              <a:rPr lang="en-US" sz="1500" b="0" i="0" dirty="0">
                <a:solidFill>
                  <a:srgbClr val="000000"/>
                </a:solidFill>
                <a:effectLst/>
                <a:latin typeface="Palatino"/>
              </a:rPr>
              <a:t>What must you prove? TCA 36-3-601(10):</a:t>
            </a:r>
          </a:p>
          <a:p>
            <a:pPr algn="l"/>
            <a:endParaRPr lang="en-US" sz="1500" b="0" i="0" dirty="0">
              <a:solidFill>
                <a:srgbClr val="000000"/>
              </a:solidFill>
              <a:effectLst/>
              <a:latin typeface="Palatino"/>
            </a:endParaRPr>
          </a:p>
          <a:p>
            <a:pPr algn="l"/>
            <a:r>
              <a:rPr lang="en-US" sz="1500" b="0" i="0" dirty="0">
                <a:solidFill>
                  <a:srgbClr val="000000"/>
                </a:solidFill>
                <a:effectLst/>
                <a:latin typeface="Palatino"/>
              </a:rPr>
              <a:t>“Sexual Assault” is defined as when someone commits, threatens to commit, or puts you in fear that they will commit any of the following acts: </a:t>
            </a:r>
          </a:p>
          <a:p>
            <a:pPr marL="742950" lvl="1" indent="-285750">
              <a:lnSpc>
                <a:spcPct val="200000"/>
              </a:lnSpc>
              <a:buFont typeface="Arial" panose="020B0604020202020204" pitchFamily="34" charset="0"/>
              <a:buChar char="•"/>
            </a:pPr>
            <a:r>
              <a:rPr lang="en-US" sz="1500" b="0" i="0" dirty="0">
                <a:solidFill>
                  <a:srgbClr val="000000"/>
                </a:solidFill>
                <a:effectLst/>
                <a:latin typeface="Palatino"/>
              </a:rPr>
              <a:t>Rape,</a:t>
            </a:r>
          </a:p>
          <a:p>
            <a:pPr marL="742950" lvl="1" indent="-285750">
              <a:lnSpc>
                <a:spcPct val="200000"/>
              </a:lnSpc>
              <a:buFont typeface="Arial" panose="020B0604020202020204" pitchFamily="34" charset="0"/>
              <a:buChar char="•"/>
            </a:pPr>
            <a:r>
              <a:rPr lang="en-US" sz="1500" dirty="0">
                <a:solidFill>
                  <a:srgbClr val="000000"/>
                </a:solidFill>
                <a:latin typeface="Palatino"/>
              </a:rPr>
              <a:t>Statutory rape,  </a:t>
            </a:r>
          </a:p>
          <a:p>
            <a:pPr marL="742950" lvl="1" indent="-285750">
              <a:lnSpc>
                <a:spcPct val="200000"/>
              </a:lnSpc>
              <a:buFont typeface="Arial" panose="020B0604020202020204" pitchFamily="34" charset="0"/>
              <a:buChar char="•"/>
            </a:pPr>
            <a:r>
              <a:rPr lang="en-US" sz="1500" b="0" i="0" dirty="0">
                <a:solidFill>
                  <a:srgbClr val="000000"/>
                </a:solidFill>
                <a:effectLst/>
                <a:latin typeface="Palatino"/>
              </a:rPr>
              <a:t>Sexual battery</a:t>
            </a:r>
            <a:endParaRPr lang="en-US" sz="1500" dirty="0">
              <a:solidFill>
                <a:srgbClr val="000000"/>
              </a:solidFill>
              <a:latin typeface="Palatino"/>
            </a:endParaRPr>
          </a:p>
          <a:p>
            <a:pPr algn="l"/>
            <a:endParaRPr lang="en-US" sz="1500" b="0" i="0" dirty="0">
              <a:solidFill>
                <a:srgbClr val="000000"/>
              </a:solidFill>
              <a:effectLst/>
              <a:latin typeface="Palatino"/>
            </a:endParaRPr>
          </a:p>
          <a:p>
            <a:pPr algn="l"/>
            <a:r>
              <a:rPr lang="en-US" sz="1500" dirty="0">
                <a:solidFill>
                  <a:srgbClr val="000000"/>
                </a:solidFill>
                <a:latin typeface="Palatino"/>
              </a:rPr>
              <a:t>Who is Protected? TCA 36-3-601(10):</a:t>
            </a:r>
          </a:p>
          <a:p>
            <a:pPr algn="l"/>
            <a:endParaRPr lang="en-US" sz="1500" dirty="0">
              <a:solidFill>
                <a:srgbClr val="000000"/>
              </a:solidFill>
              <a:latin typeface="Palatino"/>
            </a:endParaRPr>
          </a:p>
          <a:p>
            <a:pPr marL="742950" lvl="1" indent="-285750">
              <a:buFont typeface="Arial" panose="020B0604020202020204" pitchFamily="34" charset="0"/>
              <a:buChar char="•"/>
            </a:pPr>
            <a:r>
              <a:rPr lang="en-US" sz="1500" b="0" i="0" dirty="0">
                <a:solidFill>
                  <a:srgbClr val="000000"/>
                </a:solidFill>
                <a:effectLst/>
                <a:latin typeface="Palatino"/>
              </a:rPr>
              <a:t>Any person regardless of their relationship</a:t>
            </a:r>
          </a:p>
          <a:p>
            <a:pPr marL="742950" lvl="1" indent="-285750">
              <a:lnSpc>
                <a:spcPct val="200000"/>
              </a:lnSpc>
              <a:buFont typeface="Arial" panose="020B0604020202020204" pitchFamily="34" charset="0"/>
              <a:buChar char="•"/>
            </a:pPr>
            <a:endParaRPr lang="en-US" sz="1500" b="0" i="0" dirty="0">
              <a:solidFill>
                <a:srgbClr val="000000"/>
              </a:solidFill>
              <a:effectLst/>
              <a:latin typeface="Palatino"/>
            </a:endParaRPr>
          </a:p>
        </p:txBody>
      </p:sp>
      <p:sp>
        <p:nvSpPr>
          <p:cNvPr id="13" name="TextBox 12">
            <a:extLst>
              <a:ext uri="{FF2B5EF4-FFF2-40B4-BE49-F238E27FC236}">
                <a16:creationId xmlns:a16="http://schemas.microsoft.com/office/drawing/2014/main" id="{75B9CB7A-8850-D6E4-8AD0-24DA48D17DFD}"/>
              </a:ext>
            </a:extLst>
          </p:cNvPr>
          <p:cNvSpPr txBox="1"/>
          <p:nvPr/>
        </p:nvSpPr>
        <p:spPr>
          <a:xfrm>
            <a:off x="6364224" y="2449452"/>
            <a:ext cx="4860978" cy="3563159"/>
          </a:xfrm>
          <a:prstGeom prst="rect">
            <a:avLst/>
          </a:prstGeom>
        </p:spPr>
        <p:txBody>
          <a:bodyPr vert="horz" lIns="91440" tIns="45720" rIns="91440" bIns="45720" rtlCol="0">
            <a:normAutofit/>
          </a:bodyPr>
          <a:lstStyle/>
          <a:p>
            <a:pPr marL="57150" marR="0" lvl="0" defTabSz="914400" fontAlgn="auto">
              <a:lnSpc>
                <a:spcPct val="90000"/>
              </a:lnSpc>
              <a:spcBef>
                <a:spcPts val="0"/>
              </a:spcBef>
              <a:spcAft>
                <a:spcPts val="600"/>
              </a:spcAft>
              <a:buClrTx/>
              <a:buSzTx/>
              <a:tabLst/>
              <a:defRPr/>
            </a:pPr>
            <a:endParaRPr kumimoji="0" lang="en-US" sz="1500" u="none" strike="noStrike" cap="none" spc="0" normalizeH="0" baseline="0" noProof="0" dirty="0">
              <a:ln>
                <a:noFill/>
              </a:ln>
              <a:effectLst/>
              <a:uLnTx/>
              <a:uFillTx/>
              <a:latin typeface="Palatino" pitchFamily="2" charset="77"/>
              <a:ea typeface="Palatino" pitchFamily="2" charset="77"/>
              <a:cs typeface="Calibri" panose="020F0502020204030204" pitchFamily="34" charset="0"/>
            </a:endParaRPr>
          </a:p>
        </p:txBody>
      </p:sp>
      <p:cxnSp>
        <p:nvCxnSpPr>
          <p:cNvPr id="14" name="Straight Connector 13">
            <a:extLst>
              <a:ext uri="{FF2B5EF4-FFF2-40B4-BE49-F238E27FC236}">
                <a16:creationId xmlns:a16="http://schemas.microsoft.com/office/drawing/2014/main" id="{78E52B70-D07B-259E-B3F9-9FD77C44271C}"/>
              </a:ext>
            </a:extLst>
          </p:cNvPr>
          <p:cNvCxnSpPr>
            <a:cxnSpLocks/>
          </p:cNvCxnSpPr>
          <p:nvPr/>
        </p:nvCxnSpPr>
        <p:spPr>
          <a:xfrm>
            <a:off x="6784129" y="6456556"/>
            <a:ext cx="4550548" cy="0"/>
          </a:xfrm>
          <a:prstGeom prst="line">
            <a:avLst/>
          </a:prstGeom>
          <a:ln w="12700">
            <a:solidFill>
              <a:srgbClr val="305AA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AB727E9-B580-3798-AE98-0BBBE597D545}"/>
              </a:ext>
            </a:extLst>
          </p:cNvPr>
          <p:cNvCxnSpPr>
            <a:cxnSpLocks/>
          </p:cNvCxnSpPr>
          <p:nvPr/>
        </p:nvCxnSpPr>
        <p:spPr>
          <a:xfrm>
            <a:off x="635620" y="6456556"/>
            <a:ext cx="4576568" cy="0"/>
          </a:xfrm>
          <a:prstGeom prst="line">
            <a:avLst/>
          </a:prstGeom>
          <a:ln w="12700">
            <a:solidFill>
              <a:srgbClr val="305AA8"/>
            </a:solidFill>
          </a:ln>
        </p:spPr>
        <p:style>
          <a:lnRef idx="1">
            <a:schemeClr val="accent1"/>
          </a:lnRef>
          <a:fillRef idx="0">
            <a:schemeClr val="accent1"/>
          </a:fillRef>
          <a:effectRef idx="0">
            <a:schemeClr val="accent1"/>
          </a:effectRef>
          <a:fontRef idx="minor">
            <a:schemeClr val="tx1"/>
          </a:fontRef>
        </p:style>
      </p:cxnSp>
      <p:pic>
        <p:nvPicPr>
          <p:cNvPr id="16" name="Picture 3" descr="Logo&#10;&#10;Description automatically generated">
            <a:extLst>
              <a:ext uri="{FF2B5EF4-FFF2-40B4-BE49-F238E27FC236}">
                <a16:creationId xmlns:a16="http://schemas.microsoft.com/office/drawing/2014/main" id="{AF73A2FE-D712-99CE-BC47-B061756C3C78}"/>
              </a:ext>
            </a:extLst>
          </p:cNvPr>
          <p:cNvPicPr>
            <a:picLocks noChangeAspect="1"/>
          </p:cNvPicPr>
          <p:nvPr/>
        </p:nvPicPr>
        <p:blipFill rotWithShape="1">
          <a:blip r:embed="rId2"/>
          <a:srcRect l="24868" t="23250" r="26984" b="38177"/>
          <a:stretch/>
        </p:blipFill>
        <p:spPr>
          <a:xfrm>
            <a:off x="5544457" y="5961250"/>
            <a:ext cx="1037775" cy="829927"/>
          </a:xfrm>
          <a:prstGeom prst="rect">
            <a:avLst/>
          </a:prstGeom>
        </p:spPr>
      </p:pic>
    </p:spTree>
    <p:extLst>
      <p:ext uri="{BB962C8B-B14F-4D97-AF65-F5344CB8AC3E}">
        <p14:creationId xmlns:p14="http://schemas.microsoft.com/office/powerpoint/2010/main" val="1338371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56913-BF83-1A77-8703-750BDC7198C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9A9115AB-33E6-FFED-AC0B-6B2D711DD986}"/>
              </a:ext>
            </a:extLst>
          </p:cNvPr>
          <p:cNvSpPr>
            <a:spLocks noGrp="1"/>
          </p:cNvSpPr>
          <p:nvPr>
            <p:ph sz="half" idx="1"/>
          </p:nvPr>
        </p:nvSpPr>
        <p:spPr/>
        <p:txBody>
          <a:bodyPr/>
          <a:lstStyle/>
          <a:p>
            <a:endParaRPr lang="en-US" dirty="0"/>
          </a:p>
        </p:txBody>
      </p:sp>
      <p:sp>
        <p:nvSpPr>
          <p:cNvPr id="4" name="Content Placeholder 3">
            <a:extLst>
              <a:ext uri="{FF2B5EF4-FFF2-40B4-BE49-F238E27FC236}">
                <a16:creationId xmlns:a16="http://schemas.microsoft.com/office/drawing/2014/main" id="{EE6CE1C3-EF5C-398F-E474-96E7F216541A}"/>
              </a:ext>
            </a:extLst>
          </p:cNvPr>
          <p:cNvSpPr>
            <a:spLocks noGrp="1"/>
          </p:cNvSpPr>
          <p:nvPr>
            <p:ph sz="half" idx="2"/>
          </p:nvPr>
        </p:nvSpPr>
        <p:spPr/>
        <p:txBody>
          <a:bodyPr/>
          <a:lstStyle/>
          <a:p>
            <a:endParaRPr lang="en-US" dirty="0"/>
          </a:p>
          <a:p>
            <a:endParaRPr lang="en-US" dirty="0"/>
          </a:p>
        </p:txBody>
      </p:sp>
      <p:sp useBgFill="1">
        <p:nvSpPr>
          <p:cNvPr id="5" name="Rectangle 4">
            <a:extLst>
              <a:ext uri="{FF2B5EF4-FFF2-40B4-BE49-F238E27FC236}">
                <a16:creationId xmlns:a16="http://schemas.microsoft.com/office/drawing/2014/main" id="{7ED1F038-6C7E-E439-4215-03AA01996D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45">
            <a:extLst>
              <a:ext uri="{FF2B5EF4-FFF2-40B4-BE49-F238E27FC236}">
                <a16:creationId xmlns:a16="http://schemas.microsoft.com/office/drawing/2014/main" id="{E539B203-FA1F-ADD6-6EB6-CD9030AEC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46">
            <a:extLst>
              <a:ext uri="{FF2B5EF4-FFF2-40B4-BE49-F238E27FC236}">
                <a16:creationId xmlns:a16="http://schemas.microsoft.com/office/drawing/2014/main" id="{2D18352E-86F6-CABA-98C1-5636C9A510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47">
            <a:extLst>
              <a:ext uri="{FF2B5EF4-FFF2-40B4-BE49-F238E27FC236}">
                <a16:creationId xmlns:a16="http://schemas.microsoft.com/office/drawing/2014/main" id="{A439AE2E-FF92-633F-B04B-591DE6276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44">
            <a:extLst>
              <a:ext uri="{FF2B5EF4-FFF2-40B4-BE49-F238E27FC236}">
                <a16:creationId xmlns:a16="http://schemas.microsoft.com/office/drawing/2014/main" id="{6F15CDBB-4EEE-C289-457C-7B81BDD1AF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48538"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Rectangle 9">
            <a:extLst>
              <a:ext uri="{FF2B5EF4-FFF2-40B4-BE49-F238E27FC236}">
                <a16:creationId xmlns:a16="http://schemas.microsoft.com/office/drawing/2014/main" id="{29BA02F0-A09E-D1EF-8B0E-312BEB549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4055" y="635715"/>
            <a:ext cx="7033095"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extBox 10">
            <a:extLst>
              <a:ext uri="{FF2B5EF4-FFF2-40B4-BE49-F238E27FC236}">
                <a16:creationId xmlns:a16="http://schemas.microsoft.com/office/drawing/2014/main" id="{E2E109DD-0A1F-6F00-1AB4-B12BFDB8DEF5}"/>
              </a:ext>
            </a:extLst>
          </p:cNvPr>
          <p:cNvSpPr txBox="1"/>
          <p:nvPr/>
        </p:nvSpPr>
        <p:spPr>
          <a:xfrm>
            <a:off x="964760" y="804328"/>
            <a:ext cx="6091312" cy="1205821"/>
          </a:xfrm>
          <a:prstGeom prst="rect">
            <a:avLst/>
          </a:prstGeom>
        </p:spPr>
        <p:txBody>
          <a:bodyPr vert="horz" lIns="91440" tIns="45720" rIns="91440" bIns="45720" rtlCol="0" anchor="ctr">
            <a:normAutofit/>
          </a:bodyPr>
          <a:lstStyle/>
          <a:p>
            <a:pPr marL="0" marR="0" lvl="0" indent="0" defTabSz="914400" fontAlgn="auto">
              <a:lnSpc>
                <a:spcPct val="90000"/>
              </a:lnSpc>
              <a:spcBef>
                <a:spcPct val="0"/>
              </a:spcBef>
              <a:spcAft>
                <a:spcPts val="600"/>
              </a:spcAft>
              <a:buClrTx/>
              <a:buSzTx/>
              <a:tabLst/>
              <a:defRPr/>
            </a:pPr>
            <a:r>
              <a:rPr lang="en-US" sz="4000" b="0" i="0" dirty="0">
                <a:solidFill>
                  <a:schemeClr val="bg1"/>
                </a:solidFill>
                <a:effectLst/>
                <a:latin typeface="Arial" panose="020B0604020202020204" pitchFamily="34" charset="0"/>
                <a:cs typeface="Arial" panose="020B0604020202020204" pitchFamily="34" charset="0"/>
              </a:rPr>
              <a:t>OP Statute: TCA 36-3-601: Stalking</a:t>
            </a:r>
            <a:endParaRPr kumimoji="0" lang="en-US" sz="4000" u="none" strike="noStrike" cap="none" spc="0" normalizeH="0" baseline="0" noProof="0" dirty="0">
              <a:ln>
                <a:noFill/>
              </a:ln>
              <a:solidFill>
                <a:schemeClr val="bg1"/>
              </a:solidFill>
              <a:effectLst>
                <a:outerShdw blurRad="50800" dist="38100" dir="5400000" algn="t" rotWithShape="0">
                  <a:prstClr val="black">
                    <a:alpha val="40000"/>
                  </a:prstClr>
                </a:outerShdw>
              </a:effectLst>
              <a:uLnTx/>
              <a:uFillTx/>
              <a:latin typeface="Arial" panose="020B0604020202020204" pitchFamily="34" charset="0"/>
              <a:ea typeface="+mj-ea"/>
              <a:cs typeface="Arial" panose="020B0604020202020204" pitchFamily="34" charset="0"/>
            </a:endParaRPr>
          </a:p>
        </p:txBody>
      </p:sp>
      <p:sp>
        <p:nvSpPr>
          <p:cNvPr id="12" name="TextBox 11">
            <a:extLst>
              <a:ext uri="{FF2B5EF4-FFF2-40B4-BE49-F238E27FC236}">
                <a16:creationId xmlns:a16="http://schemas.microsoft.com/office/drawing/2014/main" id="{6F9B72F8-6A79-BCC3-D9E6-C61608E1AE20}"/>
              </a:ext>
            </a:extLst>
          </p:cNvPr>
          <p:cNvSpPr txBox="1"/>
          <p:nvPr/>
        </p:nvSpPr>
        <p:spPr>
          <a:xfrm>
            <a:off x="1282189" y="2345785"/>
            <a:ext cx="9875338" cy="3563159"/>
          </a:xfrm>
          <a:prstGeom prst="rect">
            <a:avLst/>
          </a:prstGeom>
        </p:spPr>
        <p:txBody>
          <a:bodyPr vert="horz" lIns="91440" tIns="45720" rIns="91440" bIns="45720" rtlCol="0">
            <a:normAutofit fontScale="92500"/>
          </a:bodyPr>
          <a:lstStyle/>
          <a:p>
            <a:pPr algn="l"/>
            <a:r>
              <a:rPr lang="en-US" sz="1500" b="0" i="0" dirty="0">
                <a:solidFill>
                  <a:srgbClr val="000000"/>
                </a:solidFill>
                <a:effectLst/>
                <a:latin typeface="Palatino"/>
              </a:rPr>
              <a:t>Who is protected? TCA 36-3-601(5) and 39-17-315:</a:t>
            </a:r>
          </a:p>
          <a:p>
            <a:pPr algn="l"/>
            <a:endParaRPr lang="en-US" sz="1500" b="0" i="0" dirty="0">
              <a:solidFill>
                <a:srgbClr val="000000"/>
              </a:solidFill>
              <a:effectLst/>
              <a:latin typeface="Palatino"/>
            </a:endParaRPr>
          </a:p>
          <a:p>
            <a:pPr algn="l"/>
            <a:r>
              <a:rPr lang="en-US" sz="1500" b="0" i="0" dirty="0">
                <a:solidFill>
                  <a:srgbClr val="000000"/>
                </a:solidFill>
                <a:effectLst/>
                <a:latin typeface="Palatino"/>
              </a:rPr>
              <a:t>Tennessee law provides protection for anyone who has been subject</a:t>
            </a:r>
            <a:r>
              <a:rPr lang="en-US" sz="1500" dirty="0">
                <a:solidFill>
                  <a:srgbClr val="000000"/>
                </a:solidFill>
                <a:latin typeface="Palatino"/>
              </a:rPr>
              <a:t>ed to, threatened with, or placed in fear of a willful course of conduct involving repeated or continuing harassment by anyone regardless of relationship</a:t>
            </a:r>
          </a:p>
          <a:p>
            <a:pPr algn="l"/>
            <a:endParaRPr lang="en-US" sz="1500" dirty="0">
              <a:solidFill>
                <a:srgbClr val="000000"/>
              </a:solidFill>
              <a:latin typeface="Palatino"/>
            </a:endParaRPr>
          </a:p>
          <a:p>
            <a:pPr marL="742950" lvl="1" indent="-285750">
              <a:buFont typeface="Arial" panose="020B0604020202020204" pitchFamily="34" charset="0"/>
              <a:buChar char="•"/>
            </a:pPr>
            <a:r>
              <a:rPr lang="en-US" sz="1500" dirty="0">
                <a:solidFill>
                  <a:srgbClr val="000000"/>
                </a:solidFill>
                <a:latin typeface="Palatino"/>
              </a:rPr>
              <a:t>“Course of Conduct” – a pattern of conduct composed of a series of 2 or more separate noncontinuous acts</a:t>
            </a:r>
          </a:p>
          <a:p>
            <a:pPr marL="742950" lvl="1" indent="-285750">
              <a:lnSpc>
                <a:spcPct val="200000"/>
              </a:lnSpc>
              <a:buFont typeface="Arial" panose="020B0604020202020204" pitchFamily="34" charset="0"/>
              <a:buChar char="•"/>
            </a:pPr>
            <a:r>
              <a:rPr lang="en-US" sz="1500" dirty="0">
                <a:solidFill>
                  <a:srgbClr val="000000"/>
                </a:solidFill>
                <a:latin typeface="Palatino"/>
              </a:rPr>
              <a:t>“Harassment” – conduct directed toward a victim that includes, but is not limited to, repeated or continuing unconsented contact that would cause a reasonable person to suffer emotion distress and that actually causes the victim to suffer emotion distress</a:t>
            </a:r>
          </a:p>
          <a:p>
            <a:pPr marL="742950" lvl="1" indent="-285750">
              <a:lnSpc>
                <a:spcPct val="200000"/>
              </a:lnSpc>
              <a:buFont typeface="Arial" panose="020B0604020202020204" pitchFamily="34" charset="0"/>
              <a:buChar char="•"/>
            </a:pPr>
            <a:r>
              <a:rPr lang="en-US" sz="1500" dirty="0">
                <a:solidFill>
                  <a:srgbClr val="000000"/>
                </a:solidFill>
                <a:latin typeface="Palatino"/>
              </a:rPr>
              <a:t>“Unconsented Contact” – any contact with another person that is initiated or continued without that person’s consent, or in disregard of that person’s express desire that the contact be avoided or discontinued. </a:t>
            </a:r>
          </a:p>
        </p:txBody>
      </p:sp>
      <p:sp>
        <p:nvSpPr>
          <p:cNvPr id="13" name="TextBox 12">
            <a:extLst>
              <a:ext uri="{FF2B5EF4-FFF2-40B4-BE49-F238E27FC236}">
                <a16:creationId xmlns:a16="http://schemas.microsoft.com/office/drawing/2014/main" id="{D9AA830B-CDD9-4CB3-8015-1D3749C3AE03}"/>
              </a:ext>
            </a:extLst>
          </p:cNvPr>
          <p:cNvSpPr txBox="1"/>
          <p:nvPr/>
        </p:nvSpPr>
        <p:spPr>
          <a:xfrm>
            <a:off x="6364224" y="2449452"/>
            <a:ext cx="4860978" cy="3563159"/>
          </a:xfrm>
          <a:prstGeom prst="rect">
            <a:avLst/>
          </a:prstGeom>
        </p:spPr>
        <p:txBody>
          <a:bodyPr vert="horz" lIns="91440" tIns="45720" rIns="91440" bIns="45720" rtlCol="0">
            <a:normAutofit/>
          </a:bodyPr>
          <a:lstStyle/>
          <a:p>
            <a:pPr marL="57150" marR="0" lvl="0" defTabSz="914400" fontAlgn="auto">
              <a:lnSpc>
                <a:spcPct val="90000"/>
              </a:lnSpc>
              <a:spcBef>
                <a:spcPts val="0"/>
              </a:spcBef>
              <a:spcAft>
                <a:spcPts val="600"/>
              </a:spcAft>
              <a:buClrTx/>
              <a:buSzTx/>
              <a:tabLst/>
              <a:defRPr/>
            </a:pPr>
            <a:endParaRPr kumimoji="0" lang="en-US" sz="1500" u="none" strike="noStrike" cap="none" spc="0" normalizeH="0" baseline="0" noProof="0" dirty="0">
              <a:ln>
                <a:noFill/>
              </a:ln>
              <a:effectLst/>
              <a:uLnTx/>
              <a:uFillTx/>
              <a:latin typeface="Palatino" pitchFamily="2" charset="77"/>
              <a:ea typeface="Palatino" pitchFamily="2" charset="77"/>
              <a:cs typeface="Calibri" panose="020F0502020204030204" pitchFamily="34" charset="0"/>
            </a:endParaRPr>
          </a:p>
        </p:txBody>
      </p:sp>
      <p:cxnSp>
        <p:nvCxnSpPr>
          <p:cNvPr id="14" name="Straight Connector 13">
            <a:extLst>
              <a:ext uri="{FF2B5EF4-FFF2-40B4-BE49-F238E27FC236}">
                <a16:creationId xmlns:a16="http://schemas.microsoft.com/office/drawing/2014/main" id="{44800C7A-1DAB-A8CF-E9DF-A1AF54BCFFB9}"/>
              </a:ext>
            </a:extLst>
          </p:cNvPr>
          <p:cNvCxnSpPr>
            <a:cxnSpLocks/>
          </p:cNvCxnSpPr>
          <p:nvPr/>
        </p:nvCxnSpPr>
        <p:spPr>
          <a:xfrm>
            <a:off x="6784129" y="6456556"/>
            <a:ext cx="4550548" cy="0"/>
          </a:xfrm>
          <a:prstGeom prst="line">
            <a:avLst/>
          </a:prstGeom>
          <a:ln w="12700">
            <a:solidFill>
              <a:srgbClr val="305AA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738D40E-811C-11B9-0B00-EC5AAB01A944}"/>
              </a:ext>
            </a:extLst>
          </p:cNvPr>
          <p:cNvCxnSpPr>
            <a:cxnSpLocks/>
          </p:cNvCxnSpPr>
          <p:nvPr/>
        </p:nvCxnSpPr>
        <p:spPr>
          <a:xfrm>
            <a:off x="635620" y="6456556"/>
            <a:ext cx="4576568" cy="0"/>
          </a:xfrm>
          <a:prstGeom prst="line">
            <a:avLst/>
          </a:prstGeom>
          <a:ln w="12700">
            <a:solidFill>
              <a:srgbClr val="305AA8"/>
            </a:solidFill>
          </a:ln>
        </p:spPr>
        <p:style>
          <a:lnRef idx="1">
            <a:schemeClr val="accent1"/>
          </a:lnRef>
          <a:fillRef idx="0">
            <a:schemeClr val="accent1"/>
          </a:fillRef>
          <a:effectRef idx="0">
            <a:schemeClr val="accent1"/>
          </a:effectRef>
          <a:fontRef idx="minor">
            <a:schemeClr val="tx1"/>
          </a:fontRef>
        </p:style>
      </p:cxnSp>
      <p:pic>
        <p:nvPicPr>
          <p:cNvPr id="16" name="Picture 3" descr="Logo&#10;&#10;Description automatically generated">
            <a:extLst>
              <a:ext uri="{FF2B5EF4-FFF2-40B4-BE49-F238E27FC236}">
                <a16:creationId xmlns:a16="http://schemas.microsoft.com/office/drawing/2014/main" id="{7F67C30F-DD51-AA2B-CA94-23EB647F1F9C}"/>
              </a:ext>
            </a:extLst>
          </p:cNvPr>
          <p:cNvPicPr>
            <a:picLocks noChangeAspect="1"/>
          </p:cNvPicPr>
          <p:nvPr/>
        </p:nvPicPr>
        <p:blipFill rotWithShape="1">
          <a:blip r:embed="rId2"/>
          <a:srcRect l="24868" t="23250" r="26984" b="38177"/>
          <a:stretch/>
        </p:blipFill>
        <p:spPr>
          <a:xfrm>
            <a:off x="5544457" y="5961250"/>
            <a:ext cx="1037775" cy="829927"/>
          </a:xfrm>
          <a:prstGeom prst="rect">
            <a:avLst/>
          </a:prstGeom>
        </p:spPr>
      </p:pic>
    </p:spTree>
    <p:extLst>
      <p:ext uri="{BB962C8B-B14F-4D97-AF65-F5344CB8AC3E}">
        <p14:creationId xmlns:p14="http://schemas.microsoft.com/office/powerpoint/2010/main" val="2002197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450FE-4BBF-DDA1-136D-6F520BB1E5AD}"/>
              </a:ext>
            </a:extLst>
          </p:cNvPr>
          <p:cNvSpPr>
            <a:spLocks noGrp="1"/>
          </p:cNvSpPr>
          <p:nvPr>
            <p:ph type="title"/>
          </p:nvPr>
        </p:nvSpPr>
        <p:spPr>
          <a:xfrm>
            <a:off x="838200" y="4654903"/>
            <a:ext cx="10515600" cy="1325563"/>
          </a:xfrm>
        </p:spPr>
        <p:txBody>
          <a:bodyPr/>
          <a:lstStyle/>
          <a:p>
            <a:pPr algn="ctr"/>
            <a:r>
              <a:rPr lang="en-US" dirty="0">
                <a:latin typeface="Arial" panose="020B0604020202020204" pitchFamily="34" charset="0"/>
                <a:cs typeface="Arial" panose="020B0604020202020204" pitchFamily="34" charset="0"/>
              </a:rPr>
              <a:t>Case Example</a:t>
            </a:r>
          </a:p>
        </p:txBody>
      </p:sp>
    </p:spTree>
    <p:extLst>
      <p:ext uri="{BB962C8B-B14F-4D97-AF65-F5344CB8AC3E}">
        <p14:creationId xmlns:p14="http://schemas.microsoft.com/office/powerpoint/2010/main" val="2864757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62843-59EB-D7C5-9659-617B3C4E7A56}"/>
              </a:ext>
            </a:extLst>
          </p:cNvPr>
          <p:cNvSpPr>
            <a:spLocks noGrp="1"/>
          </p:cNvSpPr>
          <p:nvPr>
            <p:ph type="title"/>
          </p:nvPr>
        </p:nvSpPr>
        <p:spPr>
          <a:xfrm>
            <a:off x="838200" y="4138472"/>
            <a:ext cx="10515600" cy="1325563"/>
          </a:xfrm>
        </p:spPr>
        <p:txBody>
          <a:bodyPr>
            <a:normAutofit fontScale="90000"/>
          </a:bodyPr>
          <a:lstStyle/>
          <a:p>
            <a:pPr algn="ctr"/>
            <a:r>
              <a:rPr lang="en-US" sz="4400" b="0" i="0" dirty="0">
                <a:effectLst/>
                <a:latin typeface="Arial" panose="020B0604020202020204" pitchFamily="34" charset="0"/>
                <a:cs typeface="Arial" panose="020B0604020202020204" pitchFamily="34" charset="0"/>
              </a:rPr>
              <a:t>Elder or Vulnerable Adult Abuse OP Statute</a:t>
            </a:r>
            <a:br>
              <a:rPr lang="en-US" sz="4400" b="0" i="0" dirty="0">
                <a:effectLst/>
                <a:latin typeface="Arial" panose="020B0604020202020204" pitchFamily="34" charset="0"/>
                <a:cs typeface="Arial" panose="020B0604020202020204" pitchFamily="34" charset="0"/>
              </a:rPr>
            </a:br>
            <a:r>
              <a:rPr lang="en-US" sz="4400" b="0" i="0" dirty="0">
                <a:effectLst/>
                <a:latin typeface="Arial" panose="020B0604020202020204" pitchFamily="34" charset="0"/>
                <a:cs typeface="Arial" panose="020B0604020202020204" pitchFamily="34" charset="0"/>
              </a:rPr>
              <a:t>TCA 71-6-124</a:t>
            </a:r>
            <a:endParaRPr lang="en-US" dirty="0">
              <a:latin typeface="Palatino"/>
            </a:endParaRPr>
          </a:p>
        </p:txBody>
      </p:sp>
    </p:spTree>
    <p:extLst>
      <p:ext uri="{BB962C8B-B14F-4D97-AF65-F5344CB8AC3E}">
        <p14:creationId xmlns:p14="http://schemas.microsoft.com/office/powerpoint/2010/main" val="1141786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C4912-DF6C-3F75-2C46-98CC59322357}"/>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986528D-073C-515E-B277-5E5978D6CDFF}"/>
              </a:ext>
            </a:extLst>
          </p:cNvPr>
          <p:cNvSpPr>
            <a:spLocks noGrp="1"/>
          </p:cNvSpPr>
          <p:nvPr>
            <p:ph sz="half" idx="1"/>
          </p:nvPr>
        </p:nvSpPr>
        <p:spPr/>
        <p:txBody>
          <a:bodyPr/>
          <a:lstStyle/>
          <a:p>
            <a:endParaRPr lang="en-US" dirty="0"/>
          </a:p>
        </p:txBody>
      </p:sp>
      <p:sp>
        <p:nvSpPr>
          <p:cNvPr id="4" name="Content Placeholder 3">
            <a:extLst>
              <a:ext uri="{FF2B5EF4-FFF2-40B4-BE49-F238E27FC236}">
                <a16:creationId xmlns:a16="http://schemas.microsoft.com/office/drawing/2014/main" id="{E0971692-A081-76BD-44B5-891CF3BCD68B}"/>
              </a:ext>
            </a:extLst>
          </p:cNvPr>
          <p:cNvSpPr>
            <a:spLocks noGrp="1"/>
          </p:cNvSpPr>
          <p:nvPr>
            <p:ph sz="half" idx="2"/>
          </p:nvPr>
        </p:nvSpPr>
        <p:spPr/>
        <p:txBody>
          <a:bodyPr/>
          <a:lstStyle/>
          <a:p>
            <a:endParaRPr lang="en-US" dirty="0"/>
          </a:p>
        </p:txBody>
      </p:sp>
      <p:sp useBgFill="1">
        <p:nvSpPr>
          <p:cNvPr id="5" name="Rectangle 4">
            <a:extLst>
              <a:ext uri="{FF2B5EF4-FFF2-40B4-BE49-F238E27FC236}">
                <a16:creationId xmlns:a16="http://schemas.microsoft.com/office/drawing/2014/main" id="{F3DE600F-E79B-74C7-FC06-E78DFB100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45">
            <a:extLst>
              <a:ext uri="{FF2B5EF4-FFF2-40B4-BE49-F238E27FC236}">
                <a16:creationId xmlns:a16="http://schemas.microsoft.com/office/drawing/2014/main" id="{7DDD38FD-C7FE-A1AE-CA04-B2E1348780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46">
            <a:extLst>
              <a:ext uri="{FF2B5EF4-FFF2-40B4-BE49-F238E27FC236}">
                <a16:creationId xmlns:a16="http://schemas.microsoft.com/office/drawing/2014/main" id="{41C9B605-F66C-F3EA-862C-342D79593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47">
            <a:extLst>
              <a:ext uri="{FF2B5EF4-FFF2-40B4-BE49-F238E27FC236}">
                <a16:creationId xmlns:a16="http://schemas.microsoft.com/office/drawing/2014/main" id="{33C4BF1E-D493-EECD-11A1-97D8E401D6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44">
            <a:extLst>
              <a:ext uri="{FF2B5EF4-FFF2-40B4-BE49-F238E27FC236}">
                <a16:creationId xmlns:a16="http://schemas.microsoft.com/office/drawing/2014/main" id="{BF5D202D-CA97-21E4-F468-1B95B7C153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48538"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Rectangle 9">
            <a:extLst>
              <a:ext uri="{FF2B5EF4-FFF2-40B4-BE49-F238E27FC236}">
                <a16:creationId xmlns:a16="http://schemas.microsoft.com/office/drawing/2014/main" id="{40274DD5-A3EE-DFEE-B3BA-53FFEB498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4055" y="635715"/>
            <a:ext cx="7033095"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extBox 10">
            <a:extLst>
              <a:ext uri="{FF2B5EF4-FFF2-40B4-BE49-F238E27FC236}">
                <a16:creationId xmlns:a16="http://schemas.microsoft.com/office/drawing/2014/main" id="{61D744DE-2D2F-52B8-16D4-8EBF4DF99A87}"/>
              </a:ext>
            </a:extLst>
          </p:cNvPr>
          <p:cNvSpPr txBox="1"/>
          <p:nvPr/>
        </p:nvSpPr>
        <p:spPr>
          <a:xfrm>
            <a:off x="964760" y="804328"/>
            <a:ext cx="6091312" cy="1205821"/>
          </a:xfrm>
          <a:prstGeom prst="rect">
            <a:avLst/>
          </a:prstGeom>
        </p:spPr>
        <p:txBody>
          <a:bodyPr vert="horz" lIns="91440" tIns="45720" rIns="91440" bIns="45720" rtlCol="0" anchor="ctr">
            <a:normAutofit fontScale="85000" lnSpcReduction="20000"/>
          </a:bodyPr>
          <a:lstStyle/>
          <a:p>
            <a:pPr marL="0" marR="0" lvl="0" indent="0" defTabSz="914400" fontAlgn="auto">
              <a:lnSpc>
                <a:spcPct val="90000"/>
              </a:lnSpc>
              <a:spcBef>
                <a:spcPct val="0"/>
              </a:spcBef>
              <a:spcAft>
                <a:spcPts val="600"/>
              </a:spcAft>
              <a:buClrTx/>
              <a:buSzTx/>
              <a:tabLst/>
              <a:defRPr/>
            </a:pPr>
            <a:r>
              <a:rPr lang="en-US" sz="4000" b="0" i="0" dirty="0">
                <a:solidFill>
                  <a:schemeClr val="bg1"/>
                </a:solidFill>
                <a:effectLst/>
                <a:latin typeface="Arial" panose="020B0604020202020204" pitchFamily="34" charset="0"/>
                <a:cs typeface="Arial" panose="020B0604020202020204" pitchFamily="34" charset="0"/>
              </a:rPr>
              <a:t>Elder or Vulnerable Adult Abuse OP Statute: TCA </a:t>
            </a:r>
            <a:r>
              <a:rPr lang="en-US" sz="4000" dirty="0">
                <a:solidFill>
                  <a:schemeClr val="bg1"/>
                </a:solidFill>
                <a:latin typeface="Arial" panose="020B0604020202020204" pitchFamily="34" charset="0"/>
                <a:cs typeface="Arial" panose="020B0604020202020204" pitchFamily="34" charset="0"/>
              </a:rPr>
              <a:t>71-6-124 </a:t>
            </a:r>
            <a:endParaRPr kumimoji="0" lang="en-US" sz="4000" u="none" strike="noStrike" cap="none" spc="0" normalizeH="0" baseline="0" noProof="0" dirty="0">
              <a:ln>
                <a:noFill/>
              </a:ln>
              <a:solidFill>
                <a:schemeClr val="bg1"/>
              </a:solidFill>
              <a:effectLst>
                <a:outerShdw blurRad="50800" dist="38100" dir="5400000" algn="t" rotWithShape="0">
                  <a:prstClr val="black">
                    <a:alpha val="40000"/>
                  </a:prstClr>
                </a:outerShdw>
              </a:effectLst>
              <a:uLnTx/>
              <a:uFillTx/>
              <a:latin typeface="Arial" panose="020B0604020202020204" pitchFamily="34" charset="0"/>
              <a:ea typeface="+mj-ea"/>
              <a:cs typeface="Arial" panose="020B0604020202020204" pitchFamily="34" charset="0"/>
            </a:endParaRPr>
          </a:p>
        </p:txBody>
      </p:sp>
      <p:sp>
        <p:nvSpPr>
          <p:cNvPr id="12" name="TextBox 11">
            <a:extLst>
              <a:ext uri="{FF2B5EF4-FFF2-40B4-BE49-F238E27FC236}">
                <a16:creationId xmlns:a16="http://schemas.microsoft.com/office/drawing/2014/main" id="{F1F3E5FB-DD7C-7AD1-28FB-17012E039F97}"/>
              </a:ext>
            </a:extLst>
          </p:cNvPr>
          <p:cNvSpPr txBox="1"/>
          <p:nvPr/>
        </p:nvSpPr>
        <p:spPr>
          <a:xfrm>
            <a:off x="1282189" y="2345785"/>
            <a:ext cx="9875338" cy="3563159"/>
          </a:xfrm>
          <a:prstGeom prst="rect">
            <a:avLst/>
          </a:prstGeom>
        </p:spPr>
        <p:txBody>
          <a:bodyPr vert="horz" lIns="91440" tIns="45720" rIns="91440" bIns="45720" rtlCol="0">
            <a:normAutofit fontScale="92500" lnSpcReduction="20000"/>
          </a:bodyPr>
          <a:lstStyle/>
          <a:p>
            <a:pPr algn="l"/>
            <a:r>
              <a:rPr lang="en-US" sz="1500" b="0" i="0" dirty="0">
                <a:solidFill>
                  <a:srgbClr val="000000"/>
                </a:solidFill>
                <a:effectLst/>
                <a:latin typeface="Palatino"/>
              </a:rPr>
              <a:t>Important Definitions from TCA 71-6-102: </a:t>
            </a:r>
          </a:p>
          <a:p>
            <a:pPr algn="l"/>
            <a:endParaRPr lang="en-US" sz="1500" b="0" i="0" dirty="0">
              <a:solidFill>
                <a:srgbClr val="000000"/>
              </a:solidFill>
              <a:effectLst/>
              <a:latin typeface="Palatino"/>
            </a:endParaRPr>
          </a:p>
          <a:p>
            <a:pPr marL="285750" indent="-285750" algn="l">
              <a:buFont typeface="Arial" panose="020B0604020202020204" pitchFamily="34" charset="0"/>
              <a:buChar char="•"/>
            </a:pPr>
            <a:r>
              <a:rPr lang="en-US" sz="1500" dirty="0">
                <a:solidFill>
                  <a:srgbClr val="000000"/>
                </a:solidFill>
                <a:latin typeface="Palatino"/>
              </a:rPr>
              <a:t>“Adult”, under this statute means any person 18 or older who because of mental or physical </a:t>
            </a:r>
            <a:r>
              <a:rPr lang="en-US" sz="1500" dirty="0" err="1">
                <a:solidFill>
                  <a:srgbClr val="000000"/>
                </a:solidFill>
                <a:latin typeface="Palatino"/>
              </a:rPr>
              <a:t>dysfunctioning</a:t>
            </a:r>
            <a:r>
              <a:rPr lang="en-US" sz="1500" dirty="0">
                <a:solidFill>
                  <a:srgbClr val="000000"/>
                </a:solidFill>
                <a:latin typeface="Palatino"/>
              </a:rPr>
              <a:t> or advanced age is unable to manage such person’s own resources, carry out the activities of daily living, or protect such person from neglect, hazardous or abusive situations without assistance from others. </a:t>
            </a:r>
          </a:p>
          <a:p>
            <a:pPr marL="285750" indent="-285750" algn="l">
              <a:lnSpc>
                <a:spcPct val="220000"/>
              </a:lnSpc>
              <a:buFont typeface="Arial" panose="020B0604020202020204" pitchFamily="34" charset="0"/>
              <a:buChar char="•"/>
            </a:pPr>
            <a:r>
              <a:rPr lang="en-US" sz="1500" dirty="0">
                <a:solidFill>
                  <a:srgbClr val="000000"/>
                </a:solidFill>
                <a:latin typeface="Palatino"/>
              </a:rPr>
              <a:t>“Advanced Age” – means someone who is 60 years of age or older </a:t>
            </a:r>
          </a:p>
          <a:p>
            <a:pPr marL="285750" indent="-285750" algn="l">
              <a:lnSpc>
                <a:spcPct val="220000"/>
              </a:lnSpc>
              <a:buFont typeface="Arial" panose="020B0604020202020204" pitchFamily="34" charset="0"/>
              <a:buChar char="•"/>
            </a:pPr>
            <a:r>
              <a:rPr lang="en-US" sz="1500" b="0" i="0" dirty="0">
                <a:solidFill>
                  <a:srgbClr val="000000"/>
                </a:solidFill>
                <a:effectLst/>
                <a:latin typeface="Palatino"/>
              </a:rPr>
              <a:t>“Caretaker” – an individual or institution who has assumed the duty to provide for the care of the adult by contract or agreement. This includes a parent, spouse, adult child or other relative, both biological or by marriage, who: </a:t>
            </a:r>
          </a:p>
          <a:p>
            <a:pPr marL="742950" lvl="1" indent="-285750">
              <a:lnSpc>
                <a:spcPct val="220000"/>
              </a:lnSpc>
              <a:buFont typeface="Arial" panose="020B0604020202020204" pitchFamily="34" charset="0"/>
              <a:buChar char="•"/>
            </a:pPr>
            <a:r>
              <a:rPr lang="en-US" sz="1500" dirty="0">
                <a:solidFill>
                  <a:srgbClr val="000000"/>
                </a:solidFill>
                <a:latin typeface="Palatino"/>
              </a:rPr>
              <a:t>Resides with or in the same building or regularly visits the adult </a:t>
            </a:r>
          </a:p>
          <a:p>
            <a:pPr marL="742950" lvl="1" indent="-285750">
              <a:lnSpc>
                <a:spcPct val="220000"/>
              </a:lnSpc>
              <a:buFont typeface="Arial" panose="020B0604020202020204" pitchFamily="34" charset="0"/>
              <a:buChar char="•"/>
            </a:pPr>
            <a:r>
              <a:rPr lang="en-US" sz="1500" b="0" i="0" dirty="0">
                <a:solidFill>
                  <a:srgbClr val="000000"/>
                </a:solidFill>
                <a:effectLst/>
                <a:latin typeface="Palatino"/>
              </a:rPr>
              <a:t>Knows or reasonably should know of the adult’s mental or physical dysfunction or advanced age; and </a:t>
            </a:r>
          </a:p>
          <a:p>
            <a:pPr marL="742950" lvl="1" indent="-285750">
              <a:lnSpc>
                <a:spcPct val="220000"/>
              </a:lnSpc>
              <a:buFont typeface="Arial" panose="020B0604020202020204" pitchFamily="34" charset="0"/>
              <a:buChar char="•"/>
            </a:pPr>
            <a:r>
              <a:rPr lang="en-US" sz="1500" dirty="0">
                <a:solidFill>
                  <a:srgbClr val="000000"/>
                </a:solidFill>
                <a:latin typeface="Palatino"/>
              </a:rPr>
              <a:t>Knows or reasonably should know that the adult is unable to adequately provide for the adult’s own care</a:t>
            </a:r>
            <a:endParaRPr lang="en-US" sz="1500" b="0" i="0" dirty="0">
              <a:solidFill>
                <a:srgbClr val="000000"/>
              </a:solidFill>
              <a:effectLst/>
              <a:latin typeface="Palatino"/>
            </a:endParaRPr>
          </a:p>
        </p:txBody>
      </p:sp>
      <p:sp>
        <p:nvSpPr>
          <p:cNvPr id="13" name="TextBox 12">
            <a:extLst>
              <a:ext uri="{FF2B5EF4-FFF2-40B4-BE49-F238E27FC236}">
                <a16:creationId xmlns:a16="http://schemas.microsoft.com/office/drawing/2014/main" id="{638C18E4-B356-A1BD-5057-DBDE83D22D0E}"/>
              </a:ext>
            </a:extLst>
          </p:cNvPr>
          <p:cNvSpPr txBox="1"/>
          <p:nvPr/>
        </p:nvSpPr>
        <p:spPr>
          <a:xfrm>
            <a:off x="6364224" y="2449452"/>
            <a:ext cx="4860978" cy="3563159"/>
          </a:xfrm>
          <a:prstGeom prst="rect">
            <a:avLst/>
          </a:prstGeom>
        </p:spPr>
        <p:txBody>
          <a:bodyPr vert="horz" lIns="91440" tIns="45720" rIns="91440" bIns="45720" rtlCol="0">
            <a:normAutofit/>
          </a:bodyPr>
          <a:lstStyle/>
          <a:p>
            <a:pPr marL="57150" marR="0" lvl="0" defTabSz="914400" fontAlgn="auto">
              <a:lnSpc>
                <a:spcPct val="90000"/>
              </a:lnSpc>
              <a:spcBef>
                <a:spcPts val="0"/>
              </a:spcBef>
              <a:spcAft>
                <a:spcPts val="600"/>
              </a:spcAft>
              <a:buClrTx/>
              <a:buSzTx/>
              <a:tabLst/>
              <a:defRPr/>
            </a:pPr>
            <a:endParaRPr kumimoji="0" lang="en-US" sz="1500" u="none" strike="noStrike" cap="none" spc="0" normalizeH="0" baseline="0" noProof="0" dirty="0">
              <a:ln>
                <a:noFill/>
              </a:ln>
              <a:effectLst/>
              <a:uLnTx/>
              <a:uFillTx/>
              <a:latin typeface="Palatino" pitchFamily="2" charset="77"/>
              <a:ea typeface="Palatino" pitchFamily="2" charset="77"/>
              <a:cs typeface="Calibri" panose="020F0502020204030204" pitchFamily="34" charset="0"/>
            </a:endParaRPr>
          </a:p>
        </p:txBody>
      </p:sp>
      <p:cxnSp>
        <p:nvCxnSpPr>
          <p:cNvPr id="14" name="Straight Connector 13">
            <a:extLst>
              <a:ext uri="{FF2B5EF4-FFF2-40B4-BE49-F238E27FC236}">
                <a16:creationId xmlns:a16="http://schemas.microsoft.com/office/drawing/2014/main" id="{CC22A46C-A820-2DAA-68CA-464378B8EB55}"/>
              </a:ext>
            </a:extLst>
          </p:cNvPr>
          <p:cNvCxnSpPr>
            <a:cxnSpLocks/>
          </p:cNvCxnSpPr>
          <p:nvPr/>
        </p:nvCxnSpPr>
        <p:spPr>
          <a:xfrm>
            <a:off x="6784129" y="6456556"/>
            <a:ext cx="4550548" cy="0"/>
          </a:xfrm>
          <a:prstGeom prst="line">
            <a:avLst/>
          </a:prstGeom>
          <a:ln w="12700">
            <a:solidFill>
              <a:srgbClr val="305AA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7F509A4-A7C0-A973-B0A8-B01D4A71228B}"/>
              </a:ext>
            </a:extLst>
          </p:cNvPr>
          <p:cNvCxnSpPr>
            <a:cxnSpLocks/>
          </p:cNvCxnSpPr>
          <p:nvPr/>
        </p:nvCxnSpPr>
        <p:spPr>
          <a:xfrm>
            <a:off x="635620" y="6456556"/>
            <a:ext cx="4576568" cy="0"/>
          </a:xfrm>
          <a:prstGeom prst="line">
            <a:avLst/>
          </a:prstGeom>
          <a:ln w="12700">
            <a:solidFill>
              <a:srgbClr val="305AA8"/>
            </a:solidFill>
          </a:ln>
        </p:spPr>
        <p:style>
          <a:lnRef idx="1">
            <a:schemeClr val="accent1"/>
          </a:lnRef>
          <a:fillRef idx="0">
            <a:schemeClr val="accent1"/>
          </a:fillRef>
          <a:effectRef idx="0">
            <a:schemeClr val="accent1"/>
          </a:effectRef>
          <a:fontRef idx="minor">
            <a:schemeClr val="tx1"/>
          </a:fontRef>
        </p:style>
      </p:cxnSp>
      <p:pic>
        <p:nvPicPr>
          <p:cNvPr id="16" name="Picture 3" descr="Logo&#10;&#10;Description automatically generated">
            <a:extLst>
              <a:ext uri="{FF2B5EF4-FFF2-40B4-BE49-F238E27FC236}">
                <a16:creationId xmlns:a16="http://schemas.microsoft.com/office/drawing/2014/main" id="{41F95610-5AB6-C5F2-CB7A-CC6339671D54}"/>
              </a:ext>
            </a:extLst>
          </p:cNvPr>
          <p:cNvPicPr>
            <a:picLocks noChangeAspect="1"/>
          </p:cNvPicPr>
          <p:nvPr/>
        </p:nvPicPr>
        <p:blipFill rotWithShape="1">
          <a:blip r:embed="rId2"/>
          <a:srcRect l="24868" t="23250" r="26984" b="38177"/>
          <a:stretch/>
        </p:blipFill>
        <p:spPr>
          <a:xfrm>
            <a:off x="5544457" y="5961250"/>
            <a:ext cx="1037775" cy="829927"/>
          </a:xfrm>
          <a:prstGeom prst="rect">
            <a:avLst/>
          </a:prstGeom>
        </p:spPr>
      </p:pic>
    </p:spTree>
    <p:extLst>
      <p:ext uri="{BB962C8B-B14F-4D97-AF65-F5344CB8AC3E}">
        <p14:creationId xmlns:p14="http://schemas.microsoft.com/office/powerpoint/2010/main" val="4190267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BE3D3-F277-1551-C8EE-A729BE1C0C8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E0506CD5-6EA5-5CD4-3398-B14046033E50}"/>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034E31BD-21BA-C9FA-7974-5558175FAE37}"/>
              </a:ext>
            </a:extLst>
          </p:cNvPr>
          <p:cNvSpPr>
            <a:spLocks noGrp="1"/>
          </p:cNvSpPr>
          <p:nvPr>
            <p:ph sz="half" idx="2"/>
          </p:nvPr>
        </p:nvSpPr>
        <p:spPr/>
        <p:txBody>
          <a:bodyPr/>
          <a:lstStyle/>
          <a:p>
            <a:endParaRPr lang="en-US" dirty="0"/>
          </a:p>
        </p:txBody>
      </p:sp>
      <p:sp useBgFill="1">
        <p:nvSpPr>
          <p:cNvPr id="5" name="Rectangle 4">
            <a:extLst>
              <a:ext uri="{FF2B5EF4-FFF2-40B4-BE49-F238E27FC236}">
                <a16:creationId xmlns:a16="http://schemas.microsoft.com/office/drawing/2014/main" id="{7D65BDFF-2EE3-86B1-604B-95545B623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45">
            <a:extLst>
              <a:ext uri="{FF2B5EF4-FFF2-40B4-BE49-F238E27FC236}">
                <a16:creationId xmlns:a16="http://schemas.microsoft.com/office/drawing/2014/main" id="{1D81E37A-F7E2-FE04-E043-4DF876D4EF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46">
            <a:extLst>
              <a:ext uri="{FF2B5EF4-FFF2-40B4-BE49-F238E27FC236}">
                <a16:creationId xmlns:a16="http://schemas.microsoft.com/office/drawing/2014/main" id="{6578EC33-6C50-1F4F-F80D-4431446C0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47">
            <a:extLst>
              <a:ext uri="{FF2B5EF4-FFF2-40B4-BE49-F238E27FC236}">
                <a16:creationId xmlns:a16="http://schemas.microsoft.com/office/drawing/2014/main" id="{92B59ECF-4FCB-08EA-D886-BF1DF6BF0B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44">
            <a:extLst>
              <a:ext uri="{FF2B5EF4-FFF2-40B4-BE49-F238E27FC236}">
                <a16:creationId xmlns:a16="http://schemas.microsoft.com/office/drawing/2014/main" id="{CC5C00C2-8630-26B5-1EA0-0AE26EAEB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48538"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Rectangle 9">
            <a:extLst>
              <a:ext uri="{FF2B5EF4-FFF2-40B4-BE49-F238E27FC236}">
                <a16:creationId xmlns:a16="http://schemas.microsoft.com/office/drawing/2014/main" id="{FCB489CB-3A80-1392-1087-A7447912E9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4055" y="635715"/>
            <a:ext cx="7033095"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extBox 10">
            <a:extLst>
              <a:ext uri="{FF2B5EF4-FFF2-40B4-BE49-F238E27FC236}">
                <a16:creationId xmlns:a16="http://schemas.microsoft.com/office/drawing/2014/main" id="{003AB65D-F609-4C7F-BF47-0AC92BDB4C8F}"/>
              </a:ext>
            </a:extLst>
          </p:cNvPr>
          <p:cNvSpPr txBox="1"/>
          <p:nvPr/>
        </p:nvSpPr>
        <p:spPr>
          <a:xfrm>
            <a:off x="964760" y="804328"/>
            <a:ext cx="6091312" cy="1205821"/>
          </a:xfrm>
          <a:prstGeom prst="rect">
            <a:avLst/>
          </a:prstGeom>
        </p:spPr>
        <p:txBody>
          <a:bodyPr vert="horz" lIns="91440" tIns="45720" rIns="91440" bIns="45720" rtlCol="0" anchor="ctr">
            <a:normAutofit fontScale="85000" lnSpcReduction="20000"/>
          </a:bodyPr>
          <a:lstStyle/>
          <a:p>
            <a:pPr marL="0" marR="0" lvl="0" indent="0" defTabSz="914400" fontAlgn="auto">
              <a:lnSpc>
                <a:spcPct val="90000"/>
              </a:lnSpc>
              <a:spcBef>
                <a:spcPct val="0"/>
              </a:spcBef>
              <a:spcAft>
                <a:spcPts val="600"/>
              </a:spcAft>
              <a:buClrTx/>
              <a:buSzTx/>
              <a:tabLst/>
              <a:defRPr/>
            </a:pPr>
            <a:r>
              <a:rPr lang="en-US" sz="4000" b="0" i="0" dirty="0">
                <a:solidFill>
                  <a:schemeClr val="bg1"/>
                </a:solidFill>
                <a:effectLst/>
                <a:latin typeface="Arial" panose="020B0604020202020204" pitchFamily="34" charset="0"/>
                <a:cs typeface="Arial" panose="020B0604020202020204" pitchFamily="34" charset="0"/>
              </a:rPr>
              <a:t>Elder or Vulnerable Adult Abuse OP Statute: TCA </a:t>
            </a:r>
            <a:r>
              <a:rPr lang="en-US" sz="4000" dirty="0">
                <a:solidFill>
                  <a:schemeClr val="bg1"/>
                </a:solidFill>
                <a:latin typeface="Arial" panose="020B0604020202020204" pitchFamily="34" charset="0"/>
                <a:cs typeface="Arial" panose="020B0604020202020204" pitchFamily="34" charset="0"/>
              </a:rPr>
              <a:t>71-6-124 </a:t>
            </a:r>
            <a:endParaRPr kumimoji="0" lang="en-US" sz="4000" u="none" strike="noStrike" cap="none" spc="0" normalizeH="0" baseline="0" noProof="0" dirty="0">
              <a:ln>
                <a:noFill/>
              </a:ln>
              <a:solidFill>
                <a:schemeClr val="bg1"/>
              </a:solidFill>
              <a:effectLst>
                <a:outerShdw blurRad="50800" dist="38100" dir="5400000" algn="t" rotWithShape="0">
                  <a:prstClr val="black">
                    <a:alpha val="40000"/>
                  </a:prstClr>
                </a:outerShdw>
              </a:effectLst>
              <a:uLnTx/>
              <a:uFillTx/>
              <a:latin typeface="Arial" panose="020B0604020202020204" pitchFamily="34" charset="0"/>
              <a:ea typeface="+mj-ea"/>
              <a:cs typeface="Arial" panose="020B0604020202020204" pitchFamily="34" charset="0"/>
            </a:endParaRPr>
          </a:p>
        </p:txBody>
      </p:sp>
      <p:sp>
        <p:nvSpPr>
          <p:cNvPr id="12" name="TextBox 11">
            <a:extLst>
              <a:ext uri="{FF2B5EF4-FFF2-40B4-BE49-F238E27FC236}">
                <a16:creationId xmlns:a16="http://schemas.microsoft.com/office/drawing/2014/main" id="{9E34F0FC-44AA-EE86-C99D-7EFFDE418199}"/>
              </a:ext>
            </a:extLst>
          </p:cNvPr>
          <p:cNvSpPr txBox="1"/>
          <p:nvPr/>
        </p:nvSpPr>
        <p:spPr>
          <a:xfrm>
            <a:off x="1282189" y="2345785"/>
            <a:ext cx="9875338" cy="3563159"/>
          </a:xfrm>
          <a:prstGeom prst="rect">
            <a:avLst/>
          </a:prstGeom>
        </p:spPr>
        <p:txBody>
          <a:bodyPr vert="horz" lIns="91440" tIns="45720" rIns="91440" bIns="45720" rtlCol="0">
            <a:normAutofit fontScale="85000" lnSpcReduction="10000"/>
          </a:bodyPr>
          <a:lstStyle/>
          <a:p>
            <a:pPr algn="l"/>
            <a:r>
              <a:rPr lang="en-US" sz="1500" b="0" i="0" dirty="0">
                <a:solidFill>
                  <a:srgbClr val="000000"/>
                </a:solidFill>
                <a:effectLst/>
                <a:latin typeface="Palatino"/>
              </a:rPr>
              <a:t>Who can bring the suit under TCA 71-6-124:</a:t>
            </a:r>
            <a:endParaRPr lang="en-US" sz="1500" dirty="0">
              <a:solidFill>
                <a:srgbClr val="000000"/>
              </a:solidFill>
              <a:latin typeface="Palatino"/>
            </a:endParaRPr>
          </a:p>
          <a:p>
            <a:pPr marL="742950" lvl="1" indent="-285750">
              <a:lnSpc>
                <a:spcPct val="220000"/>
              </a:lnSpc>
              <a:buFont typeface="Arial" panose="020B0604020202020204" pitchFamily="34" charset="0"/>
              <a:buChar char="•"/>
            </a:pPr>
            <a:r>
              <a:rPr lang="en-US" sz="1500" dirty="0">
                <a:solidFill>
                  <a:srgbClr val="000000"/>
                </a:solidFill>
                <a:latin typeface="Palatino"/>
              </a:rPr>
              <a:t>Any relative, conservator, or agent of the Tennessee commission on aging and disability; designated agency of the relative, conservator, or commission. </a:t>
            </a:r>
          </a:p>
          <a:p>
            <a:pPr marL="742950" lvl="1" indent="-285750">
              <a:lnSpc>
                <a:spcPct val="220000"/>
              </a:lnSpc>
              <a:buFont typeface="Arial" panose="020B0604020202020204" pitchFamily="34" charset="0"/>
              <a:buChar char="•"/>
            </a:pPr>
            <a:r>
              <a:rPr lang="en-US" sz="1500" dirty="0">
                <a:solidFill>
                  <a:srgbClr val="000000"/>
                </a:solidFill>
                <a:latin typeface="Palatino"/>
              </a:rPr>
              <a:t>Attorney ad litem having personal knowledge of the abuse </a:t>
            </a:r>
          </a:p>
          <a:p>
            <a:pPr marL="742950" lvl="1" indent="-285750">
              <a:lnSpc>
                <a:spcPct val="220000"/>
              </a:lnSpc>
              <a:buFont typeface="Arial" panose="020B0604020202020204" pitchFamily="34" charset="0"/>
              <a:buChar char="•"/>
            </a:pPr>
            <a:r>
              <a:rPr lang="en-US" sz="1500" dirty="0">
                <a:solidFill>
                  <a:srgbClr val="000000"/>
                </a:solidFill>
                <a:latin typeface="Palatino"/>
              </a:rPr>
              <a:t>The adult themselves may seek relief</a:t>
            </a:r>
          </a:p>
          <a:p>
            <a:pPr algn="l">
              <a:lnSpc>
                <a:spcPct val="220000"/>
              </a:lnSpc>
            </a:pPr>
            <a:r>
              <a:rPr lang="en-US" sz="1500" dirty="0">
                <a:solidFill>
                  <a:srgbClr val="000000"/>
                </a:solidFill>
                <a:latin typeface="Palatino"/>
              </a:rPr>
              <a:t>What to Include in Petition</a:t>
            </a:r>
          </a:p>
          <a:p>
            <a:pPr marL="742950" lvl="1" indent="-285750">
              <a:lnSpc>
                <a:spcPct val="220000"/>
              </a:lnSpc>
              <a:buFont typeface="Arial" panose="020B0604020202020204" pitchFamily="34" charset="0"/>
              <a:buChar char="•"/>
            </a:pPr>
            <a:r>
              <a:rPr lang="en-US" sz="1500" dirty="0">
                <a:solidFill>
                  <a:srgbClr val="000000"/>
                </a:solidFill>
                <a:latin typeface="Palatino"/>
              </a:rPr>
              <a:t>Petition must allege facts: </a:t>
            </a:r>
          </a:p>
          <a:p>
            <a:pPr marL="1200150" lvl="2" indent="-285750">
              <a:lnSpc>
                <a:spcPct val="220000"/>
              </a:lnSpc>
              <a:buFont typeface="Arial" panose="020B0604020202020204" pitchFamily="34" charset="0"/>
              <a:buChar char="•"/>
            </a:pPr>
            <a:r>
              <a:rPr lang="en-US" sz="1500" dirty="0">
                <a:solidFill>
                  <a:srgbClr val="000000"/>
                </a:solidFill>
                <a:latin typeface="Palatino"/>
              </a:rPr>
              <a:t>Based upon personal knowledge of the petitioner, </a:t>
            </a:r>
          </a:p>
          <a:p>
            <a:pPr marL="1200150" lvl="2" indent="-285750">
              <a:lnSpc>
                <a:spcPct val="220000"/>
              </a:lnSpc>
              <a:buFont typeface="Arial" panose="020B0604020202020204" pitchFamily="34" charset="0"/>
              <a:buChar char="•"/>
            </a:pPr>
            <a:r>
              <a:rPr lang="en-US" sz="1500" dirty="0">
                <a:solidFill>
                  <a:srgbClr val="000000"/>
                </a:solidFill>
                <a:latin typeface="Palatino"/>
              </a:rPr>
              <a:t>That the adult lacks capacity to consent or that appearing in court would pose an undue burden on the adult</a:t>
            </a:r>
          </a:p>
        </p:txBody>
      </p:sp>
      <p:sp>
        <p:nvSpPr>
          <p:cNvPr id="13" name="TextBox 12">
            <a:extLst>
              <a:ext uri="{FF2B5EF4-FFF2-40B4-BE49-F238E27FC236}">
                <a16:creationId xmlns:a16="http://schemas.microsoft.com/office/drawing/2014/main" id="{80D7E89F-50E1-71B7-B688-164B306FD21A}"/>
              </a:ext>
            </a:extLst>
          </p:cNvPr>
          <p:cNvSpPr txBox="1"/>
          <p:nvPr/>
        </p:nvSpPr>
        <p:spPr>
          <a:xfrm>
            <a:off x="6364224" y="2449452"/>
            <a:ext cx="4860978" cy="3563159"/>
          </a:xfrm>
          <a:prstGeom prst="rect">
            <a:avLst/>
          </a:prstGeom>
        </p:spPr>
        <p:txBody>
          <a:bodyPr vert="horz" lIns="91440" tIns="45720" rIns="91440" bIns="45720" rtlCol="0">
            <a:normAutofit/>
          </a:bodyPr>
          <a:lstStyle/>
          <a:p>
            <a:pPr marL="57150" marR="0" lvl="0" defTabSz="914400" fontAlgn="auto">
              <a:lnSpc>
                <a:spcPct val="90000"/>
              </a:lnSpc>
              <a:spcBef>
                <a:spcPts val="0"/>
              </a:spcBef>
              <a:spcAft>
                <a:spcPts val="600"/>
              </a:spcAft>
              <a:buClrTx/>
              <a:buSzTx/>
              <a:tabLst/>
              <a:defRPr/>
            </a:pPr>
            <a:endParaRPr kumimoji="0" lang="en-US" sz="1500" u="none" strike="noStrike" cap="none" spc="0" normalizeH="0" baseline="0" noProof="0" dirty="0">
              <a:ln>
                <a:noFill/>
              </a:ln>
              <a:effectLst/>
              <a:uLnTx/>
              <a:uFillTx/>
              <a:latin typeface="Palatino" pitchFamily="2" charset="77"/>
              <a:ea typeface="Palatino" pitchFamily="2" charset="77"/>
              <a:cs typeface="Calibri" panose="020F0502020204030204" pitchFamily="34" charset="0"/>
            </a:endParaRPr>
          </a:p>
        </p:txBody>
      </p:sp>
      <p:cxnSp>
        <p:nvCxnSpPr>
          <p:cNvPr id="14" name="Straight Connector 13">
            <a:extLst>
              <a:ext uri="{FF2B5EF4-FFF2-40B4-BE49-F238E27FC236}">
                <a16:creationId xmlns:a16="http://schemas.microsoft.com/office/drawing/2014/main" id="{DB5005D8-5BFF-0BD4-C5AF-66A020608D16}"/>
              </a:ext>
            </a:extLst>
          </p:cNvPr>
          <p:cNvCxnSpPr>
            <a:cxnSpLocks/>
          </p:cNvCxnSpPr>
          <p:nvPr/>
        </p:nvCxnSpPr>
        <p:spPr>
          <a:xfrm>
            <a:off x="6784129" y="6456556"/>
            <a:ext cx="4550548" cy="0"/>
          </a:xfrm>
          <a:prstGeom prst="line">
            <a:avLst/>
          </a:prstGeom>
          <a:ln w="12700">
            <a:solidFill>
              <a:srgbClr val="305AA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B3E0C08-F752-FEE7-E383-49DAC4290717}"/>
              </a:ext>
            </a:extLst>
          </p:cNvPr>
          <p:cNvCxnSpPr>
            <a:cxnSpLocks/>
          </p:cNvCxnSpPr>
          <p:nvPr/>
        </p:nvCxnSpPr>
        <p:spPr>
          <a:xfrm>
            <a:off x="635620" y="6456556"/>
            <a:ext cx="4576568" cy="0"/>
          </a:xfrm>
          <a:prstGeom prst="line">
            <a:avLst/>
          </a:prstGeom>
          <a:ln w="12700">
            <a:solidFill>
              <a:srgbClr val="305AA8"/>
            </a:solidFill>
          </a:ln>
        </p:spPr>
        <p:style>
          <a:lnRef idx="1">
            <a:schemeClr val="accent1"/>
          </a:lnRef>
          <a:fillRef idx="0">
            <a:schemeClr val="accent1"/>
          </a:fillRef>
          <a:effectRef idx="0">
            <a:schemeClr val="accent1"/>
          </a:effectRef>
          <a:fontRef idx="minor">
            <a:schemeClr val="tx1"/>
          </a:fontRef>
        </p:style>
      </p:cxnSp>
      <p:pic>
        <p:nvPicPr>
          <p:cNvPr id="16" name="Picture 3" descr="Logo&#10;&#10;Description automatically generated">
            <a:extLst>
              <a:ext uri="{FF2B5EF4-FFF2-40B4-BE49-F238E27FC236}">
                <a16:creationId xmlns:a16="http://schemas.microsoft.com/office/drawing/2014/main" id="{9338985B-03C0-4FA1-4554-CA1E89207607}"/>
              </a:ext>
            </a:extLst>
          </p:cNvPr>
          <p:cNvPicPr>
            <a:picLocks noChangeAspect="1"/>
          </p:cNvPicPr>
          <p:nvPr/>
        </p:nvPicPr>
        <p:blipFill rotWithShape="1">
          <a:blip r:embed="rId2"/>
          <a:srcRect l="24868" t="23250" r="26984" b="38177"/>
          <a:stretch/>
        </p:blipFill>
        <p:spPr>
          <a:xfrm>
            <a:off x="5544457" y="5961250"/>
            <a:ext cx="1037775" cy="829927"/>
          </a:xfrm>
          <a:prstGeom prst="rect">
            <a:avLst/>
          </a:prstGeom>
        </p:spPr>
      </p:pic>
    </p:spTree>
    <p:extLst>
      <p:ext uri="{BB962C8B-B14F-4D97-AF65-F5344CB8AC3E}">
        <p14:creationId xmlns:p14="http://schemas.microsoft.com/office/powerpoint/2010/main" val="1348367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001F1-A8DC-95C6-E16E-E0AC2001CEA2}"/>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8B3F20E-1844-7C78-8BC8-57D2C3146837}"/>
              </a:ext>
            </a:extLst>
          </p:cNvPr>
          <p:cNvSpPr>
            <a:spLocks noGrp="1"/>
          </p:cNvSpPr>
          <p:nvPr>
            <p:ph sz="half" idx="1"/>
          </p:nvPr>
        </p:nvSpPr>
        <p:spPr/>
        <p:txBody>
          <a:bodyPr/>
          <a:lstStyle/>
          <a:p>
            <a:endParaRPr lang="en-US" dirty="0"/>
          </a:p>
        </p:txBody>
      </p:sp>
      <p:sp>
        <p:nvSpPr>
          <p:cNvPr id="4" name="Content Placeholder 3">
            <a:extLst>
              <a:ext uri="{FF2B5EF4-FFF2-40B4-BE49-F238E27FC236}">
                <a16:creationId xmlns:a16="http://schemas.microsoft.com/office/drawing/2014/main" id="{025490A9-EEFE-66B9-3481-6092AF9E8601}"/>
              </a:ext>
            </a:extLst>
          </p:cNvPr>
          <p:cNvSpPr>
            <a:spLocks noGrp="1"/>
          </p:cNvSpPr>
          <p:nvPr>
            <p:ph sz="half" idx="2"/>
          </p:nvPr>
        </p:nvSpPr>
        <p:spPr/>
        <p:txBody>
          <a:bodyPr/>
          <a:lstStyle/>
          <a:p>
            <a:endParaRPr lang="en-US" dirty="0"/>
          </a:p>
        </p:txBody>
      </p:sp>
      <p:sp>
        <p:nvSpPr>
          <p:cNvPr id="6" name="TextBox 5">
            <a:extLst>
              <a:ext uri="{FF2B5EF4-FFF2-40B4-BE49-F238E27FC236}">
                <a16:creationId xmlns:a16="http://schemas.microsoft.com/office/drawing/2014/main" id="{2D0BC77A-A686-A98B-7D51-BD1816D94D56}"/>
              </a:ext>
            </a:extLst>
          </p:cNvPr>
          <p:cNvSpPr txBox="1"/>
          <p:nvPr/>
        </p:nvSpPr>
        <p:spPr>
          <a:xfrm>
            <a:off x="3048802" y="3246740"/>
            <a:ext cx="6097604" cy="369332"/>
          </a:xfrm>
          <a:prstGeom prst="rect">
            <a:avLst/>
          </a:prstGeom>
          <a:noFill/>
        </p:spPr>
        <p:txBody>
          <a:bodyPr wrap="square">
            <a:spAutoFit/>
          </a:bodyPr>
          <a:lstStyle/>
          <a:p>
            <a:r>
              <a:rPr lang="en-US" b="0" i="0" dirty="0">
                <a:solidFill>
                  <a:srgbClr val="000000"/>
                </a:solidFill>
                <a:effectLst/>
                <a:latin typeface="Open Sans" panose="020B0606030504020204" pitchFamily="34" charset="0"/>
              </a:rPr>
              <a:t>§ 39-15-507</a:t>
            </a:r>
            <a:endParaRPr lang="en-US" dirty="0"/>
          </a:p>
        </p:txBody>
      </p:sp>
      <p:sp>
        <p:nvSpPr>
          <p:cNvPr id="8" name="TextBox 7">
            <a:extLst>
              <a:ext uri="{FF2B5EF4-FFF2-40B4-BE49-F238E27FC236}">
                <a16:creationId xmlns:a16="http://schemas.microsoft.com/office/drawing/2014/main" id="{1F453426-E8AB-121C-AF56-678B376BC219}"/>
              </a:ext>
            </a:extLst>
          </p:cNvPr>
          <p:cNvSpPr txBox="1"/>
          <p:nvPr/>
        </p:nvSpPr>
        <p:spPr>
          <a:xfrm>
            <a:off x="3048802" y="3246740"/>
            <a:ext cx="6097604" cy="369332"/>
          </a:xfrm>
          <a:prstGeom prst="rect">
            <a:avLst/>
          </a:prstGeom>
          <a:noFill/>
        </p:spPr>
        <p:txBody>
          <a:bodyPr wrap="square">
            <a:spAutoFit/>
          </a:bodyPr>
          <a:lstStyle/>
          <a:p>
            <a:r>
              <a:rPr lang="en-US" b="0" i="0" dirty="0">
                <a:solidFill>
                  <a:srgbClr val="000000"/>
                </a:solidFill>
                <a:effectLst/>
                <a:latin typeface="Open Sans" panose="020B0606030504020204" pitchFamily="34" charset="0"/>
              </a:rPr>
              <a:t>§ 39-15-507</a:t>
            </a:r>
            <a:endParaRPr lang="en-US" dirty="0"/>
          </a:p>
        </p:txBody>
      </p:sp>
      <p:sp useBgFill="1">
        <p:nvSpPr>
          <p:cNvPr id="9" name="Rectangle 8">
            <a:extLst>
              <a:ext uri="{FF2B5EF4-FFF2-40B4-BE49-F238E27FC236}">
                <a16:creationId xmlns:a16="http://schemas.microsoft.com/office/drawing/2014/main" id="{9D6AFD24-5508-79FE-58B4-676BF996CF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0247198B-69C3-CA3A-3C80-DF4760573E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46">
            <a:extLst>
              <a:ext uri="{FF2B5EF4-FFF2-40B4-BE49-F238E27FC236}">
                <a16:creationId xmlns:a16="http://schemas.microsoft.com/office/drawing/2014/main" id="{5C4C3F2C-CEA9-0D51-B7CD-C4077EA73D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7">
            <a:extLst>
              <a:ext uri="{FF2B5EF4-FFF2-40B4-BE49-F238E27FC236}">
                <a16:creationId xmlns:a16="http://schemas.microsoft.com/office/drawing/2014/main" id="{A7CC97AC-6928-8D37-E19F-D87FFFD089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4">
            <a:extLst>
              <a:ext uri="{FF2B5EF4-FFF2-40B4-BE49-F238E27FC236}">
                <a16:creationId xmlns:a16="http://schemas.microsoft.com/office/drawing/2014/main" id="{3A1C1398-12FE-7DAA-8B32-34F0AF52DE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48538"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Rectangle 13">
            <a:extLst>
              <a:ext uri="{FF2B5EF4-FFF2-40B4-BE49-F238E27FC236}">
                <a16:creationId xmlns:a16="http://schemas.microsoft.com/office/drawing/2014/main" id="{3A8A6E34-748E-315F-42B0-F06DB9DE45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4055" y="635715"/>
            <a:ext cx="7033095"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TextBox 14">
            <a:extLst>
              <a:ext uri="{FF2B5EF4-FFF2-40B4-BE49-F238E27FC236}">
                <a16:creationId xmlns:a16="http://schemas.microsoft.com/office/drawing/2014/main" id="{FB67AA0B-7CBF-6B39-B454-6AD7362E3448}"/>
              </a:ext>
            </a:extLst>
          </p:cNvPr>
          <p:cNvSpPr txBox="1"/>
          <p:nvPr/>
        </p:nvSpPr>
        <p:spPr>
          <a:xfrm>
            <a:off x="964760" y="804328"/>
            <a:ext cx="6091312" cy="1205821"/>
          </a:xfrm>
          <a:prstGeom prst="rect">
            <a:avLst/>
          </a:prstGeom>
        </p:spPr>
        <p:txBody>
          <a:bodyPr vert="horz" lIns="91440" tIns="45720" rIns="91440" bIns="45720" rtlCol="0" anchor="ctr">
            <a:normAutofit fontScale="85000" lnSpcReduction="20000"/>
          </a:bodyPr>
          <a:lstStyle/>
          <a:p>
            <a:pPr marL="0" marR="0" lvl="0" indent="0" defTabSz="914400" fontAlgn="auto">
              <a:lnSpc>
                <a:spcPct val="90000"/>
              </a:lnSpc>
              <a:spcBef>
                <a:spcPct val="0"/>
              </a:spcBef>
              <a:spcAft>
                <a:spcPts val="600"/>
              </a:spcAft>
              <a:buClrTx/>
              <a:buSzTx/>
              <a:tabLst/>
              <a:defRPr/>
            </a:pPr>
            <a:r>
              <a:rPr lang="en-US" sz="4000" b="0" i="0" dirty="0">
                <a:solidFill>
                  <a:schemeClr val="bg1"/>
                </a:solidFill>
                <a:effectLst/>
                <a:latin typeface="Arial" panose="020B0604020202020204" pitchFamily="34" charset="0"/>
                <a:cs typeface="Arial" panose="020B0604020202020204" pitchFamily="34" charset="0"/>
              </a:rPr>
              <a:t>Elder or Vulnerable Adult Abuse OP Statute: TCA </a:t>
            </a:r>
            <a:r>
              <a:rPr lang="en-US" sz="4000" dirty="0">
                <a:solidFill>
                  <a:schemeClr val="bg1"/>
                </a:solidFill>
                <a:latin typeface="Arial" panose="020B0604020202020204" pitchFamily="34" charset="0"/>
                <a:cs typeface="Arial" panose="020B0604020202020204" pitchFamily="34" charset="0"/>
              </a:rPr>
              <a:t>71-6-124 </a:t>
            </a:r>
            <a:endParaRPr kumimoji="0" lang="en-US" sz="4000" u="none" strike="noStrike" cap="none" spc="0" normalizeH="0" baseline="0" noProof="0" dirty="0">
              <a:ln>
                <a:noFill/>
              </a:ln>
              <a:solidFill>
                <a:schemeClr val="bg1"/>
              </a:solidFill>
              <a:effectLst>
                <a:outerShdw blurRad="50800" dist="38100" dir="5400000" algn="t" rotWithShape="0">
                  <a:prstClr val="black">
                    <a:alpha val="40000"/>
                  </a:prstClr>
                </a:outerShdw>
              </a:effectLst>
              <a:uLnTx/>
              <a:uFillTx/>
              <a:latin typeface="Arial" panose="020B0604020202020204" pitchFamily="34" charset="0"/>
              <a:ea typeface="+mj-ea"/>
              <a:cs typeface="Arial" panose="020B0604020202020204" pitchFamily="34" charset="0"/>
            </a:endParaRPr>
          </a:p>
        </p:txBody>
      </p:sp>
      <p:sp>
        <p:nvSpPr>
          <p:cNvPr id="16" name="TextBox 15">
            <a:extLst>
              <a:ext uri="{FF2B5EF4-FFF2-40B4-BE49-F238E27FC236}">
                <a16:creationId xmlns:a16="http://schemas.microsoft.com/office/drawing/2014/main" id="{60441566-3A5B-4A82-DC6D-3E831264F19A}"/>
              </a:ext>
            </a:extLst>
          </p:cNvPr>
          <p:cNvSpPr txBox="1"/>
          <p:nvPr/>
        </p:nvSpPr>
        <p:spPr>
          <a:xfrm>
            <a:off x="1282189" y="2345785"/>
            <a:ext cx="9875338" cy="3563159"/>
          </a:xfrm>
          <a:prstGeom prst="rect">
            <a:avLst/>
          </a:prstGeom>
        </p:spPr>
        <p:txBody>
          <a:bodyPr vert="horz" lIns="91440" tIns="45720" rIns="91440" bIns="45720" rtlCol="0">
            <a:normAutofit fontScale="77500" lnSpcReduction="20000"/>
          </a:bodyPr>
          <a:lstStyle/>
          <a:p>
            <a:pPr algn="l"/>
            <a:r>
              <a:rPr lang="en-US" sz="1500" b="0" i="0" dirty="0">
                <a:solidFill>
                  <a:srgbClr val="000000"/>
                </a:solidFill>
                <a:effectLst/>
                <a:latin typeface="Palatino"/>
              </a:rPr>
              <a:t>What qualifies for OP under TCA 71-6-124:</a:t>
            </a:r>
            <a:endParaRPr lang="en-US" sz="1500" dirty="0">
              <a:solidFill>
                <a:srgbClr val="000000"/>
              </a:solidFill>
              <a:latin typeface="Palatino"/>
            </a:endParaRPr>
          </a:p>
          <a:p>
            <a:pPr marL="742950" lvl="1" indent="-285750">
              <a:lnSpc>
                <a:spcPct val="200000"/>
              </a:lnSpc>
              <a:buFont typeface="Arial" panose="020B0604020202020204" pitchFamily="34" charset="0"/>
              <a:buChar char="•"/>
            </a:pPr>
            <a:r>
              <a:rPr lang="en-US" sz="1500" dirty="0">
                <a:solidFill>
                  <a:srgbClr val="000000"/>
                </a:solidFill>
                <a:latin typeface="Palatino"/>
              </a:rPr>
              <a:t>Neglect that adversely affects the adult’s health by a caregiver </a:t>
            </a:r>
          </a:p>
          <a:p>
            <a:pPr marL="742950" lvl="1" indent="-285750">
              <a:lnSpc>
                <a:spcPct val="200000"/>
              </a:lnSpc>
              <a:buFont typeface="Arial" panose="020B0604020202020204" pitchFamily="34" charset="0"/>
              <a:buChar char="•"/>
            </a:pPr>
            <a:r>
              <a:rPr lang="en-US" sz="1500" dirty="0">
                <a:solidFill>
                  <a:srgbClr val="000000"/>
                </a:solidFill>
                <a:latin typeface="Palatino"/>
              </a:rPr>
              <a:t>Abuse by any person</a:t>
            </a:r>
          </a:p>
          <a:p>
            <a:pPr marL="742950" lvl="1" indent="-285750">
              <a:lnSpc>
                <a:spcPct val="200000"/>
              </a:lnSpc>
              <a:buFont typeface="Arial" panose="020B0604020202020204" pitchFamily="34" charset="0"/>
              <a:buChar char="•"/>
            </a:pPr>
            <a:r>
              <a:rPr lang="en-US" sz="1500" dirty="0">
                <a:solidFill>
                  <a:srgbClr val="000000"/>
                </a:solidFill>
                <a:latin typeface="Palatino"/>
              </a:rPr>
              <a:t>Financial Exploitation by any person </a:t>
            </a:r>
          </a:p>
          <a:p>
            <a:pPr marL="742950" lvl="1" indent="-285750">
              <a:lnSpc>
                <a:spcPct val="200000"/>
              </a:lnSpc>
              <a:buFont typeface="Arial" panose="020B0604020202020204" pitchFamily="34" charset="0"/>
              <a:buChar char="•"/>
            </a:pPr>
            <a:r>
              <a:rPr lang="en-US" sz="1500" dirty="0">
                <a:solidFill>
                  <a:srgbClr val="000000"/>
                </a:solidFill>
                <a:latin typeface="Palatino"/>
              </a:rPr>
              <a:t>Sexual Exploitation by any person</a:t>
            </a:r>
          </a:p>
          <a:p>
            <a:pPr algn="l">
              <a:lnSpc>
                <a:spcPct val="220000"/>
              </a:lnSpc>
            </a:pPr>
            <a:r>
              <a:rPr lang="en-US" sz="1500" b="0" i="0" dirty="0">
                <a:solidFill>
                  <a:srgbClr val="000000"/>
                </a:solidFill>
                <a:effectLst/>
                <a:latin typeface="Palatino"/>
              </a:rPr>
              <a:t>“Abuse or neglect” means the infliction of physical pain, injury, or mental anguish, or the deprivation of services by a caretaker that are necessary to maintain the health and welfare of an adult or a situation in which an adult is unable to provide or obtain the services that are necessary to maintain that person's health or welfare. It can also mean </a:t>
            </a:r>
            <a:r>
              <a:rPr lang="en-US" sz="1600" b="0" i="0" dirty="0">
                <a:solidFill>
                  <a:srgbClr val="000000"/>
                </a:solidFill>
                <a:effectLst/>
                <a:latin typeface="Palatino"/>
              </a:rPr>
              <a:t>transporting an adult and knowingly abandoning, leaving or failing to provide additional planned transportation for the adult if the caretake knows that the adult is unable to protect or care for himself without assistance. </a:t>
            </a:r>
            <a:endParaRPr lang="en-US" sz="1500" dirty="0">
              <a:solidFill>
                <a:srgbClr val="000000"/>
              </a:solidFill>
              <a:latin typeface="Palatino"/>
            </a:endParaRPr>
          </a:p>
        </p:txBody>
      </p:sp>
      <p:sp>
        <p:nvSpPr>
          <p:cNvPr id="17" name="TextBox 16">
            <a:extLst>
              <a:ext uri="{FF2B5EF4-FFF2-40B4-BE49-F238E27FC236}">
                <a16:creationId xmlns:a16="http://schemas.microsoft.com/office/drawing/2014/main" id="{92C2A557-3A15-7527-931C-B440EEBA9D9F}"/>
              </a:ext>
            </a:extLst>
          </p:cNvPr>
          <p:cNvSpPr txBox="1"/>
          <p:nvPr/>
        </p:nvSpPr>
        <p:spPr>
          <a:xfrm>
            <a:off x="6364224" y="2449452"/>
            <a:ext cx="4860978" cy="3563159"/>
          </a:xfrm>
          <a:prstGeom prst="rect">
            <a:avLst/>
          </a:prstGeom>
        </p:spPr>
        <p:txBody>
          <a:bodyPr vert="horz" lIns="91440" tIns="45720" rIns="91440" bIns="45720" rtlCol="0">
            <a:normAutofit/>
          </a:bodyPr>
          <a:lstStyle/>
          <a:p>
            <a:pPr marL="57150" marR="0" lvl="0" defTabSz="914400" fontAlgn="auto">
              <a:lnSpc>
                <a:spcPct val="90000"/>
              </a:lnSpc>
              <a:spcBef>
                <a:spcPts val="0"/>
              </a:spcBef>
              <a:spcAft>
                <a:spcPts val="600"/>
              </a:spcAft>
              <a:buClrTx/>
              <a:buSzTx/>
              <a:tabLst/>
              <a:defRPr/>
            </a:pPr>
            <a:endParaRPr kumimoji="0" lang="en-US" sz="1500" u="none" strike="noStrike" cap="none" spc="0" normalizeH="0" baseline="0" noProof="0" dirty="0">
              <a:ln>
                <a:noFill/>
              </a:ln>
              <a:effectLst/>
              <a:uLnTx/>
              <a:uFillTx/>
              <a:latin typeface="Palatino" pitchFamily="2" charset="77"/>
              <a:ea typeface="Palatino" pitchFamily="2" charset="77"/>
              <a:cs typeface="Calibri" panose="020F0502020204030204" pitchFamily="34" charset="0"/>
            </a:endParaRPr>
          </a:p>
        </p:txBody>
      </p:sp>
      <p:cxnSp>
        <p:nvCxnSpPr>
          <p:cNvPr id="18" name="Straight Connector 17">
            <a:extLst>
              <a:ext uri="{FF2B5EF4-FFF2-40B4-BE49-F238E27FC236}">
                <a16:creationId xmlns:a16="http://schemas.microsoft.com/office/drawing/2014/main" id="{26092F99-2440-2310-DF4E-E75C3C24CE49}"/>
              </a:ext>
            </a:extLst>
          </p:cNvPr>
          <p:cNvCxnSpPr>
            <a:cxnSpLocks/>
          </p:cNvCxnSpPr>
          <p:nvPr/>
        </p:nvCxnSpPr>
        <p:spPr>
          <a:xfrm>
            <a:off x="6784129" y="6456556"/>
            <a:ext cx="4550548" cy="0"/>
          </a:xfrm>
          <a:prstGeom prst="line">
            <a:avLst/>
          </a:prstGeom>
          <a:ln w="12700">
            <a:solidFill>
              <a:srgbClr val="305AA8"/>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EAD7C4D-E3A2-2478-0B05-5DA288C0618D}"/>
              </a:ext>
            </a:extLst>
          </p:cNvPr>
          <p:cNvCxnSpPr>
            <a:cxnSpLocks/>
          </p:cNvCxnSpPr>
          <p:nvPr/>
        </p:nvCxnSpPr>
        <p:spPr>
          <a:xfrm>
            <a:off x="635620" y="6456556"/>
            <a:ext cx="4576568" cy="0"/>
          </a:xfrm>
          <a:prstGeom prst="line">
            <a:avLst/>
          </a:prstGeom>
          <a:ln w="12700">
            <a:solidFill>
              <a:srgbClr val="305AA8"/>
            </a:solidFill>
          </a:ln>
        </p:spPr>
        <p:style>
          <a:lnRef idx="1">
            <a:schemeClr val="accent1"/>
          </a:lnRef>
          <a:fillRef idx="0">
            <a:schemeClr val="accent1"/>
          </a:fillRef>
          <a:effectRef idx="0">
            <a:schemeClr val="accent1"/>
          </a:effectRef>
          <a:fontRef idx="minor">
            <a:schemeClr val="tx1"/>
          </a:fontRef>
        </p:style>
      </p:cxnSp>
      <p:pic>
        <p:nvPicPr>
          <p:cNvPr id="20" name="Picture 3" descr="Logo&#10;&#10;Description automatically generated">
            <a:extLst>
              <a:ext uri="{FF2B5EF4-FFF2-40B4-BE49-F238E27FC236}">
                <a16:creationId xmlns:a16="http://schemas.microsoft.com/office/drawing/2014/main" id="{A5B071FC-6299-FB36-F022-2B7C50C8A843}"/>
              </a:ext>
            </a:extLst>
          </p:cNvPr>
          <p:cNvPicPr>
            <a:picLocks noChangeAspect="1"/>
          </p:cNvPicPr>
          <p:nvPr/>
        </p:nvPicPr>
        <p:blipFill rotWithShape="1">
          <a:blip r:embed="rId2"/>
          <a:srcRect l="24868" t="23250" r="26984" b="38177"/>
          <a:stretch/>
        </p:blipFill>
        <p:spPr>
          <a:xfrm>
            <a:off x="5544457" y="5961250"/>
            <a:ext cx="1037775" cy="829927"/>
          </a:xfrm>
          <a:prstGeom prst="rect">
            <a:avLst/>
          </a:prstGeom>
        </p:spPr>
      </p:pic>
    </p:spTree>
    <p:extLst>
      <p:ext uri="{BB962C8B-B14F-4D97-AF65-F5344CB8AC3E}">
        <p14:creationId xmlns:p14="http://schemas.microsoft.com/office/powerpoint/2010/main" val="3081911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13000" b="-13000"/>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5887B6B-B346-924F-6A18-3313425DEC22}"/>
              </a:ext>
            </a:extLst>
          </p:cNvPr>
          <p:cNvSpPr txBox="1">
            <a:spLocks/>
          </p:cNvSpPr>
          <p:nvPr/>
        </p:nvSpPr>
        <p:spPr>
          <a:xfrm>
            <a:off x="838200" y="4654903"/>
            <a:ext cx="10515600" cy="132556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atin typeface="Palatino"/>
              </a:rPr>
              <a:t>Case Example</a:t>
            </a:r>
            <a:endParaRPr lang="en-US" dirty="0">
              <a:latin typeface="Palatino"/>
            </a:endParaRPr>
          </a:p>
        </p:txBody>
      </p:sp>
    </p:spTree>
    <p:extLst>
      <p:ext uri="{BB962C8B-B14F-4D97-AF65-F5344CB8AC3E}">
        <p14:creationId xmlns:p14="http://schemas.microsoft.com/office/powerpoint/2010/main" val="380791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558AB-FB72-B7A0-18BA-4797348C057A}"/>
              </a:ext>
            </a:extLst>
          </p:cNvPr>
          <p:cNvSpPr>
            <a:spLocks noGrp="1"/>
          </p:cNvSpPr>
          <p:nvPr>
            <p:ph type="ctrTitle"/>
          </p:nvPr>
        </p:nvSpPr>
        <p:spPr>
          <a:xfrm>
            <a:off x="1628172" y="1782120"/>
            <a:ext cx="9144000" cy="2387600"/>
          </a:xfrm>
        </p:spPr>
        <p:txBody>
          <a:bodyPr/>
          <a:lstStyle/>
          <a:p>
            <a:r>
              <a:rPr lang="en-US" dirty="0">
                <a:latin typeface="Arial" panose="020B0604020202020204" pitchFamily="34" charset="0"/>
                <a:cs typeface="Arial" panose="020B0604020202020204" pitchFamily="34" charset="0"/>
              </a:rPr>
              <a:t>Getting to Know Each Other</a:t>
            </a:r>
          </a:p>
        </p:txBody>
      </p:sp>
    </p:spTree>
    <p:extLst>
      <p:ext uri="{BB962C8B-B14F-4D97-AF65-F5344CB8AC3E}">
        <p14:creationId xmlns:p14="http://schemas.microsoft.com/office/powerpoint/2010/main" val="4182614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43713-3A5A-8E9C-870C-19714BF219A3}"/>
              </a:ext>
            </a:extLst>
          </p:cNvPr>
          <p:cNvSpPr>
            <a:spLocks noGrp="1"/>
          </p:cNvSpPr>
          <p:nvPr>
            <p:ph type="title"/>
          </p:nvPr>
        </p:nvSpPr>
        <p:spPr>
          <a:xfrm>
            <a:off x="838200" y="5271199"/>
            <a:ext cx="10515600" cy="1325563"/>
          </a:xfrm>
        </p:spPr>
        <p:txBody>
          <a:bodyPr/>
          <a:lstStyle/>
          <a:p>
            <a:pPr algn="ctr"/>
            <a:r>
              <a:rPr lang="en-US" sz="4400" b="0" i="0" dirty="0">
                <a:effectLst/>
                <a:latin typeface="Palatino"/>
                <a:cs typeface="Arial" panose="020B0604020202020204" pitchFamily="34" charset="0"/>
              </a:rPr>
              <a:t>Lifetime OP Statute: TCA 36-3-627</a:t>
            </a:r>
            <a:endParaRPr lang="en-US" dirty="0">
              <a:latin typeface="Palatino"/>
            </a:endParaRPr>
          </a:p>
        </p:txBody>
      </p:sp>
    </p:spTree>
    <p:extLst>
      <p:ext uri="{BB962C8B-B14F-4D97-AF65-F5344CB8AC3E}">
        <p14:creationId xmlns:p14="http://schemas.microsoft.com/office/powerpoint/2010/main" val="15750640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AA581-2D62-E08E-B3D3-6A4B36F0151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4B3235C-0D8A-19B9-C99F-48422D5B98EB}"/>
              </a:ext>
            </a:extLst>
          </p:cNvPr>
          <p:cNvSpPr>
            <a:spLocks noGrp="1"/>
          </p:cNvSpPr>
          <p:nvPr>
            <p:ph sz="half" idx="1"/>
          </p:nvPr>
        </p:nvSpPr>
        <p:spPr/>
        <p:txBody>
          <a:bodyPr/>
          <a:lstStyle/>
          <a:p>
            <a:pPr lvl="1"/>
            <a:endParaRPr lang="en-US" dirty="0"/>
          </a:p>
        </p:txBody>
      </p:sp>
      <p:sp>
        <p:nvSpPr>
          <p:cNvPr id="4" name="Content Placeholder 3">
            <a:extLst>
              <a:ext uri="{FF2B5EF4-FFF2-40B4-BE49-F238E27FC236}">
                <a16:creationId xmlns:a16="http://schemas.microsoft.com/office/drawing/2014/main" id="{A05DA629-16A1-56A2-860D-3DF33D0B4EDE}"/>
              </a:ext>
            </a:extLst>
          </p:cNvPr>
          <p:cNvSpPr>
            <a:spLocks noGrp="1"/>
          </p:cNvSpPr>
          <p:nvPr>
            <p:ph sz="half" idx="2"/>
          </p:nvPr>
        </p:nvSpPr>
        <p:spPr/>
        <p:txBody>
          <a:bodyPr/>
          <a:lstStyle/>
          <a:p>
            <a:endParaRPr lang="en-US" dirty="0"/>
          </a:p>
        </p:txBody>
      </p:sp>
      <p:sp useBgFill="1">
        <p:nvSpPr>
          <p:cNvPr id="5" name="Rectangle 4">
            <a:extLst>
              <a:ext uri="{FF2B5EF4-FFF2-40B4-BE49-F238E27FC236}">
                <a16:creationId xmlns:a16="http://schemas.microsoft.com/office/drawing/2014/main" id="{1D0919E3-E74B-42F2-4203-88950F610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45">
            <a:extLst>
              <a:ext uri="{FF2B5EF4-FFF2-40B4-BE49-F238E27FC236}">
                <a16:creationId xmlns:a16="http://schemas.microsoft.com/office/drawing/2014/main" id="{C656FDE1-9004-FF6B-48D6-914EB873F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46">
            <a:extLst>
              <a:ext uri="{FF2B5EF4-FFF2-40B4-BE49-F238E27FC236}">
                <a16:creationId xmlns:a16="http://schemas.microsoft.com/office/drawing/2014/main" id="{6D4B3CF4-8E4D-F2C0-802E-6D52E8E704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47">
            <a:extLst>
              <a:ext uri="{FF2B5EF4-FFF2-40B4-BE49-F238E27FC236}">
                <a16:creationId xmlns:a16="http://schemas.microsoft.com/office/drawing/2014/main" id="{B7440FE9-2D9A-A809-ED1C-675292368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44">
            <a:extLst>
              <a:ext uri="{FF2B5EF4-FFF2-40B4-BE49-F238E27FC236}">
                <a16:creationId xmlns:a16="http://schemas.microsoft.com/office/drawing/2014/main" id="{BAE8919E-2245-0121-7868-730A86754D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48538"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Rectangle 9">
            <a:extLst>
              <a:ext uri="{FF2B5EF4-FFF2-40B4-BE49-F238E27FC236}">
                <a16:creationId xmlns:a16="http://schemas.microsoft.com/office/drawing/2014/main" id="{87A3C6AF-496D-AE89-660C-4257B93A4D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4055" y="635715"/>
            <a:ext cx="7033095"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extBox 10">
            <a:extLst>
              <a:ext uri="{FF2B5EF4-FFF2-40B4-BE49-F238E27FC236}">
                <a16:creationId xmlns:a16="http://schemas.microsoft.com/office/drawing/2014/main" id="{BD43A999-16AC-9961-91F9-D421CE65E563}"/>
              </a:ext>
            </a:extLst>
          </p:cNvPr>
          <p:cNvSpPr txBox="1"/>
          <p:nvPr/>
        </p:nvSpPr>
        <p:spPr>
          <a:xfrm>
            <a:off x="964760" y="804328"/>
            <a:ext cx="6091312" cy="1205821"/>
          </a:xfrm>
          <a:prstGeom prst="rect">
            <a:avLst/>
          </a:prstGeom>
        </p:spPr>
        <p:txBody>
          <a:bodyPr vert="horz" lIns="91440" tIns="45720" rIns="91440" bIns="45720" rtlCol="0" anchor="ctr">
            <a:normAutofit fontScale="92500"/>
          </a:bodyPr>
          <a:lstStyle/>
          <a:p>
            <a:pPr marL="0" marR="0" lvl="0" indent="0" defTabSz="914400" fontAlgn="auto">
              <a:lnSpc>
                <a:spcPct val="90000"/>
              </a:lnSpc>
              <a:spcBef>
                <a:spcPct val="0"/>
              </a:spcBef>
              <a:spcAft>
                <a:spcPts val="600"/>
              </a:spcAft>
              <a:buClrTx/>
              <a:buSzTx/>
              <a:tabLst/>
              <a:defRPr/>
            </a:pPr>
            <a:r>
              <a:rPr lang="en-US" sz="4000" b="0" i="0" dirty="0">
                <a:solidFill>
                  <a:schemeClr val="bg1"/>
                </a:solidFill>
                <a:effectLst/>
                <a:latin typeface="Arial" panose="020B0604020202020204" pitchFamily="34" charset="0"/>
                <a:cs typeface="Arial" panose="020B0604020202020204" pitchFamily="34" charset="0"/>
              </a:rPr>
              <a:t>Lifetime OP Statute: TCA 36-3-627: Domestic Abuse</a:t>
            </a:r>
            <a:endParaRPr kumimoji="0" lang="en-US" sz="4000" u="none" strike="noStrike" cap="none" spc="0" normalizeH="0" baseline="0" noProof="0" dirty="0">
              <a:ln>
                <a:noFill/>
              </a:ln>
              <a:solidFill>
                <a:schemeClr val="bg1"/>
              </a:solidFill>
              <a:effectLst>
                <a:outerShdw blurRad="50800" dist="38100" dir="5400000" algn="t" rotWithShape="0">
                  <a:prstClr val="black">
                    <a:alpha val="40000"/>
                  </a:prstClr>
                </a:outerShdw>
              </a:effectLst>
              <a:uLnTx/>
              <a:uFillTx/>
              <a:latin typeface="Arial" panose="020B0604020202020204" pitchFamily="34" charset="0"/>
              <a:ea typeface="+mj-ea"/>
              <a:cs typeface="Arial" panose="020B0604020202020204" pitchFamily="34" charset="0"/>
            </a:endParaRPr>
          </a:p>
        </p:txBody>
      </p:sp>
      <p:sp>
        <p:nvSpPr>
          <p:cNvPr id="12" name="TextBox 11">
            <a:extLst>
              <a:ext uri="{FF2B5EF4-FFF2-40B4-BE49-F238E27FC236}">
                <a16:creationId xmlns:a16="http://schemas.microsoft.com/office/drawing/2014/main" id="{9C3DFE37-F847-927F-C5CA-5E20C306992D}"/>
              </a:ext>
            </a:extLst>
          </p:cNvPr>
          <p:cNvSpPr txBox="1"/>
          <p:nvPr/>
        </p:nvSpPr>
        <p:spPr>
          <a:xfrm>
            <a:off x="1282189" y="2345785"/>
            <a:ext cx="9875338" cy="3563159"/>
          </a:xfrm>
          <a:prstGeom prst="rect">
            <a:avLst/>
          </a:prstGeom>
        </p:spPr>
        <p:txBody>
          <a:bodyPr vert="horz" lIns="91440" tIns="45720" rIns="91440" bIns="45720" numCol="1" rtlCol="0">
            <a:normAutofit lnSpcReduction="10000"/>
          </a:bodyPr>
          <a:lstStyle/>
          <a:p>
            <a:pPr algn="l"/>
            <a:r>
              <a:rPr lang="en-US" sz="1500" b="0" i="0" dirty="0">
                <a:solidFill>
                  <a:srgbClr val="000000"/>
                </a:solidFill>
                <a:effectLst/>
                <a:latin typeface="Palatino"/>
              </a:rPr>
              <a:t>Who is protected? TCA 36-3-627: </a:t>
            </a:r>
          </a:p>
          <a:p>
            <a:pPr algn="l"/>
            <a:endParaRPr lang="en-US" sz="1500" dirty="0">
              <a:solidFill>
                <a:srgbClr val="000000"/>
              </a:solidFill>
              <a:latin typeface="Palatino"/>
            </a:endParaRPr>
          </a:p>
          <a:p>
            <a:pPr marL="742950" lvl="1" indent="-285750">
              <a:buFont typeface="Arial" panose="020B0604020202020204" pitchFamily="34" charset="0"/>
              <a:buChar char="•"/>
            </a:pPr>
            <a:r>
              <a:rPr lang="en-US" sz="1500" b="0" i="0" dirty="0">
                <a:solidFill>
                  <a:srgbClr val="000000"/>
                </a:solidFill>
                <a:effectLst/>
                <a:latin typeface="Palatino"/>
              </a:rPr>
              <a:t>A victim of the listed felony offense </a:t>
            </a:r>
          </a:p>
          <a:p>
            <a:pPr marL="742950" lvl="1" indent="-285750">
              <a:buFont typeface="Arial" panose="020B0604020202020204" pitchFamily="34" charset="0"/>
              <a:buChar char="•"/>
            </a:pPr>
            <a:r>
              <a:rPr lang="en-US" sz="1500" dirty="0">
                <a:solidFill>
                  <a:srgbClr val="000000"/>
                </a:solidFill>
                <a:latin typeface="Palatino"/>
              </a:rPr>
              <a:t>The immediate family member or a minor victim or a homicide victim</a:t>
            </a:r>
            <a:r>
              <a:rPr lang="en-US" sz="1500" b="0" i="0" dirty="0">
                <a:solidFill>
                  <a:srgbClr val="000000"/>
                </a:solidFill>
                <a:effectLst/>
                <a:latin typeface="Palatino"/>
              </a:rPr>
              <a:t> </a:t>
            </a:r>
          </a:p>
          <a:p>
            <a:pPr algn="l"/>
            <a:r>
              <a:rPr lang="en-US" sz="1500" dirty="0">
                <a:solidFill>
                  <a:srgbClr val="000000"/>
                </a:solidFill>
                <a:latin typeface="Palatino"/>
              </a:rPr>
              <a:t>										</a:t>
            </a:r>
          </a:p>
          <a:p>
            <a:pPr algn="l"/>
            <a:r>
              <a:rPr lang="en-US" sz="1500" dirty="0">
                <a:solidFill>
                  <a:srgbClr val="000000"/>
                </a:solidFill>
                <a:latin typeface="Palatino"/>
              </a:rPr>
              <a:t>What crimes are eligible for Lifetime OP? The felony crimes eligible are found in TCA 39-13 -1,2,3,5. This list includes but is not limited to:</a:t>
            </a:r>
            <a:endParaRPr lang="en-US" sz="1500" b="0" i="0" dirty="0">
              <a:solidFill>
                <a:srgbClr val="000000"/>
              </a:solidFill>
              <a:effectLst/>
              <a:latin typeface="Palatino"/>
            </a:endParaRPr>
          </a:p>
          <a:p>
            <a:pPr marL="742950" lvl="1" indent="-285750">
              <a:buFont typeface="Arial" panose="020B0604020202020204" pitchFamily="34" charset="0"/>
              <a:buChar char="•"/>
            </a:pPr>
            <a:r>
              <a:rPr lang="en-US" sz="1500" dirty="0">
                <a:solidFill>
                  <a:srgbClr val="000000"/>
                </a:solidFill>
                <a:latin typeface="Palatino"/>
              </a:rPr>
              <a:t>Assault </a:t>
            </a:r>
          </a:p>
          <a:p>
            <a:pPr marL="742950" lvl="1" indent="-285750">
              <a:buFont typeface="Arial" panose="020B0604020202020204" pitchFamily="34" charset="0"/>
              <a:buChar char="•"/>
            </a:pPr>
            <a:r>
              <a:rPr lang="en-US" sz="1500" b="0" i="0" dirty="0">
                <a:solidFill>
                  <a:srgbClr val="000000"/>
                </a:solidFill>
                <a:effectLst/>
                <a:latin typeface="Palatino"/>
              </a:rPr>
              <a:t>Aggr</a:t>
            </a:r>
            <a:r>
              <a:rPr lang="en-US" sz="1500" dirty="0">
                <a:solidFill>
                  <a:srgbClr val="000000"/>
                </a:solidFill>
                <a:latin typeface="Palatino"/>
              </a:rPr>
              <a:t>avated Assault </a:t>
            </a:r>
          </a:p>
          <a:p>
            <a:pPr marL="742950" lvl="1" indent="-285750">
              <a:buFont typeface="Arial" panose="020B0604020202020204" pitchFamily="34" charset="0"/>
              <a:buChar char="•"/>
            </a:pPr>
            <a:r>
              <a:rPr lang="en-US" sz="1500" b="0" i="0" dirty="0">
                <a:solidFill>
                  <a:srgbClr val="000000"/>
                </a:solidFill>
                <a:effectLst/>
                <a:latin typeface="Palatino"/>
              </a:rPr>
              <a:t>Dom</a:t>
            </a:r>
            <a:r>
              <a:rPr lang="en-US" sz="1500" dirty="0">
                <a:solidFill>
                  <a:srgbClr val="000000"/>
                </a:solidFill>
                <a:latin typeface="Palatino"/>
              </a:rPr>
              <a:t>estic Assault </a:t>
            </a:r>
          </a:p>
          <a:p>
            <a:pPr marL="742950" lvl="1" indent="-285750">
              <a:buFont typeface="Arial" panose="020B0604020202020204" pitchFamily="34" charset="0"/>
              <a:buChar char="•"/>
            </a:pPr>
            <a:r>
              <a:rPr lang="en-US" sz="1500" dirty="0">
                <a:solidFill>
                  <a:srgbClr val="000000"/>
                </a:solidFill>
                <a:latin typeface="Palatino"/>
              </a:rPr>
              <a:t>Criminal Homicide</a:t>
            </a:r>
          </a:p>
          <a:p>
            <a:pPr marL="742950" lvl="1" indent="-285750">
              <a:buFont typeface="Arial" panose="020B0604020202020204" pitchFamily="34" charset="0"/>
              <a:buChar char="•"/>
            </a:pPr>
            <a:r>
              <a:rPr lang="en-US" sz="1500" dirty="0">
                <a:solidFill>
                  <a:srgbClr val="000000"/>
                </a:solidFill>
                <a:latin typeface="Palatino"/>
              </a:rPr>
              <a:t>First Degree Murder </a:t>
            </a:r>
          </a:p>
          <a:p>
            <a:pPr marL="742950" lvl="1" indent="-285750">
              <a:buFont typeface="Arial" panose="020B0604020202020204" pitchFamily="34" charset="0"/>
              <a:buChar char="•"/>
            </a:pPr>
            <a:r>
              <a:rPr lang="en-US" sz="1500" dirty="0">
                <a:solidFill>
                  <a:srgbClr val="000000"/>
                </a:solidFill>
                <a:latin typeface="Palatino"/>
              </a:rPr>
              <a:t>Kidnapping </a:t>
            </a:r>
          </a:p>
          <a:p>
            <a:pPr marL="742950" lvl="1" indent="-285750">
              <a:buFont typeface="Arial" panose="020B0604020202020204" pitchFamily="34" charset="0"/>
              <a:buChar char="•"/>
            </a:pPr>
            <a:r>
              <a:rPr lang="en-US" sz="1500" dirty="0">
                <a:solidFill>
                  <a:srgbClr val="000000"/>
                </a:solidFill>
                <a:latin typeface="Palatino"/>
              </a:rPr>
              <a:t>Trafficking</a:t>
            </a:r>
          </a:p>
          <a:p>
            <a:pPr marL="742950" lvl="1" indent="-285750">
              <a:buFont typeface="Arial" panose="020B0604020202020204" pitchFamily="34" charset="0"/>
              <a:buChar char="•"/>
            </a:pPr>
            <a:r>
              <a:rPr lang="en-US" sz="1500" dirty="0">
                <a:solidFill>
                  <a:srgbClr val="000000"/>
                </a:solidFill>
                <a:latin typeface="Palatino"/>
              </a:rPr>
              <a:t>Rape</a:t>
            </a:r>
          </a:p>
          <a:p>
            <a:pPr marL="742950" lvl="1" indent="-285750">
              <a:buFont typeface="Arial" panose="020B0604020202020204" pitchFamily="34" charset="0"/>
              <a:buChar char="•"/>
            </a:pPr>
            <a:r>
              <a:rPr lang="en-US" sz="1500" dirty="0">
                <a:solidFill>
                  <a:srgbClr val="000000"/>
                </a:solidFill>
                <a:latin typeface="Palatino"/>
              </a:rPr>
              <a:t>Sexual Battery </a:t>
            </a:r>
          </a:p>
          <a:p>
            <a:pPr marL="742950" lvl="1" indent="-285750">
              <a:buFont typeface="Arial" panose="020B0604020202020204" pitchFamily="34" charset="0"/>
              <a:buChar char="•"/>
            </a:pPr>
            <a:endParaRPr lang="en-US" sz="1500" dirty="0">
              <a:solidFill>
                <a:srgbClr val="000000"/>
              </a:solidFill>
              <a:latin typeface="Palatino"/>
            </a:endParaRPr>
          </a:p>
          <a:p>
            <a:pPr marL="742950" lvl="1" indent="-285750">
              <a:buFont typeface="Arial" panose="020B0604020202020204" pitchFamily="34" charset="0"/>
              <a:buChar char="•"/>
            </a:pPr>
            <a:endParaRPr lang="en-US" sz="1500" dirty="0">
              <a:solidFill>
                <a:srgbClr val="000000"/>
              </a:solidFill>
              <a:latin typeface="Palatino"/>
            </a:endParaRPr>
          </a:p>
          <a:p>
            <a:pPr marL="742950" lvl="1" indent="-285750">
              <a:buFont typeface="Arial" panose="020B0604020202020204" pitchFamily="34" charset="0"/>
              <a:buChar char="•"/>
            </a:pPr>
            <a:endParaRPr lang="en-US" sz="1500" dirty="0">
              <a:solidFill>
                <a:srgbClr val="000000"/>
              </a:solidFill>
              <a:latin typeface="Palatino"/>
            </a:endParaRPr>
          </a:p>
          <a:p>
            <a:pPr marL="742950" lvl="1" indent="-285750">
              <a:buFont typeface="Arial" panose="020B0604020202020204" pitchFamily="34" charset="0"/>
              <a:buChar char="•"/>
            </a:pPr>
            <a:endParaRPr lang="en-US" sz="1500" b="0" i="0" dirty="0">
              <a:solidFill>
                <a:srgbClr val="000000"/>
              </a:solidFill>
              <a:effectLst/>
              <a:latin typeface="Palatino"/>
            </a:endParaRPr>
          </a:p>
        </p:txBody>
      </p:sp>
      <p:sp>
        <p:nvSpPr>
          <p:cNvPr id="13" name="TextBox 12">
            <a:extLst>
              <a:ext uri="{FF2B5EF4-FFF2-40B4-BE49-F238E27FC236}">
                <a16:creationId xmlns:a16="http://schemas.microsoft.com/office/drawing/2014/main" id="{1B990E89-E6B0-195B-84F5-EB414CC32FB3}"/>
              </a:ext>
            </a:extLst>
          </p:cNvPr>
          <p:cNvSpPr txBox="1"/>
          <p:nvPr/>
        </p:nvSpPr>
        <p:spPr>
          <a:xfrm>
            <a:off x="6364224" y="2449452"/>
            <a:ext cx="4860978" cy="3563159"/>
          </a:xfrm>
          <a:prstGeom prst="rect">
            <a:avLst/>
          </a:prstGeom>
        </p:spPr>
        <p:txBody>
          <a:bodyPr vert="horz" lIns="91440" tIns="45720" rIns="91440" bIns="45720" rtlCol="0">
            <a:normAutofit/>
          </a:bodyPr>
          <a:lstStyle/>
          <a:p>
            <a:pPr marL="57150" marR="0" lvl="0" defTabSz="914400" fontAlgn="auto">
              <a:lnSpc>
                <a:spcPct val="90000"/>
              </a:lnSpc>
              <a:spcBef>
                <a:spcPts val="0"/>
              </a:spcBef>
              <a:spcAft>
                <a:spcPts val="600"/>
              </a:spcAft>
              <a:buClrTx/>
              <a:buSzTx/>
              <a:tabLst/>
              <a:defRPr/>
            </a:pPr>
            <a:endParaRPr kumimoji="0" lang="en-US" sz="1500" u="none" strike="noStrike" cap="none" spc="0" normalizeH="0" baseline="0" noProof="0" dirty="0">
              <a:ln>
                <a:noFill/>
              </a:ln>
              <a:effectLst/>
              <a:uLnTx/>
              <a:uFillTx/>
              <a:latin typeface="Palatino" pitchFamily="2" charset="77"/>
              <a:ea typeface="Palatino" pitchFamily="2" charset="77"/>
              <a:cs typeface="Calibri" panose="020F0502020204030204" pitchFamily="34" charset="0"/>
            </a:endParaRPr>
          </a:p>
        </p:txBody>
      </p:sp>
      <p:cxnSp>
        <p:nvCxnSpPr>
          <p:cNvPr id="14" name="Straight Connector 13">
            <a:extLst>
              <a:ext uri="{FF2B5EF4-FFF2-40B4-BE49-F238E27FC236}">
                <a16:creationId xmlns:a16="http://schemas.microsoft.com/office/drawing/2014/main" id="{008EFD1C-C245-641E-03B0-E4A9A01244DE}"/>
              </a:ext>
            </a:extLst>
          </p:cNvPr>
          <p:cNvCxnSpPr>
            <a:cxnSpLocks/>
          </p:cNvCxnSpPr>
          <p:nvPr/>
        </p:nvCxnSpPr>
        <p:spPr>
          <a:xfrm>
            <a:off x="6784129" y="6456556"/>
            <a:ext cx="4550548" cy="0"/>
          </a:xfrm>
          <a:prstGeom prst="line">
            <a:avLst/>
          </a:prstGeom>
          <a:ln w="12700">
            <a:solidFill>
              <a:srgbClr val="305AA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416DB76-1898-312A-9CB1-43317C3CF6A4}"/>
              </a:ext>
            </a:extLst>
          </p:cNvPr>
          <p:cNvCxnSpPr>
            <a:cxnSpLocks/>
          </p:cNvCxnSpPr>
          <p:nvPr/>
        </p:nvCxnSpPr>
        <p:spPr>
          <a:xfrm>
            <a:off x="635620" y="6456556"/>
            <a:ext cx="4576568" cy="0"/>
          </a:xfrm>
          <a:prstGeom prst="line">
            <a:avLst/>
          </a:prstGeom>
          <a:ln w="12700">
            <a:solidFill>
              <a:srgbClr val="305AA8"/>
            </a:solidFill>
          </a:ln>
        </p:spPr>
        <p:style>
          <a:lnRef idx="1">
            <a:schemeClr val="accent1"/>
          </a:lnRef>
          <a:fillRef idx="0">
            <a:schemeClr val="accent1"/>
          </a:fillRef>
          <a:effectRef idx="0">
            <a:schemeClr val="accent1"/>
          </a:effectRef>
          <a:fontRef idx="minor">
            <a:schemeClr val="tx1"/>
          </a:fontRef>
        </p:style>
      </p:cxnSp>
      <p:pic>
        <p:nvPicPr>
          <p:cNvPr id="16" name="Picture 3" descr="Logo&#10;&#10;Description automatically generated">
            <a:extLst>
              <a:ext uri="{FF2B5EF4-FFF2-40B4-BE49-F238E27FC236}">
                <a16:creationId xmlns:a16="http://schemas.microsoft.com/office/drawing/2014/main" id="{A5E2A1E7-DC71-9638-47D3-25240EB02039}"/>
              </a:ext>
            </a:extLst>
          </p:cNvPr>
          <p:cNvPicPr>
            <a:picLocks noChangeAspect="1"/>
          </p:cNvPicPr>
          <p:nvPr/>
        </p:nvPicPr>
        <p:blipFill rotWithShape="1">
          <a:blip r:embed="rId2"/>
          <a:srcRect l="24868" t="23250" r="26984" b="38177"/>
          <a:stretch/>
        </p:blipFill>
        <p:spPr>
          <a:xfrm>
            <a:off x="5544457" y="5961250"/>
            <a:ext cx="1037775" cy="829927"/>
          </a:xfrm>
          <a:prstGeom prst="rect">
            <a:avLst/>
          </a:prstGeom>
        </p:spPr>
      </p:pic>
    </p:spTree>
    <p:extLst>
      <p:ext uri="{BB962C8B-B14F-4D97-AF65-F5344CB8AC3E}">
        <p14:creationId xmlns:p14="http://schemas.microsoft.com/office/powerpoint/2010/main" val="3345157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13000" b="-13000"/>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4CCD848-F893-8EBD-69F2-7A2DBCB943EE}"/>
              </a:ext>
            </a:extLst>
          </p:cNvPr>
          <p:cNvSpPr txBox="1">
            <a:spLocks/>
          </p:cNvSpPr>
          <p:nvPr/>
        </p:nvSpPr>
        <p:spPr>
          <a:xfrm>
            <a:off x="838200" y="465490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atin typeface="Palatino"/>
              </a:rPr>
              <a:t>Case Example</a:t>
            </a:r>
            <a:endParaRPr lang="en-US" dirty="0">
              <a:latin typeface="Palatino"/>
            </a:endParaRPr>
          </a:p>
        </p:txBody>
      </p:sp>
    </p:spTree>
    <p:extLst>
      <p:ext uri="{BB962C8B-B14F-4D97-AF65-F5344CB8AC3E}">
        <p14:creationId xmlns:p14="http://schemas.microsoft.com/office/powerpoint/2010/main" val="2502220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C61A7-56F0-4232-BAA1-3B48449F4B36}"/>
              </a:ext>
            </a:extLst>
          </p:cNvPr>
          <p:cNvSpPr>
            <a:spLocks noGrp="1"/>
          </p:cNvSpPr>
          <p:nvPr>
            <p:ph type="title"/>
          </p:nvPr>
        </p:nvSpPr>
        <p:spPr>
          <a:xfrm>
            <a:off x="838200" y="351472"/>
            <a:ext cx="10515600" cy="1042322"/>
          </a:xfrm>
        </p:spPr>
        <p:txBody>
          <a:bodyPr>
            <a:normAutofit fontScale="90000"/>
          </a:bodyPr>
          <a:lstStyle/>
          <a:p>
            <a:pPr algn="ctr"/>
            <a:r>
              <a:rPr lang="en-US" sz="5400" dirty="0">
                <a:latin typeface="Arial" panose="020B0604020202020204" pitchFamily="34" charset="0"/>
                <a:cs typeface="Arial" panose="020B0604020202020204" pitchFamily="34" charset="0"/>
              </a:rPr>
              <a:t>Three Types of Orders of Protection</a:t>
            </a:r>
          </a:p>
        </p:txBody>
      </p:sp>
      <p:graphicFrame>
        <p:nvGraphicFramePr>
          <p:cNvPr id="4" name="Content Placeholder 3">
            <a:extLst>
              <a:ext uri="{FF2B5EF4-FFF2-40B4-BE49-F238E27FC236}">
                <a16:creationId xmlns:a16="http://schemas.microsoft.com/office/drawing/2014/main" id="{609F7D12-F3BB-4B6B-B8B3-EBD615ED53ED}"/>
              </a:ext>
            </a:extLst>
          </p:cNvPr>
          <p:cNvGraphicFramePr>
            <a:graphicFrameLocks noGrp="1"/>
          </p:cNvGraphicFramePr>
          <p:nvPr>
            <p:ph idx="1"/>
            <p:extLst>
              <p:ext uri="{D42A27DB-BD31-4B8C-83A1-F6EECF244321}">
                <p14:modId xmlns:p14="http://schemas.microsoft.com/office/powerpoint/2010/main" val="830947567"/>
              </p:ext>
            </p:extLst>
          </p:nvPr>
        </p:nvGraphicFramePr>
        <p:xfrm>
          <a:off x="838198" y="1316782"/>
          <a:ext cx="10515602" cy="5189746"/>
        </p:xfrm>
        <a:graphic>
          <a:graphicData uri="http://schemas.openxmlformats.org/drawingml/2006/table">
            <a:tbl>
              <a:tblPr firstRow="1" bandRow="1">
                <a:tableStyleId>{5C22544A-7EE6-4342-B048-85BDC9FD1C3A}</a:tableStyleId>
              </a:tblPr>
              <a:tblGrid>
                <a:gridCol w="2625637">
                  <a:extLst>
                    <a:ext uri="{9D8B030D-6E8A-4147-A177-3AD203B41FA5}">
                      <a16:colId xmlns:a16="http://schemas.microsoft.com/office/drawing/2014/main" val="994929748"/>
                    </a:ext>
                  </a:extLst>
                </a:gridCol>
                <a:gridCol w="2625637">
                  <a:extLst>
                    <a:ext uri="{9D8B030D-6E8A-4147-A177-3AD203B41FA5}">
                      <a16:colId xmlns:a16="http://schemas.microsoft.com/office/drawing/2014/main" val="2676191571"/>
                    </a:ext>
                  </a:extLst>
                </a:gridCol>
                <a:gridCol w="2625637">
                  <a:extLst>
                    <a:ext uri="{9D8B030D-6E8A-4147-A177-3AD203B41FA5}">
                      <a16:colId xmlns:a16="http://schemas.microsoft.com/office/drawing/2014/main" val="2150404586"/>
                    </a:ext>
                  </a:extLst>
                </a:gridCol>
                <a:gridCol w="2638691">
                  <a:extLst>
                    <a:ext uri="{9D8B030D-6E8A-4147-A177-3AD203B41FA5}">
                      <a16:colId xmlns:a16="http://schemas.microsoft.com/office/drawing/2014/main" val="1370469311"/>
                    </a:ext>
                  </a:extLst>
                </a:gridCol>
              </a:tblGrid>
              <a:tr h="598226">
                <a:tc>
                  <a:txBody>
                    <a:bodyPr/>
                    <a:lstStyle/>
                    <a:p>
                      <a:pPr algn="ctr"/>
                      <a:endParaRPr lang="en-US" sz="1600" b="1" dirty="0">
                        <a:latin typeface="Palatino"/>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b="1" dirty="0">
                          <a:latin typeface="Palatino"/>
                        </a:rPr>
                        <a:t>Order of Protection (OP)</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b="1" dirty="0">
                          <a:latin typeface="Palatino"/>
                        </a:rPr>
                        <a:t>Vulnerable or Elderly Adult</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b="1" dirty="0">
                          <a:latin typeface="Palatino"/>
                        </a:rPr>
                        <a:t>Lifetime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0129687"/>
                  </a:ext>
                </a:extLst>
              </a:tr>
              <a:tr h="1482560">
                <a:tc>
                  <a:txBody>
                    <a:bodyPr/>
                    <a:lstStyle/>
                    <a:p>
                      <a:pPr algn="ctr"/>
                      <a:r>
                        <a:rPr lang="en-US" sz="1600" b="1" dirty="0">
                          <a:latin typeface="Palatino"/>
                        </a:rPr>
                        <a:t>Who can apply?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b="1" dirty="0">
                          <a:latin typeface="Palatino"/>
                        </a:rPr>
                        <a:t>Victims of domestic abuse, stalking, or sexual assault or guardians of victims who are minors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b="1" dirty="0">
                          <a:latin typeface="Palatino"/>
                        </a:rPr>
                        <a:t>Victims of abuse, neglect, or exploitation or those acting on behalf of a victim who is unsafe or incapable of applying</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b="1" dirty="0">
                          <a:latin typeface="Palatino"/>
                        </a:rPr>
                        <a:t>Direct victims of certain crimes and family members of victims who are minor children or who were killed</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2451082"/>
                  </a:ext>
                </a:extLst>
              </a:tr>
              <a:tr h="1248471">
                <a:tc>
                  <a:txBody>
                    <a:bodyPr/>
                    <a:lstStyle/>
                    <a:p>
                      <a:pPr algn="ctr"/>
                      <a:r>
                        <a:rPr lang="en-US" sz="1600" b="1" dirty="0">
                          <a:latin typeface="Palatino"/>
                        </a:rPr>
                        <a:t>Who are they protected from?</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b="1" dirty="0">
                          <a:latin typeface="Palatino"/>
                        </a:rPr>
                        <a:t>Abusive intimate partners, exes, and relatives; stalkers; and sexual assailants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b="1" dirty="0">
                          <a:latin typeface="Palatino"/>
                        </a:rPr>
                        <a:t>Anyone an OP would protect from and caregivers who are abusive, neglectful, or exploitative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b="1" dirty="0">
                          <a:latin typeface="Palatino"/>
                        </a:rPr>
                        <a:t>Criminals convicted of certain felonies against the victim or that resulted in the death of the victim</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2469029"/>
                  </a:ext>
                </a:extLst>
              </a:tr>
              <a:tr h="1716648">
                <a:tc>
                  <a:txBody>
                    <a:bodyPr/>
                    <a:lstStyle/>
                    <a:p>
                      <a:pPr algn="ctr"/>
                      <a:r>
                        <a:rPr lang="en-US" sz="1600" b="1" dirty="0">
                          <a:latin typeface="Palatino"/>
                        </a:rPr>
                        <a:t>What can be ordered?</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b="1" dirty="0">
                          <a:latin typeface="Palatino"/>
                        </a:rPr>
                        <a:t>Victim can gain protection (limited time), home, custody, animals, and financial support. Counseling for Respondent</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Palatino"/>
                        </a:rPr>
                        <a:t>Victim can gain protection (limited time), home, return of belongings and/or $; and Caregiver can lose access to victim and job as a caregiver</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b="1" dirty="0">
                          <a:latin typeface="Palatino"/>
                        </a:rPr>
                        <a:t>Victim can gain protection permanently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2013717"/>
                  </a:ext>
                </a:extLst>
              </a:tr>
            </a:tbl>
          </a:graphicData>
        </a:graphic>
      </p:graphicFrame>
    </p:spTree>
    <p:extLst>
      <p:ext uri="{BB962C8B-B14F-4D97-AF65-F5344CB8AC3E}">
        <p14:creationId xmlns:p14="http://schemas.microsoft.com/office/powerpoint/2010/main" val="3473747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fallOve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FF860-F637-6D57-8FD6-E10CEDE3156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2313391-F9A5-D8D9-2743-DC6B9CF82173}"/>
              </a:ext>
            </a:extLst>
          </p:cNvPr>
          <p:cNvSpPr>
            <a:spLocks noGrp="1"/>
          </p:cNvSpPr>
          <p:nvPr>
            <p:ph idx="1"/>
          </p:nvPr>
        </p:nvSpPr>
        <p:spPr/>
        <p:txBody>
          <a:bodyPr/>
          <a:lstStyle/>
          <a:p>
            <a:endParaRPr lang="en-US" dirty="0"/>
          </a:p>
        </p:txBody>
      </p:sp>
      <p:sp useBgFill="1">
        <p:nvSpPr>
          <p:cNvPr id="4" name="Rectangle 63">
            <a:extLst>
              <a:ext uri="{FF2B5EF4-FFF2-40B4-BE49-F238E27FC236}">
                <a16:creationId xmlns:a16="http://schemas.microsoft.com/office/drawing/2014/main" id="{C34FD8E3-E3D0-2EC6-914A-863954267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65">
            <a:extLst>
              <a:ext uri="{FF2B5EF4-FFF2-40B4-BE49-F238E27FC236}">
                <a16:creationId xmlns:a16="http://schemas.microsoft.com/office/drawing/2014/main" id="{7618F4C6-D208-9AE4-E644-8ADCFEF34D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7" name="Freeform 44">
              <a:extLst>
                <a:ext uri="{FF2B5EF4-FFF2-40B4-BE49-F238E27FC236}">
                  <a16:creationId xmlns:a16="http://schemas.microsoft.com/office/drawing/2014/main" id="{2A09B16D-D883-676C-ABDD-00A8A9BF6A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45">
              <a:extLst>
                <a:ext uri="{FF2B5EF4-FFF2-40B4-BE49-F238E27FC236}">
                  <a16:creationId xmlns:a16="http://schemas.microsoft.com/office/drawing/2014/main" id="{82119067-0CB1-615C-DA4F-17E72846A8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46">
              <a:extLst>
                <a:ext uri="{FF2B5EF4-FFF2-40B4-BE49-F238E27FC236}">
                  <a16:creationId xmlns:a16="http://schemas.microsoft.com/office/drawing/2014/main" id="{4A929CE1-C728-B082-68F0-F06093961C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47">
              <a:extLst>
                <a:ext uri="{FF2B5EF4-FFF2-40B4-BE49-F238E27FC236}">
                  <a16:creationId xmlns:a16="http://schemas.microsoft.com/office/drawing/2014/main" id="{C5869E1B-C3A7-67C5-5D76-4E798CB8BD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9C2DE09-741A-0D4B-21FF-8EA970F47A6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8827E8D2-255D-76D9-9BB6-9CE7BD0C0A42}"/>
              </a:ext>
            </a:extLst>
          </p:cNvPr>
          <p:cNvSpPr txBox="1"/>
          <p:nvPr/>
        </p:nvSpPr>
        <p:spPr>
          <a:xfrm>
            <a:off x="1171196" y="800842"/>
            <a:ext cx="10306520"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OP v. Restraining Orders</a:t>
            </a:r>
          </a:p>
        </p:txBody>
      </p:sp>
      <p:sp>
        <p:nvSpPr>
          <p:cNvPr id="13" name="Rectangle 12">
            <a:extLst>
              <a:ext uri="{FF2B5EF4-FFF2-40B4-BE49-F238E27FC236}">
                <a16:creationId xmlns:a16="http://schemas.microsoft.com/office/drawing/2014/main" id="{1A50DEE6-3110-112C-71B8-5132A0265343}"/>
              </a:ext>
            </a:extLst>
          </p:cNvPr>
          <p:cNvSpPr/>
          <p:nvPr/>
        </p:nvSpPr>
        <p:spPr>
          <a:xfrm>
            <a:off x="6784129" y="2482686"/>
            <a:ext cx="3518270" cy="3552932"/>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lnSpcReduction="10000"/>
          </a:bodyPr>
          <a:lstStyle/>
          <a:p>
            <a:pPr marR="0" lvl="0" algn="l" defTabSz="914400" rtl="0" eaLnBrk="1" fontAlgn="auto" latinLnBrk="0" hangingPunct="1">
              <a:lnSpc>
                <a:spcPct val="90000"/>
              </a:lnSpc>
              <a:spcBef>
                <a:spcPts val="0"/>
              </a:spcBef>
              <a:spcAft>
                <a:spcPts val="600"/>
              </a:spcAft>
              <a:buClrTx/>
              <a:buSzTx/>
              <a:tabLst/>
              <a:defRPr/>
            </a:pPr>
            <a:endParaRPr kumimoji="0" lang="en-US" sz="1600" b="0" i="0" u="none" strike="noStrike" kern="1200" cap="none" spc="0" normalizeH="0" baseline="0" noProof="0" dirty="0">
              <a:ln>
                <a:noFill/>
              </a:ln>
              <a:solidFill>
                <a:prstClr val="black"/>
              </a:solidFill>
              <a:effectLst/>
              <a:uLnTx/>
              <a:uFillTx/>
              <a:latin typeface="Palatino" pitchFamily="2" charset="77"/>
              <a:ea typeface="Palatino" pitchFamily="2" charset="77"/>
              <a:cs typeface="+mn-cs"/>
            </a:endParaRP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600" dirty="0">
                <a:solidFill>
                  <a:prstClr val="black"/>
                </a:solidFill>
                <a:latin typeface="Palatino" pitchFamily="2" charset="77"/>
                <a:ea typeface="Palatino" pitchFamily="2" charset="77"/>
              </a:rPr>
              <a:t>Requires an existing civil action</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600" dirty="0">
                <a:solidFill>
                  <a:prstClr val="black"/>
                </a:solidFill>
                <a:latin typeface="Palatino" pitchFamily="2" charset="77"/>
                <a:ea typeface="Palatino" pitchFamily="2" charset="77"/>
              </a:rPr>
              <a:t>Court Order that can include many things including a cease in contact </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600" dirty="0">
                <a:solidFill>
                  <a:prstClr val="black"/>
                </a:solidFill>
                <a:latin typeface="Palatino" pitchFamily="2" charset="77"/>
                <a:ea typeface="Palatino" pitchFamily="2" charset="77"/>
              </a:rPr>
              <a:t>Person must be in imminent danger </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600" dirty="0">
                <a:solidFill>
                  <a:prstClr val="black"/>
                </a:solidFill>
                <a:latin typeface="Palatino" pitchFamily="2" charset="77"/>
                <a:ea typeface="Palatino" pitchFamily="2" charset="77"/>
              </a:rPr>
              <a:t>No relationship requirement </a:t>
            </a:r>
          </a:p>
          <a:p>
            <a:pPr marL="285750" indent="-285750">
              <a:lnSpc>
                <a:spcPct val="90000"/>
              </a:lnSpc>
              <a:spcAft>
                <a:spcPts val="600"/>
              </a:spcAft>
              <a:buFont typeface="Arial" panose="020B0604020202020204" pitchFamily="34" charset="0"/>
              <a:buChar char="•"/>
              <a:defRPr/>
            </a:pPr>
            <a:r>
              <a:rPr lang="en-US" sz="1600" dirty="0">
                <a:solidFill>
                  <a:prstClr val="black"/>
                </a:solidFill>
                <a:latin typeface="Palatino" pitchFamily="2" charset="77"/>
                <a:ea typeface="Palatino" pitchFamily="2" charset="77"/>
              </a:rPr>
              <a:t>No immediate protection </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600" dirty="0">
                <a:solidFill>
                  <a:prstClr val="black"/>
                </a:solidFill>
                <a:latin typeface="Palatino" pitchFamily="2" charset="77"/>
                <a:ea typeface="Palatino" pitchFamily="2" charset="77"/>
              </a:rPr>
              <a:t>Generally valid for longer periods </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600" dirty="0">
                <a:solidFill>
                  <a:prstClr val="black"/>
                </a:solidFill>
                <a:latin typeface="Palatino" pitchFamily="2" charset="77"/>
                <a:ea typeface="Palatino" pitchFamily="2" charset="77"/>
              </a:rPr>
              <a:t>Police cannot handle violations</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600" dirty="0">
                <a:solidFill>
                  <a:prstClr val="black"/>
                </a:solidFill>
                <a:latin typeface="Palatino" pitchFamily="2" charset="77"/>
                <a:ea typeface="Palatino" pitchFamily="2" charset="77"/>
              </a:rPr>
              <a:t>Violations are resolved in civil court</a:t>
            </a:r>
          </a:p>
        </p:txBody>
      </p:sp>
      <p:cxnSp>
        <p:nvCxnSpPr>
          <p:cNvPr id="14" name="Straight Connector 13">
            <a:extLst>
              <a:ext uri="{FF2B5EF4-FFF2-40B4-BE49-F238E27FC236}">
                <a16:creationId xmlns:a16="http://schemas.microsoft.com/office/drawing/2014/main" id="{0CCB8BC4-33A2-347E-C08A-A3B84C8BC329}"/>
              </a:ext>
            </a:extLst>
          </p:cNvPr>
          <p:cNvCxnSpPr>
            <a:cxnSpLocks/>
          </p:cNvCxnSpPr>
          <p:nvPr/>
        </p:nvCxnSpPr>
        <p:spPr>
          <a:xfrm>
            <a:off x="6784129" y="6456556"/>
            <a:ext cx="4550548" cy="0"/>
          </a:xfrm>
          <a:prstGeom prst="line">
            <a:avLst/>
          </a:prstGeom>
          <a:ln w="12700">
            <a:solidFill>
              <a:srgbClr val="305AA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C0E2D08-3466-C867-A01E-00205985EBED}"/>
              </a:ext>
            </a:extLst>
          </p:cNvPr>
          <p:cNvCxnSpPr>
            <a:cxnSpLocks/>
          </p:cNvCxnSpPr>
          <p:nvPr/>
        </p:nvCxnSpPr>
        <p:spPr>
          <a:xfrm>
            <a:off x="635620" y="6456556"/>
            <a:ext cx="4576568" cy="0"/>
          </a:xfrm>
          <a:prstGeom prst="line">
            <a:avLst/>
          </a:prstGeom>
          <a:ln w="12700">
            <a:solidFill>
              <a:srgbClr val="305AA8"/>
            </a:solidFill>
          </a:ln>
        </p:spPr>
        <p:style>
          <a:lnRef idx="1">
            <a:schemeClr val="accent1"/>
          </a:lnRef>
          <a:fillRef idx="0">
            <a:schemeClr val="accent1"/>
          </a:fillRef>
          <a:effectRef idx="0">
            <a:schemeClr val="accent1"/>
          </a:effectRef>
          <a:fontRef idx="minor">
            <a:schemeClr val="tx1"/>
          </a:fontRef>
        </p:style>
      </p:cxnSp>
      <p:pic>
        <p:nvPicPr>
          <p:cNvPr id="16" name="Picture 3" descr="Logo&#10;&#10;Description automatically generated">
            <a:extLst>
              <a:ext uri="{FF2B5EF4-FFF2-40B4-BE49-F238E27FC236}">
                <a16:creationId xmlns:a16="http://schemas.microsoft.com/office/drawing/2014/main" id="{5A901FF7-C4A8-4FC7-DF20-622E15786BF8}"/>
              </a:ext>
            </a:extLst>
          </p:cNvPr>
          <p:cNvPicPr>
            <a:picLocks noChangeAspect="1"/>
          </p:cNvPicPr>
          <p:nvPr/>
        </p:nvPicPr>
        <p:blipFill rotWithShape="1">
          <a:blip r:embed="rId2"/>
          <a:srcRect l="24868" t="23250" r="26984" b="38177"/>
          <a:stretch/>
        </p:blipFill>
        <p:spPr>
          <a:xfrm>
            <a:off x="5562122" y="6028073"/>
            <a:ext cx="1037775" cy="829927"/>
          </a:xfrm>
          <a:prstGeom prst="rect">
            <a:avLst/>
          </a:prstGeom>
        </p:spPr>
      </p:pic>
      <p:sp>
        <p:nvSpPr>
          <p:cNvPr id="17" name="Rectangle 16">
            <a:extLst>
              <a:ext uri="{FF2B5EF4-FFF2-40B4-BE49-F238E27FC236}">
                <a16:creationId xmlns:a16="http://schemas.microsoft.com/office/drawing/2014/main" id="{DFF34233-B80A-1F75-C827-57A8C873FCF9}"/>
              </a:ext>
            </a:extLst>
          </p:cNvPr>
          <p:cNvSpPr/>
          <p:nvPr/>
        </p:nvSpPr>
        <p:spPr>
          <a:xfrm>
            <a:off x="1651135" y="2504226"/>
            <a:ext cx="3518270" cy="3552932"/>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p>
            <a:pPr marR="0" lvl="0" algn="l" defTabSz="914400" rtl="0" eaLnBrk="1" fontAlgn="auto" latinLnBrk="0" hangingPunct="1">
              <a:lnSpc>
                <a:spcPct val="90000"/>
              </a:lnSpc>
              <a:spcBef>
                <a:spcPts val="0"/>
              </a:spcBef>
              <a:spcAft>
                <a:spcPts val="600"/>
              </a:spcAft>
              <a:buClrTx/>
              <a:buSzTx/>
              <a:tabLst/>
              <a:defRPr/>
            </a:pPr>
            <a:endParaRPr lang="en-US" sz="1600" dirty="0">
              <a:solidFill>
                <a:prstClr val="black"/>
              </a:solidFill>
              <a:latin typeface="Palatino" pitchFamily="2" charset="77"/>
              <a:ea typeface="Palatino" pitchFamily="2" charset="77"/>
            </a:endParaRP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Palatino" pitchFamily="2" charset="77"/>
                <a:ea typeface="Palatino" pitchFamily="2" charset="77"/>
                <a:cs typeface="+mn-cs"/>
              </a:rPr>
              <a:t>Can file without any other case</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Palatino" pitchFamily="2" charset="77"/>
                <a:ea typeface="Palatino" pitchFamily="2" charset="77"/>
                <a:cs typeface="+mn-cs"/>
              </a:rPr>
              <a:t>Court Order that orders all contact to cease</a:t>
            </a:r>
            <a:endParaRPr lang="en-US" sz="1600" dirty="0">
              <a:solidFill>
                <a:prstClr val="black"/>
              </a:solidFill>
              <a:latin typeface="Palatino" pitchFamily="2" charset="77"/>
              <a:ea typeface="Palatino" pitchFamily="2" charset="77"/>
            </a:endParaRP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600" dirty="0">
                <a:solidFill>
                  <a:prstClr val="black"/>
                </a:solidFill>
                <a:latin typeface="Palatino" pitchFamily="2" charset="77"/>
                <a:ea typeface="Palatino" pitchFamily="2" charset="77"/>
              </a:rPr>
              <a:t>Requires a specific type of relationship </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600" dirty="0">
                <a:solidFill>
                  <a:prstClr val="black"/>
                </a:solidFill>
                <a:latin typeface="Palatino" pitchFamily="2" charset="77"/>
                <a:ea typeface="Palatino" pitchFamily="2" charset="77"/>
              </a:rPr>
              <a:t>Can get a temporary order </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600" dirty="0">
                <a:solidFill>
                  <a:prstClr val="black"/>
                </a:solidFill>
                <a:latin typeface="Palatino" pitchFamily="2" charset="77"/>
                <a:ea typeface="Palatino" pitchFamily="2" charset="77"/>
              </a:rPr>
              <a:t>Can order more than just contact to stop</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600" dirty="0">
                <a:solidFill>
                  <a:prstClr val="black"/>
                </a:solidFill>
                <a:latin typeface="Palatino" pitchFamily="2" charset="77"/>
                <a:ea typeface="Palatino" pitchFamily="2" charset="77"/>
              </a:rPr>
              <a:t>Police can arrest immediately </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600" dirty="0">
                <a:solidFill>
                  <a:prstClr val="black"/>
                </a:solidFill>
                <a:latin typeface="Palatino" pitchFamily="2" charset="77"/>
                <a:ea typeface="Palatino" pitchFamily="2" charset="77"/>
              </a:rPr>
              <a:t>Violations are resolved in criminal court</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lang="en-US" sz="1600" dirty="0">
              <a:solidFill>
                <a:prstClr val="black"/>
              </a:solidFill>
              <a:latin typeface="Palatino" pitchFamily="2" charset="77"/>
              <a:ea typeface="Palatino" pitchFamily="2" charset="77"/>
            </a:endParaRPr>
          </a:p>
        </p:txBody>
      </p:sp>
    </p:spTree>
    <p:extLst>
      <p:ext uri="{BB962C8B-B14F-4D97-AF65-F5344CB8AC3E}">
        <p14:creationId xmlns:p14="http://schemas.microsoft.com/office/powerpoint/2010/main" val="1895394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85A9E-7415-050C-78B7-899A83BDC5D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A44A4CB-21E2-0463-6881-254430B1EA83}"/>
              </a:ext>
            </a:extLst>
          </p:cNvPr>
          <p:cNvSpPr>
            <a:spLocks noGrp="1"/>
          </p:cNvSpPr>
          <p:nvPr>
            <p:ph idx="1"/>
          </p:nvPr>
        </p:nvSpPr>
        <p:spPr/>
        <p:txBody>
          <a:bodyPr/>
          <a:lstStyle/>
          <a:p>
            <a:endParaRPr lang="en-US" dirty="0"/>
          </a:p>
          <a:p>
            <a:endParaRPr lang="en-US" dirty="0"/>
          </a:p>
        </p:txBody>
      </p:sp>
      <p:sp>
        <p:nvSpPr>
          <p:cNvPr id="5" name="TextBox 4">
            <a:extLst>
              <a:ext uri="{FF2B5EF4-FFF2-40B4-BE49-F238E27FC236}">
                <a16:creationId xmlns:a16="http://schemas.microsoft.com/office/drawing/2014/main" id="{B7DBB67E-6D38-1DF0-86CD-5B97D11E34F9}"/>
              </a:ext>
            </a:extLst>
          </p:cNvPr>
          <p:cNvSpPr txBox="1"/>
          <p:nvPr/>
        </p:nvSpPr>
        <p:spPr>
          <a:xfrm>
            <a:off x="3048802" y="3246740"/>
            <a:ext cx="6097604" cy="369332"/>
          </a:xfrm>
          <a:prstGeom prst="rect">
            <a:avLst/>
          </a:prstGeom>
          <a:noFill/>
        </p:spPr>
        <p:txBody>
          <a:bodyPr wrap="square">
            <a:spAutoFit/>
          </a:bodyPr>
          <a:lstStyle/>
          <a:p>
            <a:endParaRPr lang="en-US" dirty="0"/>
          </a:p>
        </p:txBody>
      </p:sp>
      <p:sp useBgFill="1">
        <p:nvSpPr>
          <p:cNvPr id="6" name="Rectangle 63">
            <a:extLst>
              <a:ext uri="{FF2B5EF4-FFF2-40B4-BE49-F238E27FC236}">
                <a16:creationId xmlns:a16="http://schemas.microsoft.com/office/drawing/2014/main" id="{7361BDB6-F30A-FFB1-08C2-149F8E60E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5">
            <a:extLst>
              <a:ext uri="{FF2B5EF4-FFF2-40B4-BE49-F238E27FC236}">
                <a16:creationId xmlns:a16="http://schemas.microsoft.com/office/drawing/2014/main" id="{77988859-C73A-4E04-F33C-71CA68C5A61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8" name="Freeform 44">
              <a:extLst>
                <a:ext uri="{FF2B5EF4-FFF2-40B4-BE49-F238E27FC236}">
                  <a16:creationId xmlns:a16="http://schemas.microsoft.com/office/drawing/2014/main" id="{FD4DF3C1-47EB-4075-0357-5A9541AF9B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45">
              <a:extLst>
                <a:ext uri="{FF2B5EF4-FFF2-40B4-BE49-F238E27FC236}">
                  <a16:creationId xmlns:a16="http://schemas.microsoft.com/office/drawing/2014/main" id="{1566E064-A265-DB61-4C78-C0056BF9FC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46">
              <a:extLst>
                <a:ext uri="{FF2B5EF4-FFF2-40B4-BE49-F238E27FC236}">
                  <a16:creationId xmlns:a16="http://schemas.microsoft.com/office/drawing/2014/main" id="{C0C4D02F-3FB3-1C04-E669-D47CE24FFA6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47">
              <a:extLst>
                <a:ext uri="{FF2B5EF4-FFF2-40B4-BE49-F238E27FC236}">
                  <a16:creationId xmlns:a16="http://schemas.microsoft.com/office/drawing/2014/main" id="{D22D9606-FD0B-3888-D454-347C5494DF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4EB28E1-72CE-62C4-C0FA-C06229C2EBB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88B66906-0043-5990-BB8C-7E27F3433324}"/>
              </a:ext>
            </a:extLst>
          </p:cNvPr>
          <p:cNvSpPr txBox="1"/>
          <p:nvPr/>
        </p:nvSpPr>
        <p:spPr>
          <a:xfrm>
            <a:off x="1171196" y="800842"/>
            <a:ext cx="10306520"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Finding the Right Option for Survivors</a:t>
            </a:r>
          </a:p>
        </p:txBody>
      </p:sp>
      <p:cxnSp>
        <p:nvCxnSpPr>
          <p:cNvPr id="15" name="Straight Connector 14">
            <a:extLst>
              <a:ext uri="{FF2B5EF4-FFF2-40B4-BE49-F238E27FC236}">
                <a16:creationId xmlns:a16="http://schemas.microsoft.com/office/drawing/2014/main" id="{24934E3D-4CEC-EBAC-D421-48960473DD67}"/>
              </a:ext>
            </a:extLst>
          </p:cNvPr>
          <p:cNvCxnSpPr>
            <a:cxnSpLocks/>
          </p:cNvCxnSpPr>
          <p:nvPr/>
        </p:nvCxnSpPr>
        <p:spPr>
          <a:xfrm>
            <a:off x="6784129" y="6456556"/>
            <a:ext cx="4550548" cy="0"/>
          </a:xfrm>
          <a:prstGeom prst="line">
            <a:avLst/>
          </a:prstGeom>
          <a:ln w="12700">
            <a:solidFill>
              <a:srgbClr val="305AA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69AE5B9-3BA4-5A44-0244-B6E8813F4967}"/>
              </a:ext>
            </a:extLst>
          </p:cNvPr>
          <p:cNvCxnSpPr>
            <a:cxnSpLocks/>
          </p:cNvCxnSpPr>
          <p:nvPr/>
        </p:nvCxnSpPr>
        <p:spPr>
          <a:xfrm>
            <a:off x="635620" y="6456556"/>
            <a:ext cx="4576568" cy="0"/>
          </a:xfrm>
          <a:prstGeom prst="line">
            <a:avLst/>
          </a:prstGeom>
          <a:ln w="12700">
            <a:solidFill>
              <a:srgbClr val="305AA8"/>
            </a:solidFill>
          </a:ln>
        </p:spPr>
        <p:style>
          <a:lnRef idx="1">
            <a:schemeClr val="accent1"/>
          </a:lnRef>
          <a:fillRef idx="0">
            <a:schemeClr val="accent1"/>
          </a:fillRef>
          <a:effectRef idx="0">
            <a:schemeClr val="accent1"/>
          </a:effectRef>
          <a:fontRef idx="minor">
            <a:schemeClr val="tx1"/>
          </a:fontRef>
        </p:style>
      </p:cxnSp>
      <p:pic>
        <p:nvPicPr>
          <p:cNvPr id="17" name="Picture 3" descr="Logo&#10;&#10;Description automatically generated">
            <a:extLst>
              <a:ext uri="{FF2B5EF4-FFF2-40B4-BE49-F238E27FC236}">
                <a16:creationId xmlns:a16="http://schemas.microsoft.com/office/drawing/2014/main" id="{A844A72A-F2F9-0236-5972-29026A34E0F4}"/>
              </a:ext>
            </a:extLst>
          </p:cNvPr>
          <p:cNvPicPr>
            <a:picLocks noChangeAspect="1"/>
          </p:cNvPicPr>
          <p:nvPr/>
        </p:nvPicPr>
        <p:blipFill rotWithShape="1">
          <a:blip r:embed="rId2"/>
          <a:srcRect l="24868" t="23250" r="26984" b="38177"/>
          <a:stretch/>
        </p:blipFill>
        <p:spPr>
          <a:xfrm>
            <a:off x="5562122" y="6028073"/>
            <a:ext cx="1037775" cy="829927"/>
          </a:xfrm>
          <a:prstGeom prst="rect">
            <a:avLst/>
          </a:prstGeom>
        </p:spPr>
      </p:pic>
      <p:sp>
        <p:nvSpPr>
          <p:cNvPr id="18" name="Rectangle 17">
            <a:extLst>
              <a:ext uri="{FF2B5EF4-FFF2-40B4-BE49-F238E27FC236}">
                <a16:creationId xmlns:a16="http://schemas.microsoft.com/office/drawing/2014/main" id="{37DB2169-7164-8CD8-5B91-F1FE7209E566}"/>
              </a:ext>
            </a:extLst>
          </p:cNvPr>
          <p:cNvSpPr/>
          <p:nvPr/>
        </p:nvSpPr>
        <p:spPr>
          <a:xfrm>
            <a:off x="1469256" y="2475141"/>
            <a:ext cx="3518270" cy="3552932"/>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p>
            <a:pPr marR="0" lvl="0" algn="l" defTabSz="914400" rtl="0" eaLnBrk="1" fontAlgn="auto" latinLnBrk="0" hangingPunct="1">
              <a:lnSpc>
                <a:spcPct val="90000"/>
              </a:lnSpc>
              <a:spcBef>
                <a:spcPts val="0"/>
              </a:spcBef>
              <a:spcAft>
                <a:spcPts val="600"/>
              </a:spcAft>
              <a:buClrTx/>
              <a:buSzTx/>
              <a:tabLst/>
              <a:defRPr/>
            </a:pPr>
            <a:endParaRPr lang="en-US" sz="1600" dirty="0">
              <a:solidFill>
                <a:prstClr val="black"/>
              </a:solidFill>
              <a:latin typeface="Palatino" pitchFamily="2" charset="77"/>
              <a:ea typeface="Palatino" pitchFamily="2" charset="77"/>
            </a:endParaRP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Palatino" pitchFamily="2" charset="77"/>
                <a:ea typeface="Palatino" pitchFamily="2" charset="77"/>
                <a:cs typeface="+mn-cs"/>
              </a:rPr>
              <a:t>Never advise restraining orders without a lawyer available to the client </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600" dirty="0">
                <a:solidFill>
                  <a:prstClr val="black"/>
                </a:solidFill>
                <a:latin typeface="Palatino" pitchFamily="2" charset="77"/>
                <a:ea typeface="Palatino" pitchFamily="2" charset="77"/>
              </a:rPr>
              <a:t>When talking with survivors, consider the relationship between them and the abuser </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600" dirty="0">
                <a:solidFill>
                  <a:prstClr val="black"/>
                </a:solidFill>
                <a:latin typeface="Palatino" pitchFamily="2" charset="77"/>
                <a:ea typeface="Palatino" pitchFamily="2" charset="77"/>
              </a:rPr>
              <a:t>Talk with DA’s about Lifetime OPs. You might need to educate them on these</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lang="en-US" sz="1600" dirty="0">
              <a:solidFill>
                <a:prstClr val="black"/>
              </a:solidFill>
              <a:latin typeface="Palatino" pitchFamily="2" charset="77"/>
              <a:ea typeface="Palatino" pitchFamily="2" charset="77"/>
            </a:endParaRPr>
          </a:p>
        </p:txBody>
      </p:sp>
      <p:pic>
        <p:nvPicPr>
          <p:cNvPr id="4100" name="Picture 4">
            <a:extLst>
              <a:ext uri="{FF2B5EF4-FFF2-40B4-BE49-F238E27FC236}">
                <a16:creationId xmlns:a16="http://schemas.microsoft.com/office/drawing/2014/main" id="{B8CA9A67-0A17-7D5C-8D07-EE49AC5976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7303" y="2447762"/>
            <a:ext cx="3600438" cy="3534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6000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14E52-8C2D-EA7E-A215-B61F40372F4B}"/>
              </a:ext>
            </a:extLst>
          </p:cNvPr>
          <p:cNvSpPr>
            <a:spLocks noGrp="1"/>
          </p:cNvSpPr>
          <p:nvPr>
            <p:ph type="title"/>
          </p:nvPr>
        </p:nvSpPr>
        <p:spPr/>
        <p:txBody>
          <a:bodyPr/>
          <a:lstStyle/>
          <a:p>
            <a:endParaRPr lang="en-US" dirty="0"/>
          </a:p>
        </p:txBody>
      </p:sp>
      <p:sp>
        <p:nvSpPr>
          <p:cNvPr id="5" name="TextBox 4">
            <a:extLst>
              <a:ext uri="{FF2B5EF4-FFF2-40B4-BE49-F238E27FC236}">
                <a16:creationId xmlns:a16="http://schemas.microsoft.com/office/drawing/2014/main" id="{E8CD6327-C5E5-3E9F-BBCE-EEA8DCC9D360}"/>
              </a:ext>
            </a:extLst>
          </p:cNvPr>
          <p:cNvSpPr txBox="1"/>
          <p:nvPr/>
        </p:nvSpPr>
        <p:spPr>
          <a:xfrm>
            <a:off x="3048802" y="3246740"/>
            <a:ext cx="6097604" cy="369332"/>
          </a:xfrm>
          <a:prstGeom prst="rect">
            <a:avLst/>
          </a:prstGeom>
          <a:noFill/>
        </p:spPr>
        <p:txBody>
          <a:bodyPr wrap="square">
            <a:spAutoFit/>
          </a:bodyPr>
          <a:lstStyle/>
          <a:p>
            <a:endParaRPr lang="en-US" dirty="0"/>
          </a:p>
        </p:txBody>
      </p:sp>
      <p:sp>
        <p:nvSpPr>
          <p:cNvPr id="7" name="TextBox 6">
            <a:extLst>
              <a:ext uri="{FF2B5EF4-FFF2-40B4-BE49-F238E27FC236}">
                <a16:creationId xmlns:a16="http://schemas.microsoft.com/office/drawing/2014/main" id="{22E39FC4-3EA0-DAFA-1F51-0331E37C54FB}"/>
              </a:ext>
            </a:extLst>
          </p:cNvPr>
          <p:cNvSpPr txBox="1"/>
          <p:nvPr/>
        </p:nvSpPr>
        <p:spPr>
          <a:xfrm>
            <a:off x="3048802" y="3246740"/>
            <a:ext cx="6097604" cy="369332"/>
          </a:xfrm>
          <a:prstGeom prst="rect">
            <a:avLst/>
          </a:prstGeom>
          <a:noFill/>
        </p:spPr>
        <p:txBody>
          <a:bodyPr wrap="square">
            <a:spAutoFit/>
          </a:bodyPr>
          <a:lstStyle/>
          <a:p>
            <a:endParaRPr lang="en-US" dirty="0"/>
          </a:p>
        </p:txBody>
      </p:sp>
      <p:sp useBgFill="1">
        <p:nvSpPr>
          <p:cNvPr id="8" name="Rectangle 63">
            <a:extLst>
              <a:ext uri="{FF2B5EF4-FFF2-40B4-BE49-F238E27FC236}">
                <a16:creationId xmlns:a16="http://schemas.microsoft.com/office/drawing/2014/main" id="{2FE5597B-B80C-D152-3746-51AD6C683B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65">
            <a:extLst>
              <a:ext uri="{FF2B5EF4-FFF2-40B4-BE49-F238E27FC236}">
                <a16:creationId xmlns:a16="http://schemas.microsoft.com/office/drawing/2014/main" id="{BD88A958-E857-AFA3-CCBB-E9BDE48E7F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0" name="Freeform 44">
              <a:extLst>
                <a:ext uri="{FF2B5EF4-FFF2-40B4-BE49-F238E27FC236}">
                  <a16:creationId xmlns:a16="http://schemas.microsoft.com/office/drawing/2014/main" id="{EC24C8AC-DD1C-611B-A5BC-5D7EEB9732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45">
              <a:extLst>
                <a:ext uri="{FF2B5EF4-FFF2-40B4-BE49-F238E27FC236}">
                  <a16:creationId xmlns:a16="http://schemas.microsoft.com/office/drawing/2014/main" id="{5A7754A5-4927-5DE5-F00D-C81A950EB7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46">
              <a:extLst>
                <a:ext uri="{FF2B5EF4-FFF2-40B4-BE49-F238E27FC236}">
                  <a16:creationId xmlns:a16="http://schemas.microsoft.com/office/drawing/2014/main" id="{3C25CDE2-AE0A-DAB5-499A-F01FD446E1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47">
              <a:extLst>
                <a:ext uri="{FF2B5EF4-FFF2-40B4-BE49-F238E27FC236}">
                  <a16:creationId xmlns:a16="http://schemas.microsoft.com/office/drawing/2014/main" id="{065F0721-6DEE-6B7D-70DD-7C8D9E6084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07BD1D4-4C53-6588-7387-EEEAD64D50A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 name="TextBox 14">
            <a:extLst>
              <a:ext uri="{FF2B5EF4-FFF2-40B4-BE49-F238E27FC236}">
                <a16:creationId xmlns:a16="http://schemas.microsoft.com/office/drawing/2014/main" id="{59E18D8C-2AB0-75BD-8DBE-BC3B27523F27}"/>
              </a:ext>
            </a:extLst>
          </p:cNvPr>
          <p:cNvSpPr txBox="1"/>
          <p:nvPr/>
        </p:nvSpPr>
        <p:spPr>
          <a:xfrm>
            <a:off x="1171196" y="800842"/>
            <a:ext cx="10306520"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Warm Handoff</a:t>
            </a:r>
          </a:p>
        </p:txBody>
      </p:sp>
      <p:sp>
        <p:nvSpPr>
          <p:cNvPr id="16" name="Rectangle 15">
            <a:extLst>
              <a:ext uri="{FF2B5EF4-FFF2-40B4-BE49-F238E27FC236}">
                <a16:creationId xmlns:a16="http://schemas.microsoft.com/office/drawing/2014/main" id="{4F9C8EA5-45C2-343B-EAF8-B006B1E182E8}"/>
              </a:ext>
            </a:extLst>
          </p:cNvPr>
          <p:cNvSpPr/>
          <p:nvPr/>
        </p:nvSpPr>
        <p:spPr>
          <a:xfrm>
            <a:off x="7075907" y="2447762"/>
            <a:ext cx="3518270" cy="3552932"/>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Palatino" pitchFamily="2" charset="77"/>
                <a:ea typeface="Palatino" pitchFamily="2" charset="77"/>
                <a:cs typeface="+mn-cs"/>
              </a:rPr>
              <a:t>Talk with Legal Aid in your area, learn their process and requirements</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600" dirty="0">
                <a:solidFill>
                  <a:prstClr val="black"/>
                </a:solidFill>
                <a:latin typeface="Palatino" pitchFamily="2" charset="77"/>
                <a:ea typeface="Palatino" pitchFamily="2" charset="77"/>
              </a:rPr>
              <a:t>See if you can find the person your clients will be talking with</a:t>
            </a:r>
            <a:endParaRPr kumimoji="0" lang="en-US" sz="1600" b="0" i="0" u="none" strike="noStrike" kern="1200" cap="none" spc="0" normalizeH="0" baseline="0" noProof="0" dirty="0">
              <a:ln>
                <a:noFill/>
              </a:ln>
              <a:solidFill>
                <a:prstClr val="black"/>
              </a:solidFill>
              <a:effectLst/>
              <a:uLnTx/>
              <a:uFillTx/>
              <a:latin typeface="Palatino" pitchFamily="2" charset="77"/>
              <a:ea typeface="Palatino" pitchFamily="2" charset="77"/>
              <a:cs typeface="+mn-cs"/>
            </a:endParaRP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600" dirty="0">
                <a:solidFill>
                  <a:prstClr val="black"/>
                </a:solidFill>
                <a:latin typeface="Palatino" pitchFamily="2" charset="77"/>
                <a:ea typeface="Palatino" pitchFamily="2" charset="77"/>
              </a:rPr>
              <a:t>Speak with clients about what they can expect at Legal Aid</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600" dirty="0">
                <a:solidFill>
                  <a:prstClr val="black"/>
                </a:solidFill>
                <a:latin typeface="Palatino" pitchFamily="2" charset="77"/>
                <a:ea typeface="Palatino" pitchFamily="2" charset="77"/>
              </a:rPr>
              <a:t>Explain to clients that this can be a lengthy process</a:t>
            </a:r>
          </a:p>
        </p:txBody>
      </p:sp>
      <p:cxnSp>
        <p:nvCxnSpPr>
          <p:cNvPr id="17" name="Straight Connector 16">
            <a:extLst>
              <a:ext uri="{FF2B5EF4-FFF2-40B4-BE49-F238E27FC236}">
                <a16:creationId xmlns:a16="http://schemas.microsoft.com/office/drawing/2014/main" id="{3EDFD2B0-4E44-BBFE-F6E2-0CCD394B6ABB}"/>
              </a:ext>
            </a:extLst>
          </p:cNvPr>
          <p:cNvCxnSpPr>
            <a:cxnSpLocks/>
          </p:cNvCxnSpPr>
          <p:nvPr/>
        </p:nvCxnSpPr>
        <p:spPr>
          <a:xfrm>
            <a:off x="6784129" y="6456556"/>
            <a:ext cx="4550548" cy="0"/>
          </a:xfrm>
          <a:prstGeom prst="line">
            <a:avLst/>
          </a:prstGeom>
          <a:ln w="12700">
            <a:solidFill>
              <a:srgbClr val="305AA8"/>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333D374-F35D-1C35-48B0-E7A853259941}"/>
              </a:ext>
            </a:extLst>
          </p:cNvPr>
          <p:cNvCxnSpPr>
            <a:cxnSpLocks/>
          </p:cNvCxnSpPr>
          <p:nvPr/>
        </p:nvCxnSpPr>
        <p:spPr>
          <a:xfrm>
            <a:off x="635620" y="6456556"/>
            <a:ext cx="4576568" cy="0"/>
          </a:xfrm>
          <a:prstGeom prst="line">
            <a:avLst/>
          </a:prstGeom>
          <a:ln w="12700">
            <a:solidFill>
              <a:srgbClr val="305AA8"/>
            </a:solidFill>
          </a:ln>
        </p:spPr>
        <p:style>
          <a:lnRef idx="1">
            <a:schemeClr val="accent1"/>
          </a:lnRef>
          <a:fillRef idx="0">
            <a:schemeClr val="accent1"/>
          </a:fillRef>
          <a:effectRef idx="0">
            <a:schemeClr val="accent1"/>
          </a:effectRef>
          <a:fontRef idx="minor">
            <a:schemeClr val="tx1"/>
          </a:fontRef>
        </p:style>
      </p:cxnSp>
      <p:pic>
        <p:nvPicPr>
          <p:cNvPr id="19" name="Picture 3" descr="Logo&#10;&#10;Description automatically generated">
            <a:extLst>
              <a:ext uri="{FF2B5EF4-FFF2-40B4-BE49-F238E27FC236}">
                <a16:creationId xmlns:a16="http://schemas.microsoft.com/office/drawing/2014/main" id="{96BB151B-5AF7-6B45-9B94-7800B0109D3C}"/>
              </a:ext>
            </a:extLst>
          </p:cNvPr>
          <p:cNvPicPr>
            <a:picLocks noChangeAspect="1"/>
          </p:cNvPicPr>
          <p:nvPr/>
        </p:nvPicPr>
        <p:blipFill rotWithShape="1">
          <a:blip r:embed="rId2"/>
          <a:srcRect l="24868" t="23250" r="26984" b="38177"/>
          <a:stretch/>
        </p:blipFill>
        <p:spPr>
          <a:xfrm>
            <a:off x="5544457" y="5961250"/>
            <a:ext cx="1037775" cy="829927"/>
          </a:xfrm>
          <a:prstGeom prst="rect">
            <a:avLst/>
          </a:prstGeom>
        </p:spPr>
      </p:pic>
      <p:pic>
        <p:nvPicPr>
          <p:cNvPr id="26" name="Picture 25" descr="A group of people sitting at a desk">
            <a:extLst>
              <a:ext uri="{FF2B5EF4-FFF2-40B4-BE49-F238E27FC236}">
                <a16:creationId xmlns:a16="http://schemas.microsoft.com/office/drawing/2014/main" id="{00079A10-19CB-3B4B-B517-90ACD445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725" y="2918094"/>
            <a:ext cx="4794385" cy="2547017"/>
          </a:xfrm>
          <a:prstGeom prst="rect">
            <a:avLst/>
          </a:prstGeom>
        </p:spPr>
      </p:pic>
    </p:spTree>
    <p:extLst>
      <p:ext uri="{BB962C8B-B14F-4D97-AF65-F5344CB8AC3E}">
        <p14:creationId xmlns:p14="http://schemas.microsoft.com/office/powerpoint/2010/main" val="1217419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09B612-A2C1-51A0-AAD6-29F8C3335063}"/>
              </a:ext>
            </a:extLst>
          </p:cNvPr>
          <p:cNvSpPr>
            <a:spLocks noGrp="1"/>
          </p:cNvSpPr>
          <p:nvPr>
            <p:ph type="title"/>
          </p:nvPr>
        </p:nvSpPr>
        <p:spPr>
          <a:xfrm>
            <a:off x="838200" y="365125"/>
            <a:ext cx="10515600" cy="1325563"/>
          </a:xfrm>
        </p:spPr>
        <p:txBody>
          <a:bodyPr/>
          <a:lstStyle/>
          <a:p>
            <a:pPr algn="ctr"/>
            <a:r>
              <a:rPr lang="en-US" dirty="0">
                <a:latin typeface="Palatino"/>
              </a:rPr>
              <a:t>Case Example</a:t>
            </a:r>
          </a:p>
        </p:txBody>
      </p:sp>
      <p:sp>
        <p:nvSpPr>
          <p:cNvPr id="5" name="Content Placeholder 2">
            <a:extLst>
              <a:ext uri="{FF2B5EF4-FFF2-40B4-BE49-F238E27FC236}">
                <a16:creationId xmlns:a16="http://schemas.microsoft.com/office/drawing/2014/main" id="{BAB5DF5F-C508-701D-B784-28914B4444D1}"/>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a:p>
            <a:endParaRPr lang="en-US" dirty="0"/>
          </a:p>
        </p:txBody>
      </p:sp>
      <p:sp>
        <p:nvSpPr>
          <p:cNvPr id="6" name="TextBox 5">
            <a:extLst>
              <a:ext uri="{FF2B5EF4-FFF2-40B4-BE49-F238E27FC236}">
                <a16:creationId xmlns:a16="http://schemas.microsoft.com/office/drawing/2014/main" id="{27D9CAE6-E24C-FAAB-CFFC-C54C84690166}"/>
              </a:ext>
            </a:extLst>
          </p:cNvPr>
          <p:cNvSpPr txBox="1"/>
          <p:nvPr/>
        </p:nvSpPr>
        <p:spPr>
          <a:xfrm>
            <a:off x="3048802" y="3246740"/>
            <a:ext cx="6097604" cy="369332"/>
          </a:xfrm>
          <a:prstGeom prst="rect">
            <a:avLst/>
          </a:prstGeom>
          <a:noFill/>
        </p:spPr>
        <p:txBody>
          <a:bodyPr wrap="square">
            <a:spAutoFit/>
          </a:bodyPr>
          <a:lstStyle/>
          <a:p>
            <a:endParaRPr lang="en-US" dirty="0"/>
          </a:p>
        </p:txBody>
      </p:sp>
      <p:sp useBgFill="1">
        <p:nvSpPr>
          <p:cNvPr id="7" name="Rectangle 63">
            <a:extLst>
              <a:ext uri="{FF2B5EF4-FFF2-40B4-BE49-F238E27FC236}">
                <a16:creationId xmlns:a16="http://schemas.microsoft.com/office/drawing/2014/main" id="{9B828D4B-A844-D34E-9D30-55181D77CA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65">
            <a:extLst>
              <a:ext uri="{FF2B5EF4-FFF2-40B4-BE49-F238E27FC236}">
                <a16:creationId xmlns:a16="http://schemas.microsoft.com/office/drawing/2014/main" id="{71FD78EE-99CC-D965-AB9B-7A3939BC273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9" name="Freeform 44">
              <a:extLst>
                <a:ext uri="{FF2B5EF4-FFF2-40B4-BE49-F238E27FC236}">
                  <a16:creationId xmlns:a16="http://schemas.microsoft.com/office/drawing/2014/main" id="{0B67D699-F5EC-03D8-9D20-E6C739B6D42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45">
              <a:extLst>
                <a:ext uri="{FF2B5EF4-FFF2-40B4-BE49-F238E27FC236}">
                  <a16:creationId xmlns:a16="http://schemas.microsoft.com/office/drawing/2014/main" id="{42D6D18A-D632-3F09-D35D-F627C97314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46">
              <a:extLst>
                <a:ext uri="{FF2B5EF4-FFF2-40B4-BE49-F238E27FC236}">
                  <a16:creationId xmlns:a16="http://schemas.microsoft.com/office/drawing/2014/main" id="{237BEDD8-2A28-0486-1319-CCA0F3A61E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47">
              <a:extLst>
                <a:ext uri="{FF2B5EF4-FFF2-40B4-BE49-F238E27FC236}">
                  <a16:creationId xmlns:a16="http://schemas.microsoft.com/office/drawing/2014/main" id="{D12FCDAF-4305-201E-94A1-16416AA836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A9DAC38-4E43-FDB0-8AD3-6AB2F014C5C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 name="TextBox 13">
            <a:extLst>
              <a:ext uri="{FF2B5EF4-FFF2-40B4-BE49-F238E27FC236}">
                <a16:creationId xmlns:a16="http://schemas.microsoft.com/office/drawing/2014/main" id="{D1CEBA2A-01E7-049C-15E4-EB391041B986}"/>
              </a:ext>
            </a:extLst>
          </p:cNvPr>
          <p:cNvSpPr txBox="1"/>
          <p:nvPr/>
        </p:nvSpPr>
        <p:spPr>
          <a:xfrm>
            <a:off x="1171196" y="800842"/>
            <a:ext cx="10306520"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Tips for Advocates Drafting OPs</a:t>
            </a:r>
          </a:p>
        </p:txBody>
      </p:sp>
      <p:cxnSp>
        <p:nvCxnSpPr>
          <p:cNvPr id="15" name="Straight Connector 14">
            <a:extLst>
              <a:ext uri="{FF2B5EF4-FFF2-40B4-BE49-F238E27FC236}">
                <a16:creationId xmlns:a16="http://schemas.microsoft.com/office/drawing/2014/main" id="{7076E8F6-5481-F12C-72BE-296336FFAE47}"/>
              </a:ext>
            </a:extLst>
          </p:cNvPr>
          <p:cNvCxnSpPr>
            <a:cxnSpLocks/>
          </p:cNvCxnSpPr>
          <p:nvPr/>
        </p:nvCxnSpPr>
        <p:spPr>
          <a:xfrm>
            <a:off x="6784129" y="6456556"/>
            <a:ext cx="4550548" cy="0"/>
          </a:xfrm>
          <a:prstGeom prst="line">
            <a:avLst/>
          </a:prstGeom>
          <a:ln w="12700">
            <a:solidFill>
              <a:srgbClr val="305AA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49FA678-75FA-9512-7EC4-7169BE727022}"/>
              </a:ext>
            </a:extLst>
          </p:cNvPr>
          <p:cNvCxnSpPr>
            <a:cxnSpLocks/>
          </p:cNvCxnSpPr>
          <p:nvPr/>
        </p:nvCxnSpPr>
        <p:spPr>
          <a:xfrm>
            <a:off x="635620" y="6456556"/>
            <a:ext cx="4576568" cy="0"/>
          </a:xfrm>
          <a:prstGeom prst="line">
            <a:avLst/>
          </a:prstGeom>
          <a:ln w="12700">
            <a:solidFill>
              <a:srgbClr val="305AA8"/>
            </a:solidFill>
          </a:ln>
        </p:spPr>
        <p:style>
          <a:lnRef idx="1">
            <a:schemeClr val="accent1"/>
          </a:lnRef>
          <a:fillRef idx="0">
            <a:schemeClr val="accent1"/>
          </a:fillRef>
          <a:effectRef idx="0">
            <a:schemeClr val="accent1"/>
          </a:effectRef>
          <a:fontRef idx="minor">
            <a:schemeClr val="tx1"/>
          </a:fontRef>
        </p:style>
      </p:cxnSp>
      <p:pic>
        <p:nvPicPr>
          <p:cNvPr id="17" name="Picture 3" descr="Logo&#10;&#10;Description automatically generated">
            <a:extLst>
              <a:ext uri="{FF2B5EF4-FFF2-40B4-BE49-F238E27FC236}">
                <a16:creationId xmlns:a16="http://schemas.microsoft.com/office/drawing/2014/main" id="{A19D48E4-94FA-1C26-3E7F-53AD2D0F45BE}"/>
              </a:ext>
            </a:extLst>
          </p:cNvPr>
          <p:cNvPicPr>
            <a:picLocks noChangeAspect="1"/>
          </p:cNvPicPr>
          <p:nvPr/>
        </p:nvPicPr>
        <p:blipFill rotWithShape="1">
          <a:blip r:embed="rId2"/>
          <a:srcRect l="24868" t="23250" r="26984" b="38177"/>
          <a:stretch/>
        </p:blipFill>
        <p:spPr>
          <a:xfrm>
            <a:off x="5562122" y="6028073"/>
            <a:ext cx="1037775" cy="829927"/>
          </a:xfrm>
          <a:prstGeom prst="rect">
            <a:avLst/>
          </a:prstGeom>
        </p:spPr>
      </p:pic>
      <p:sp>
        <p:nvSpPr>
          <p:cNvPr id="18" name="Rectangle 17">
            <a:extLst>
              <a:ext uri="{FF2B5EF4-FFF2-40B4-BE49-F238E27FC236}">
                <a16:creationId xmlns:a16="http://schemas.microsoft.com/office/drawing/2014/main" id="{5E06A8BF-3F3B-7BBE-2B02-68431E5F3163}"/>
              </a:ext>
            </a:extLst>
          </p:cNvPr>
          <p:cNvSpPr/>
          <p:nvPr/>
        </p:nvSpPr>
        <p:spPr>
          <a:xfrm>
            <a:off x="1469256" y="2475141"/>
            <a:ext cx="3518270" cy="3552932"/>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600" dirty="0">
                <a:solidFill>
                  <a:prstClr val="black"/>
                </a:solidFill>
                <a:latin typeface="Palatino" pitchFamily="2" charset="77"/>
                <a:ea typeface="Palatino" pitchFamily="2" charset="77"/>
              </a:rPr>
              <a:t>Listen to the client, </a:t>
            </a:r>
            <a:r>
              <a:rPr lang="en-US" sz="1600" b="1" dirty="0">
                <a:solidFill>
                  <a:prstClr val="black"/>
                </a:solidFill>
                <a:latin typeface="Palatino" pitchFamily="2" charset="77"/>
                <a:ea typeface="Palatino" pitchFamily="2" charset="77"/>
              </a:rPr>
              <a:t>use their words </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600" dirty="0">
                <a:solidFill>
                  <a:prstClr val="black"/>
                </a:solidFill>
                <a:latin typeface="Palatino" pitchFamily="2" charset="77"/>
                <a:ea typeface="Palatino" pitchFamily="2" charset="77"/>
              </a:rPr>
              <a:t>Avoid words like escalate, physical, aggressive, assault </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600" dirty="0">
                <a:solidFill>
                  <a:prstClr val="black"/>
                </a:solidFill>
                <a:latin typeface="Palatino" pitchFamily="2" charset="77"/>
                <a:ea typeface="Palatino" pitchFamily="2" charset="77"/>
              </a:rPr>
              <a:t>Include dates whenever possible </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600" dirty="0">
                <a:solidFill>
                  <a:prstClr val="black"/>
                </a:solidFill>
                <a:latin typeface="Palatino" pitchFamily="2" charset="77"/>
                <a:ea typeface="Palatino" pitchFamily="2" charset="77"/>
              </a:rPr>
              <a:t>Sort facts in chronological order </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600" dirty="0">
                <a:solidFill>
                  <a:prstClr val="black"/>
                </a:solidFill>
                <a:latin typeface="Palatino" pitchFamily="2" charset="77"/>
                <a:ea typeface="Palatino" pitchFamily="2" charset="77"/>
              </a:rPr>
              <a:t>Make sure the client reads the petition before they sign </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600" dirty="0">
                <a:solidFill>
                  <a:prstClr val="black"/>
                </a:solidFill>
                <a:latin typeface="Palatino" pitchFamily="2" charset="77"/>
                <a:ea typeface="Palatino" pitchFamily="2" charset="77"/>
              </a:rPr>
              <a:t>Inform the client it’s ok to say if you wrote something wrong</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600" dirty="0">
                <a:solidFill>
                  <a:prstClr val="black"/>
                </a:solidFill>
                <a:latin typeface="Palatino" pitchFamily="2" charset="77"/>
                <a:ea typeface="Palatino" pitchFamily="2" charset="77"/>
              </a:rPr>
              <a:t>Inform them that the OP has nothing to do with the criminal case</a:t>
            </a:r>
          </a:p>
        </p:txBody>
      </p:sp>
      <p:pic>
        <p:nvPicPr>
          <p:cNvPr id="25" name="Content Placeholder 24" descr="A person talking to a person at a desk">
            <a:extLst>
              <a:ext uri="{FF2B5EF4-FFF2-40B4-BE49-F238E27FC236}">
                <a16:creationId xmlns:a16="http://schemas.microsoft.com/office/drawing/2014/main" id="{A02D80A8-1D89-C1D9-5311-0F1BCABE73F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67072" y="2543175"/>
            <a:ext cx="4457688" cy="3258884"/>
          </a:xfrm>
        </p:spPr>
      </p:pic>
    </p:spTree>
    <p:extLst>
      <p:ext uri="{BB962C8B-B14F-4D97-AF65-F5344CB8AC3E}">
        <p14:creationId xmlns:p14="http://schemas.microsoft.com/office/powerpoint/2010/main" val="854072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6EE95-9554-AAA6-0786-5C2CD9C9E1EC}"/>
              </a:ext>
            </a:extLst>
          </p:cNvPr>
          <p:cNvSpPr>
            <a:spLocks noGrp="1"/>
          </p:cNvSpPr>
          <p:nvPr>
            <p:ph type="title"/>
          </p:nvPr>
        </p:nvSpPr>
        <p:spPr/>
        <p:txBody>
          <a:bodyPr/>
          <a:lstStyle/>
          <a:p>
            <a:endParaRPr lang="en-US" dirty="0"/>
          </a:p>
        </p:txBody>
      </p:sp>
      <p:sp>
        <p:nvSpPr>
          <p:cNvPr id="4" name="TextBox 3">
            <a:extLst>
              <a:ext uri="{FF2B5EF4-FFF2-40B4-BE49-F238E27FC236}">
                <a16:creationId xmlns:a16="http://schemas.microsoft.com/office/drawing/2014/main" id="{B5D90E39-742A-224E-B336-549FBCA12C7D}"/>
              </a:ext>
            </a:extLst>
          </p:cNvPr>
          <p:cNvSpPr txBox="1"/>
          <p:nvPr/>
        </p:nvSpPr>
        <p:spPr>
          <a:xfrm>
            <a:off x="3048802" y="3246740"/>
            <a:ext cx="6097604" cy="369332"/>
          </a:xfrm>
          <a:prstGeom prst="rect">
            <a:avLst/>
          </a:prstGeom>
          <a:noFill/>
        </p:spPr>
        <p:txBody>
          <a:bodyPr wrap="square">
            <a:spAutoFit/>
          </a:bodyPr>
          <a:lstStyle/>
          <a:p>
            <a:endParaRPr lang="en-US" dirty="0"/>
          </a:p>
        </p:txBody>
      </p:sp>
      <p:sp>
        <p:nvSpPr>
          <p:cNvPr id="5" name="TextBox 4">
            <a:extLst>
              <a:ext uri="{FF2B5EF4-FFF2-40B4-BE49-F238E27FC236}">
                <a16:creationId xmlns:a16="http://schemas.microsoft.com/office/drawing/2014/main" id="{EC055DD6-56CD-9BA7-AA3E-EC904CA02694}"/>
              </a:ext>
            </a:extLst>
          </p:cNvPr>
          <p:cNvSpPr txBox="1"/>
          <p:nvPr/>
        </p:nvSpPr>
        <p:spPr>
          <a:xfrm>
            <a:off x="3048802" y="3246740"/>
            <a:ext cx="6097604" cy="369332"/>
          </a:xfrm>
          <a:prstGeom prst="rect">
            <a:avLst/>
          </a:prstGeom>
          <a:noFill/>
        </p:spPr>
        <p:txBody>
          <a:bodyPr wrap="square">
            <a:spAutoFit/>
          </a:bodyPr>
          <a:lstStyle/>
          <a:p>
            <a:endParaRPr lang="en-US" dirty="0"/>
          </a:p>
        </p:txBody>
      </p:sp>
      <p:sp useBgFill="1">
        <p:nvSpPr>
          <p:cNvPr id="6" name="Rectangle 63">
            <a:extLst>
              <a:ext uri="{FF2B5EF4-FFF2-40B4-BE49-F238E27FC236}">
                <a16:creationId xmlns:a16="http://schemas.microsoft.com/office/drawing/2014/main" id="{707A3EC9-AC29-EE97-EF46-F2C5CD62B4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5">
            <a:extLst>
              <a:ext uri="{FF2B5EF4-FFF2-40B4-BE49-F238E27FC236}">
                <a16:creationId xmlns:a16="http://schemas.microsoft.com/office/drawing/2014/main" id="{D31BAC23-5FA4-BFBC-649A-AB18FEFA990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8" name="Freeform 44">
              <a:extLst>
                <a:ext uri="{FF2B5EF4-FFF2-40B4-BE49-F238E27FC236}">
                  <a16:creationId xmlns:a16="http://schemas.microsoft.com/office/drawing/2014/main" id="{FDC31B7E-A261-03A3-68F1-A5B056FDB0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45">
              <a:extLst>
                <a:ext uri="{FF2B5EF4-FFF2-40B4-BE49-F238E27FC236}">
                  <a16:creationId xmlns:a16="http://schemas.microsoft.com/office/drawing/2014/main" id="{1C6999EC-01B0-1DC7-93AE-91B9894C2A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46">
              <a:extLst>
                <a:ext uri="{FF2B5EF4-FFF2-40B4-BE49-F238E27FC236}">
                  <a16:creationId xmlns:a16="http://schemas.microsoft.com/office/drawing/2014/main" id="{4056BB38-B8CA-3D1D-C613-E741B6001A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47">
              <a:extLst>
                <a:ext uri="{FF2B5EF4-FFF2-40B4-BE49-F238E27FC236}">
                  <a16:creationId xmlns:a16="http://schemas.microsoft.com/office/drawing/2014/main" id="{EAC2FF48-1A9C-31B2-2406-8706908C7D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E2C1CEE-5229-4C19-B338-B86D231706C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B14B2654-D3DF-3B4E-661E-6C41D4D73C90}"/>
              </a:ext>
            </a:extLst>
          </p:cNvPr>
          <p:cNvSpPr txBox="1"/>
          <p:nvPr/>
        </p:nvSpPr>
        <p:spPr>
          <a:xfrm>
            <a:off x="1171196" y="800842"/>
            <a:ext cx="10306520"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Tips for Advocates Making Referrals</a:t>
            </a:r>
          </a:p>
        </p:txBody>
      </p:sp>
      <p:sp>
        <p:nvSpPr>
          <p:cNvPr id="14" name="Rectangle 13">
            <a:extLst>
              <a:ext uri="{FF2B5EF4-FFF2-40B4-BE49-F238E27FC236}">
                <a16:creationId xmlns:a16="http://schemas.microsoft.com/office/drawing/2014/main" id="{0CFE99F7-DD7B-F091-FC9E-15A575EFE77F}"/>
              </a:ext>
            </a:extLst>
          </p:cNvPr>
          <p:cNvSpPr/>
          <p:nvPr/>
        </p:nvSpPr>
        <p:spPr>
          <a:xfrm>
            <a:off x="7075907" y="2447762"/>
            <a:ext cx="3518270" cy="3552932"/>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lnSpcReduction="10000"/>
          </a:bodyPr>
          <a:lstStyle/>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Palatino" pitchFamily="2" charset="77"/>
              <a:ea typeface="Palatino" pitchFamily="2" charset="77"/>
              <a:cs typeface="+mn-cs"/>
            </a:endParaRP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lang="en-US" sz="1600" dirty="0">
              <a:solidFill>
                <a:prstClr val="black"/>
              </a:solidFill>
              <a:latin typeface="Palatino" pitchFamily="2" charset="77"/>
              <a:ea typeface="Palatino" pitchFamily="2" charset="77"/>
            </a:endParaRP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Palatino" pitchFamily="2" charset="77"/>
              <a:ea typeface="Palatino" pitchFamily="2" charset="77"/>
              <a:cs typeface="+mn-cs"/>
            </a:endParaRP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Palatino" pitchFamily="2" charset="77"/>
                <a:ea typeface="Palatino" pitchFamily="2" charset="77"/>
                <a:cs typeface="+mn-cs"/>
              </a:rPr>
              <a:t>Include the victim AND abuser’s personal information </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600" dirty="0">
                <a:solidFill>
                  <a:prstClr val="black"/>
                </a:solidFill>
                <a:latin typeface="Palatino" pitchFamily="2" charset="77"/>
                <a:ea typeface="Palatino" pitchFamily="2" charset="77"/>
              </a:rPr>
              <a:t>Give all updated contact information</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Palatino" pitchFamily="2" charset="77"/>
                <a:ea typeface="Palatino" pitchFamily="2" charset="77"/>
                <a:cs typeface="+mn-cs"/>
              </a:rPr>
              <a:t>Include details about the abuse</a:t>
            </a:r>
            <a:endParaRPr lang="en-US" sz="1600" dirty="0">
              <a:solidFill>
                <a:prstClr val="black"/>
              </a:solidFill>
              <a:latin typeface="Palatino" pitchFamily="2" charset="77"/>
              <a:ea typeface="Palatino" pitchFamily="2" charset="77"/>
            </a:endParaRP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600" dirty="0">
                <a:solidFill>
                  <a:prstClr val="black"/>
                </a:solidFill>
                <a:latin typeface="Palatino" pitchFamily="2" charset="77"/>
                <a:ea typeface="Palatino" pitchFamily="2" charset="77"/>
              </a:rPr>
              <a:t>Include details about the victim’s living situation if known </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Palatino" pitchFamily="2" charset="77"/>
                <a:ea typeface="Palatino" pitchFamily="2" charset="77"/>
                <a:cs typeface="+mn-cs"/>
              </a:rPr>
              <a:t>Include details </a:t>
            </a:r>
            <a:r>
              <a:rPr lang="en-US" sz="1600" dirty="0">
                <a:solidFill>
                  <a:prstClr val="black"/>
                </a:solidFill>
                <a:latin typeface="Palatino" pitchFamily="2" charset="77"/>
                <a:ea typeface="Palatino" pitchFamily="2" charset="77"/>
              </a:rPr>
              <a:t>about the victim’s financial situation if known</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Palatino" pitchFamily="2" charset="77"/>
                <a:ea typeface="Palatino" pitchFamily="2" charset="77"/>
                <a:cs typeface="+mn-cs"/>
              </a:rPr>
              <a:t>Tell us about other referrals already made if allowed</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lang="en-US" sz="1600" dirty="0">
              <a:solidFill>
                <a:prstClr val="black"/>
              </a:solidFill>
              <a:latin typeface="Palatino" pitchFamily="2" charset="77"/>
              <a:ea typeface="Palatino" pitchFamily="2" charset="77"/>
            </a:endParaRP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Palatino" pitchFamily="2" charset="77"/>
              <a:ea typeface="Palatino" pitchFamily="2" charset="77"/>
              <a:cs typeface="+mn-cs"/>
            </a:endParaRP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lang="en-US" sz="1600" dirty="0">
              <a:solidFill>
                <a:prstClr val="black"/>
              </a:solidFill>
              <a:latin typeface="Palatino" pitchFamily="2" charset="77"/>
              <a:ea typeface="Palatino" pitchFamily="2" charset="77"/>
            </a:endParaRPr>
          </a:p>
        </p:txBody>
      </p:sp>
      <p:cxnSp>
        <p:nvCxnSpPr>
          <p:cNvPr id="15" name="Straight Connector 14">
            <a:extLst>
              <a:ext uri="{FF2B5EF4-FFF2-40B4-BE49-F238E27FC236}">
                <a16:creationId xmlns:a16="http://schemas.microsoft.com/office/drawing/2014/main" id="{6AE2FDF0-D65A-E7F3-D0B1-BCFC96D1C07E}"/>
              </a:ext>
            </a:extLst>
          </p:cNvPr>
          <p:cNvCxnSpPr>
            <a:cxnSpLocks/>
          </p:cNvCxnSpPr>
          <p:nvPr/>
        </p:nvCxnSpPr>
        <p:spPr>
          <a:xfrm>
            <a:off x="6784129" y="6456556"/>
            <a:ext cx="4550548" cy="0"/>
          </a:xfrm>
          <a:prstGeom prst="line">
            <a:avLst/>
          </a:prstGeom>
          <a:ln w="12700">
            <a:solidFill>
              <a:srgbClr val="305AA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69A16A5-0A6C-48BB-C473-8C428BC66777}"/>
              </a:ext>
            </a:extLst>
          </p:cNvPr>
          <p:cNvCxnSpPr>
            <a:cxnSpLocks/>
          </p:cNvCxnSpPr>
          <p:nvPr/>
        </p:nvCxnSpPr>
        <p:spPr>
          <a:xfrm>
            <a:off x="635620" y="6456556"/>
            <a:ext cx="4576568" cy="0"/>
          </a:xfrm>
          <a:prstGeom prst="line">
            <a:avLst/>
          </a:prstGeom>
          <a:ln w="12700">
            <a:solidFill>
              <a:srgbClr val="305AA8"/>
            </a:solidFill>
          </a:ln>
        </p:spPr>
        <p:style>
          <a:lnRef idx="1">
            <a:schemeClr val="accent1"/>
          </a:lnRef>
          <a:fillRef idx="0">
            <a:schemeClr val="accent1"/>
          </a:fillRef>
          <a:effectRef idx="0">
            <a:schemeClr val="accent1"/>
          </a:effectRef>
          <a:fontRef idx="minor">
            <a:schemeClr val="tx1"/>
          </a:fontRef>
        </p:style>
      </p:cxnSp>
      <p:pic>
        <p:nvPicPr>
          <p:cNvPr id="17" name="Picture 3" descr="Logo&#10;&#10;Description automatically generated">
            <a:extLst>
              <a:ext uri="{FF2B5EF4-FFF2-40B4-BE49-F238E27FC236}">
                <a16:creationId xmlns:a16="http://schemas.microsoft.com/office/drawing/2014/main" id="{671011B6-9844-8337-9BA9-C4BE41743CCE}"/>
              </a:ext>
            </a:extLst>
          </p:cNvPr>
          <p:cNvPicPr>
            <a:picLocks noChangeAspect="1"/>
          </p:cNvPicPr>
          <p:nvPr/>
        </p:nvPicPr>
        <p:blipFill rotWithShape="1">
          <a:blip r:embed="rId2"/>
          <a:srcRect l="24868" t="23250" r="26984" b="38177"/>
          <a:stretch/>
        </p:blipFill>
        <p:spPr>
          <a:xfrm>
            <a:off x="5544457" y="5961250"/>
            <a:ext cx="1037775" cy="829927"/>
          </a:xfrm>
          <a:prstGeom prst="rect">
            <a:avLst/>
          </a:prstGeom>
        </p:spPr>
      </p:pic>
      <p:pic>
        <p:nvPicPr>
          <p:cNvPr id="24" name="Picture 23" descr="A person sitting on a chair looking at a computer screen">
            <a:extLst>
              <a:ext uri="{FF2B5EF4-FFF2-40B4-BE49-F238E27FC236}">
                <a16:creationId xmlns:a16="http://schemas.microsoft.com/office/drawing/2014/main" id="{C79F608A-C4E5-49DB-19D5-78A047F49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3849" y="2670519"/>
            <a:ext cx="4469927" cy="2721166"/>
          </a:xfrm>
          <a:prstGeom prst="rect">
            <a:avLst/>
          </a:prstGeom>
        </p:spPr>
      </p:pic>
    </p:spTree>
    <p:extLst>
      <p:ext uri="{BB962C8B-B14F-4D97-AF65-F5344CB8AC3E}">
        <p14:creationId xmlns:p14="http://schemas.microsoft.com/office/powerpoint/2010/main" val="34318305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alphaModFix amt="70000"/>
          </a:blip>
          <a:stretch>
            <a:fillRect/>
          </a:stretch>
        </a:blip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182023-E86C-78AF-E723-20C729EF2112}"/>
              </a:ext>
            </a:extLst>
          </p:cNvPr>
          <p:cNvSpPr>
            <a:spLocks noGrp="1"/>
          </p:cNvSpPr>
          <p:nvPr>
            <p:ph type="title"/>
          </p:nvPr>
        </p:nvSpPr>
        <p:spPr>
          <a:xfrm>
            <a:off x="7558075" y="2826971"/>
            <a:ext cx="3822189" cy="1899912"/>
          </a:xfrm>
        </p:spPr>
        <p:txBody>
          <a:bodyPr vert="horz" lIns="91440" tIns="45720" rIns="91440" bIns="45720" rtlCol="0" anchor="ctr">
            <a:normAutofit/>
          </a:bodyPr>
          <a:lstStyle/>
          <a:p>
            <a:r>
              <a:rPr lang="en-US" sz="4000" dirty="0">
                <a:latin typeface="Arial" panose="020B0604020202020204" pitchFamily="34" charset="0"/>
                <a:cs typeface="Arial" panose="020B0604020202020204" pitchFamily="34" charset="0"/>
              </a:rPr>
              <a:t>BREAKOUTS</a:t>
            </a:r>
          </a:p>
        </p:txBody>
      </p:sp>
      <p:sp>
        <p:nvSpPr>
          <p:cNvPr id="9" name="AutoShape 2" descr="Utilizing Breakout Rooms for Your Event - CTC ﻿| Event and Conference  Management | Virtual, Hybrid, and In-Person">
            <a:extLst>
              <a:ext uri="{FF2B5EF4-FFF2-40B4-BE49-F238E27FC236}">
                <a16:creationId xmlns:a16="http://schemas.microsoft.com/office/drawing/2014/main" id="{9EC9A69F-4864-CEAE-3D94-AD60FEF4CEE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68789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 name="Rectangle 63">
            <a:extLst>
              <a:ext uri="{FF2B5EF4-FFF2-40B4-BE49-F238E27FC236}">
                <a16:creationId xmlns:a16="http://schemas.microsoft.com/office/drawing/2014/main" id="{799709F6-819A-4A9B-B299-52B516DA20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2" name="Group 65">
            <a:extLst>
              <a:ext uri="{FF2B5EF4-FFF2-40B4-BE49-F238E27FC236}">
                <a16:creationId xmlns:a16="http://schemas.microsoft.com/office/drawing/2014/main" id="{DE956BBB-7B91-4BF1-8CC5-4F1F5C3E09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83" name="Freeform 44">
              <a:extLst>
                <a:ext uri="{FF2B5EF4-FFF2-40B4-BE49-F238E27FC236}">
                  <a16:creationId xmlns:a16="http://schemas.microsoft.com/office/drawing/2014/main" id="{331C4F13-3AB4-4BD8-B1A2-76809863ED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45">
              <a:extLst>
                <a:ext uri="{FF2B5EF4-FFF2-40B4-BE49-F238E27FC236}">
                  <a16:creationId xmlns:a16="http://schemas.microsoft.com/office/drawing/2014/main" id="{52D8231F-00FF-4EE0-B405-28CC397CF0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46">
              <a:extLst>
                <a:ext uri="{FF2B5EF4-FFF2-40B4-BE49-F238E27FC236}">
                  <a16:creationId xmlns:a16="http://schemas.microsoft.com/office/drawing/2014/main" id="{C80BB271-C270-4FB5-B9F1-D81F239ED0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47">
              <a:extLst>
                <a:ext uri="{FF2B5EF4-FFF2-40B4-BE49-F238E27FC236}">
                  <a16:creationId xmlns:a16="http://schemas.microsoft.com/office/drawing/2014/main" id="{1BDA5F0C-5FEC-4DA5-A154-3EC7AA6900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E342B9BC-62E1-4F01-AE2D-4143126BE0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13000745-9850-8B4B-BDAC-0FCB164AFBEB}"/>
              </a:ext>
            </a:extLst>
          </p:cNvPr>
          <p:cNvSpPr txBox="1"/>
          <p:nvPr/>
        </p:nvSpPr>
        <p:spPr>
          <a:xfrm>
            <a:off x="1171196" y="800842"/>
            <a:ext cx="10306520"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What is Legal Aid?</a:t>
            </a:r>
          </a:p>
        </p:txBody>
      </p:sp>
      <p:sp>
        <p:nvSpPr>
          <p:cNvPr id="10" name="Rectangle 9">
            <a:extLst>
              <a:ext uri="{FF2B5EF4-FFF2-40B4-BE49-F238E27FC236}">
                <a16:creationId xmlns:a16="http://schemas.microsoft.com/office/drawing/2014/main" id="{F7240655-5351-A54A-A720-954053371861}"/>
              </a:ext>
            </a:extLst>
          </p:cNvPr>
          <p:cNvSpPr/>
          <p:nvPr/>
        </p:nvSpPr>
        <p:spPr>
          <a:xfrm>
            <a:off x="2026187" y="2342298"/>
            <a:ext cx="3518270" cy="3552932"/>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Palatino" pitchFamily="2" charset="77"/>
                <a:ea typeface="Palatino" pitchFamily="2" charset="77"/>
                <a:cs typeface="+mn-cs"/>
              </a:rPr>
              <a:t>Legal Aid Organizations exist in various forms across the state of Tennessee. </a:t>
            </a:r>
            <a:r>
              <a:rPr lang="en-US" sz="1600" dirty="0">
                <a:solidFill>
                  <a:prstClr val="black"/>
                </a:solidFill>
                <a:latin typeface="Palatino" pitchFamily="2" charset="77"/>
                <a:ea typeface="Palatino" pitchFamily="2" charset="77"/>
              </a:rPr>
              <a:t>In general, Legal Aid is </a:t>
            </a:r>
            <a:r>
              <a:rPr kumimoji="0" lang="en-US" sz="1600" b="0" i="0" u="none" strike="noStrike" kern="1200" cap="none" spc="0" normalizeH="0" baseline="0" noProof="0" dirty="0">
                <a:ln>
                  <a:noFill/>
                </a:ln>
                <a:solidFill>
                  <a:prstClr val="black"/>
                </a:solidFill>
                <a:effectLst/>
                <a:uLnTx/>
                <a:uFillTx/>
                <a:latin typeface="Palatino" pitchFamily="2" charset="77"/>
                <a:ea typeface="Palatino" pitchFamily="2" charset="77"/>
                <a:cs typeface="+mn-cs"/>
              </a:rPr>
              <a:t>available to assist low-income individuals, families, and seniors who normally could not afford civil legal services. </a:t>
            </a:r>
          </a:p>
          <a:p>
            <a:pPr marL="0" marR="0" lvl="0" indent="0" algn="l" defTabSz="914400" rtl="0" eaLnBrk="1" fontAlgn="auto" latinLnBrk="0" hangingPunct="1">
              <a:lnSpc>
                <a:spcPct val="90000"/>
              </a:lnSpc>
              <a:spcBef>
                <a:spcPts val="0"/>
              </a:spcBef>
              <a:spcAft>
                <a:spcPts val="600"/>
              </a:spcAft>
              <a:buClrTx/>
              <a:buSzTx/>
              <a:buFontTx/>
              <a:buNone/>
              <a:tabLst/>
              <a:defRPr/>
            </a:pPr>
            <a:endParaRPr lang="en-US" sz="1600" dirty="0">
              <a:solidFill>
                <a:prstClr val="black"/>
              </a:solidFill>
              <a:latin typeface="Palatino" pitchFamily="2" charset="77"/>
              <a:ea typeface="Palatino" pitchFamily="2" charset="77"/>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Palatino" pitchFamily="2" charset="77"/>
                <a:ea typeface="Palatino" pitchFamily="2" charset="77"/>
                <a:cs typeface="+mn-cs"/>
              </a:rPr>
              <a:t>Each organization will have slightly different requirements and areas of law that they can assist </a:t>
            </a:r>
            <a:r>
              <a:rPr lang="en-US" sz="1600" dirty="0">
                <a:solidFill>
                  <a:prstClr val="black"/>
                </a:solidFill>
                <a:latin typeface="Palatino" pitchFamily="2" charset="77"/>
                <a:ea typeface="Palatino" pitchFamily="2" charset="77"/>
              </a:rPr>
              <a:t>with. You should contact your specific organization to familiarize yourself with their requirements. </a:t>
            </a:r>
            <a:endParaRPr kumimoji="0" lang="en-US" sz="1600" b="0" i="0" u="none" strike="noStrike" kern="1200" cap="none" spc="0" normalizeH="0" baseline="0" noProof="0" dirty="0">
              <a:ln>
                <a:noFill/>
              </a:ln>
              <a:solidFill>
                <a:prstClr val="black"/>
              </a:solidFill>
              <a:effectLst/>
              <a:uLnTx/>
              <a:uFillTx/>
              <a:latin typeface="Palatino" pitchFamily="2" charset="77"/>
              <a:ea typeface="Palatino" pitchFamily="2" charset="77"/>
              <a:cs typeface="+mn-cs"/>
            </a:endParaRPr>
          </a:p>
        </p:txBody>
      </p:sp>
      <p:pic>
        <p:nvPicPr>
          <p:cNvPr id="5" name="Picture 4" descr="A person wearing a hat&#10;&#10;Description automatically generated">
            <a:extLst>
              <a:ext uri="{FF2B5EF4-FFF2-40B4-BE49-F238E27FC236}">
                <a16:creationId xmlns:a16="http://schemas.microsoft.com/office/drawing/2014/main" id="{17264263-C512-4C27-8DDA-427D376A50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56520" y="2342298"/>
            <a:ext cx="3046134" cy="3807668"/>
          </a:xfrm>
          <a:prstGeom prst="rect">
            <a:avLst/>
          </a:prstGeom>
        </p:spPr>
      </p:pic>
      <p:cxnSp>
        <p:nvCxnSpPr>
          <p:cNvPr id="16" name="Straight Connector 15">
            <a:extLst>
              <a:ext uri="{FF2B5EF4-FFF2-40B4-BE49-F238E27FC236}">
                <a16:creationId xmlns:a16="http://schemas.microsoft.com/office/drawing/2014/main" id="{AC69626E-3CDB-13A4-795F-A0831D404386}"/>
              </a:ext>
            </a:extLst>
          </p:cNvPr>
          <p:cNvCxnSpPr>
            <a:cxnSpLocks/>
          </p:cNvCxnSpPr>
          <p:nvPr/>
        </p:nvCxnSpPr>
        <p:spPr>
          <a:xfrm>
            <a:off x="6784129" y="6456556"/>
            <a:ext cx="4550548" cy="0"/>
          </a:xfrm>
          <a:prstGeom prst="line">
            <a:avLst/>
          </a:prstGeom>
          <a:ln w="12700">
            <a:solidFill>
              <a:srgbClr val="305AA8"/>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2331DBF-005B-2C03-B926-7F9CE4645E77}"/>
              </a:ext>
            </a:extLst>
          </p:cNvPr>
          <p:cNvCxnSpPr>
            <a:cxnSpLocks/>
          </p:cNvCxnSpPr>
          <p:nvPr/>
        </p:nvCxnSpPr>
        <p:spPr>
          <a:xfrm>
            <a:off x="635620" y="6456556"/>
            <a:ext cx="4576568" cy="0"/>
          </a:xfrm>
          <a:prstGeom prst="line">
            <a:avLst/>
          </a:prstGeom>
          <a:ln w="12700">
            <a:solidFill>
              <a:srgbClr val="305AA8"/>
            </a:solidFill>
          </a:ln>
        </p:spPr>
        <p:style>
          <a:lnRef idx="1">
            <a:schemeClr val="accent1"/>
          </a:lnRef>
          <a:fillRef idx="0">
            <a:schemeClr val="accent1"/>
          </a:fillRef>
          <a:effectRef idx="0">
            <a:schemeClr val="accent1"/>
          </a:effectRef>
          <a:fontRef idx="minor">
            <a:schemeClr val="tx1"/>
          </a:fontRef>
        </p:style>
      </p:cxnSp>
      <p:pic>
        <p:nvPicPr>
          <p:cNvPr id="3" name="Picture 3" descr="Logo&#10;&#10;Description automatically generated">
            <a:extLst>
              <a:ext uri="{FF2B5EF4-FFF2-40B4-BE49-F238E27FC236}">
                <a16:creationId xmlns:a16="http://schemas.microsoft.com/office/drawing/2014/main" id="{904C1799-F810-B5F1-9563-AF7D245A92EC}"/>
              </a:ext>
            </a:extLst>
          </p:cNvPr>
          <p:cNvPicPr>
            <a:picLocks noChangeAspect="1"/>
          </p:cNvPicPr>
          <p:nvPr/>
        </p:nvPicPr>
        <p:blipFill rotWithShape="1">
          <a:blip r:embed="rId3"/>
          <a:srcRect l="24868" t="23250" r="26984" b="38177"/>
          <a:stretch/>
        </p:blipFill>
        <p:spPr>
          <a:xfrm>
            <a:off x="5544457" y="5961250"/>
            <a:ext cx="1037775" cy="829927"/>
          </a:xfrm>
          <a:prstGeom prst="rect">
            <a:avLst/>
          </a:prstGeom>
        </p:spPr>
      </p:pic>
    </p:spTree>
    <p:extLst>
      <p:ext uri="{BB962C8B-B14F-4D97-AF65-F5344CB8AC3E}">
        <p14:creationId xmlns:p14="http://schemas.microsoft.com/office/powerpoint/2010/main" val="780019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rush"/>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Oval 8">
            <a:extLst>
              <a:ext uri="{FF2B5EF4-FFF2-40B4-BE49-F238E27FC236}">
                <a16:creationId xmlns:a16="http://schemas.microsoft.com/office/drawing/2014/main" id="{30A6827A-8A88-463A-91F9-FCC0233F977B}"/>
              </a:ext>
            </a:extLst>
          </p:cNvPr>
          <p:cNvSpPr/>
          <p:nvPr/>
        </p:nvSpPr>
        <p:spPr>
          <a:xfrm>
            <a:off x="1541771" y="202216"/>
            <a:ext cx="7866180" cy="2352448"/>
          </a:xfrm>
          <a:prstGeom prst="wedgeEllipseCallout">
            <a:avLst>
              <a:gd name="adj1" fmla="val -54063"/>
              <a:gd name="adj2" fmla="val 47679"/>
            </a:avLst>
          </a:prstGeom>
          <a:solidFill>
            <a:srgbClr val="57257D">
              <a:alpha val="8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5B2C87-748D-48AC-9D72-EF8A2829D8F0}"/>
              </a:ext>
            </a:extLst>
          </p:cNvPr>
          <p:cNvSpPr>
            <a:spLocks noGrp="1"/>
          </p:cNvSpPr>
          <p:nvPr>
            <p:ph type="title"/>
          </p:nvPr>
        </p:nvSpPr>
        <p:spPr>
          <a:xfrm>
            <a:off x="1931730" y="715658"/>
            <a:ext cx="8817990" cy="1325563"/>
          </a:xfrm>
        </p:spPr>
        <p:txBody>
          <a:bodyPr>
            <a:normAutofit/>
          </a:bodyPr>
          <a:lstStyle/>
          <a:p>
            <a:r>
              <a:rPr lang="en-US" sz="8000" dirty="0">
                <a:solidFill>
                  <a:schemeClr val="bg1"/>
                </a:solidFill>
                <a:latin typeface="Arial" panose="020B0604020202020204" pitchFamily="34" charset="0"/>
                <a:cs typeface="Arial" panose="020B0604020202020204" pitchFamily="34" charset="0"/>
              </a:rPr>
              <a:t>Any Questions?</a:t>
            </a:r>
          </a:p>
        </p:txBody>
      </p:sp>
      <p:sp>
        <p:nvSpPr>
          <p:cNvPr id="6" name="Rectangle 5">
            <a:extLst>
              <a:ext uri="{FF2B5EF4-FFF2-40B4-BE49-F238E27FC236}">
                <a16:creationId xmlns:a16="http://schemas.microsoft.com/office/drawing/2014/main" id="{FA9214A7-8A91-4760-859C-DDBFC175C490}"/>
              </a:ext>
            </a:extLst>
          </p:cNvPr>
          <p:cNvSpPr/>
          <p:nvPr/>
        </p:nvSpPr>
        <p:spPr>
          <a:xfrm>
            <a:off x="6457361" y="3429000"/>
            <a:ext cx="4974602" cy="2270365"/>
          </a:xfrm>
          <a:prstGeom prst="rect">
            <a:avLst/>
          </a:prstGeom>
        </p:spPr>
        <p:txBody>
          <a:bodyPr wrap="square">
            <a:spAutoFit/>
          </a:bodyPr>
          <a:lstStyle/>
          <a:p>
            <a:pPr lvl="0">
              <a:lnSpc>
                <a:spcPct val="90000"/>
              </a:lnSpc>
              <a:spcBef>
                <a:spcPts val="1000"/>
              </a:spcBef>
            </a:pPr>
            <a:r>
              <a:rPr lang="en-US" sz="3600" dirty="0">
                <a:solidFill>
                  <a:prstClr val="black"/>
                </a:solidFill>
                <a:latin typeface="Palatino"/>
              </a:rPr>
              <a:t>LASMTC Pamphlets</a:t>
            </a:r>
            <a:r>
              <a:rPr lang="en-US" sz="2800" dirty="0">
                <a:solidFill>
                  <a:prstClr val="black"/>
                </a:solidFill>
                <a:latin typeface="Palatino"/>
              </a:rPr>
              <a:t>:</a:t>
            </a:r>
          </a:p>
          <a:p>
            <a:pPr lvl="0">
              <a:lnSpc>
                <a:spcPct val="90000"/>
              </a:lnSpc>
              <a:spcBef>
                <a:spcPts val="1000"/>
              </a:spcBef>
            </a:pPr>
            <a:r>
              <a:rPr lang="en-US" sz="2800" dirty="0">
                <a:solidFill>
                  <a:prstClr val="black"/>
                </a:solidFill>
                <a:latin typeface="Palatino"/>
                <a:hlinkClick r:id="rId2"/>
              </a:rPr>
              <a:t>https://lasdisasterpreparedness.org/community-classroom/brochures/domesticviolencehelp/</a:t>
            </a:r>
            <a:r>
              <a:rPr lang="en-US" sz="2800" dirty="0">
                <a:solidFill>
                  <a:prstClr val="black"/>
                </a:solidFill>
                <a:latin typeface="Palatino"/>
              </a:rPr>
              <a:t> </a:t>
            </a:r>
          </a:p>
        </p:txBody>
      </p:sp>
      <p:sp>
        <p:nvSpPr>
          <p:cNvPr id="5" name="TextBox 4">
            <a:extLst>
              <a:ext uri="{FF2B5EF4-FFF2-40B4-BE49-F238E27FC236}">
                <a16:creationId xmlns:a16="http://schemas.microsoft.com/office/drawing/2014/main" id="{DDA6BD49-0510-9E7F-CB76-B60C705E5D3F}"/>
              </a:ext>
            </a:extLst>
          </p:cNvPr>
          <p:cNvSpPr txBox="1"/>
          <p:nvPr/>
        </p:nvSpPr>
        <p:spPr>
          <a:xfrm>
            <a:off x="838200" y="4564182"/>
            <a:ext cx="6097836" cy="1631216"/>
          </a:xfrm>
          <a:prstGeom prst="rect">
            <a:avLst/>
          </a:prstGeom>
          <a:noFill/>
        </p:spPr>
        <p:txBody>
          <a:bodyPr wrap="square">
            <a:spAutoFit/>
          </a:bodyPr>
          <a:lstStyle/>
          <a:p>
            <a:pPr marL="0" indent="0">
              <a:buNone/>
            </a:pPr>
            <a:r>
              <a:rPr lang="en-US" sz="2800" dirty="0">
                <a:latin typeface="Palatino"/>
              </a:rPr>
              <a:t>Taryne Tillinghast</a:t>
            </a:r>
          </a:p>
          <a:p>
            <a:pPr marL="0" indent="0">
              <a:buNone/>
            </a:pPr>
            <a:r>
              <a:rPr lang="en-US" dirty="0">
                <a:latin typeface="Palatino"/>
              </a:rPr>
              <a:t>(she/her)</a:t>
            </a:r>
          </a:p>
          <a:p>
            <a:r>
              <a:rPr lang="en-US" dirty="0">
                <a:latin typeface="Palatino"/>
              </a:rPr>
              <a:t>Attorney</a:t>
            </a:r>
          </a:p>
          <a:p>
            <a:r>
              <a:rPr lang="en-US" dirty="0">
                <a:latin typeface="Palatino"/>
              </a:rPr>
              <a:t>Email: </a:t>
            </a:r>
            <a:r>
              <a:rPr lang="en-US" dirty="0">
                <a:latin typeface="Palatino"/>
                <a:hlinkClick r:id="rId3"/>
              </a:rPr>
              <a:t>TTILLINGHAST@LAS.ORG</a:t>
            </a:r>
            <a:endParaRPr lang="en-US" dirty="0">
              <a:latin typeface="Palatino"/>
            </a:endParaRPr>
          </a:p>
          <a:p>
            <a:r>
              <a:rPr lang="en-US" dirty="0">
                <a:latin typeface="Palatino"/>
              </a:rPr>
              <a:t>Direct: (615) 780-7104</a:t>
            </a:r>
            <a:endParaRPr lang="en-US" sz="1400" dirty="0">
              <a:latin typeface="Palatino"/>
            </a:endParaRPr>
          </a:p>
        </p:txBody>
      </p:sp>
      <p:sp>
        <p:nvSpPr>
          <p:cNvPr id="7" name="TextBox 6">
            <a:extLst>
              <a:ext uri="{FF2B5EF4-FFF2-40B4-BE49-F238E27FC236}">
                <a16:creationId xmlns:a16="http://schemas.microsoft.com/office/drawing/2014/main" id="{17059123-5E34-E8C4-75DB-D73583F42241}"/>
              </a:ext>
            </a:extLst>
          </p:cNvPr>
          <p:cNvSpPr txBox="1"/>
          <p:nvPr/>
        </p:nvSpPr>
        <p:spPr>
          <a:xfrm>
            <a:off x="838200" y="2874238"/>
            <a:ext cx="6097836" cy="1631216"/>
          </a:xfrm>
          <a:prstGeom prst="rect">
            <a:avLst/>
          </a:prstGeom>
          <a:noFill/>
        </p:spPr>
        <p:txBody>
          <a:bodyPr wrap="square">
            <a:spAutoFit/>
          </a:bodyPr>
          <a:lstStyle/>
          <a:p>
            <a:pPr marL="0" indent="0">
              <a:buNone/>
            </a:pPr>
            <a:r>
              <a:rPr lang="en-US" sz="2800" dirty="0">
                <a:latin typeface="Palatino"/>
              </a:rPr>
              <a:t>Rebecca Toca</a:t>
            </a:r>
          </a:p>
          <a:p>
            <a:pPr marL="0" indent="0">
              <a:buNone/>
            </a:pPr>
            <a:r>
              <a:rPr lang="en-US" dirty="0">
                <a:latin typeface="Palatino"/>
              </a:rPr>
              <a:t>(she/her)</a:t>
            </a:r>
          </a:p>
          <a:p>
            <a:r>
              <a:rPr lang="en-US" dirty="0">
                <a:latin typeface="Palatino"/>
              </a:rPr>
              <a:t>Attorney</a:t>
            </a:r>
          </a:p>
          <a:p>
            <a:r>
              <a:rPr lang="en-US" dirty="0">
                <a:latin typeface="Palatino"/>
              </a:rPr>
              <a:t>Email: </a:t>
            </a:r>
            <a:r>
              <a:rPr lang="en-US" dirty="0">
                <a:latin typeface="Palatino"/>
                <a:hlinkClick r:id="rId3"/>
              </a:rPr>
              <a:t>RTOCA@LAS.ORG</a:t>
            </a:r>
            <a:endParaRPr lang="en-US" dirty="0">
              <a:latin typeface="Palatino"/>
            </a:endParaRPr>
          </a:p>
          <a:p>
            <a:r>
              <a:rPr lang="en-US" dirty="0">
                <a:latin typeface="Palatino"/>
              </a:rPr>
              <a:t>Direct: (615) 844-7147</a:t>
            </a:r>
            <a:endParaRPr lang="en-US" sz="1400" dirty="0">
              <a:latin typeface="Palatino"/>
            </a:endParaRPr>
          </a:p>
        </p:txBody>
      </p:sp>
    </p:spTree>
    <p:extLst>
      <p:ext uri="{BB962C8B-B14F-4D97-AF65-F5344CB8AC3E}">
        <p14:creationId xmlns:p14="http://schemas.microsoft.com/office/powerpoint/2010/main" val="1436551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63">
            <a:extLst>
              <a:ext uri="{FF2B5EF4-FFF2-40B4-BE49-F238E27FC236}">
                <a16:creationId xmlns:a16="http://schemas.microsoft.com/office/drawing/2014/main" id="{FEB1D36F-634D-636D-DC6F-E5464EA2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65">
            <a:extLst>
              <a:ext uri="{FF2B5EF4-FFF2-40B4-BE49-F238E27FC236}">
                <a16:creationId xmlns:a16="http://schemas.microsoft.com/office/drawing/2014/main" id="{CAEEED55-5DDB-DB0E-76E9-96474342E94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4" name="Freeform 44">
              <a:extLst>
                <a:ext uri="{FF2B5EF4-FFF2-40B4-BE49-F238E27FC236}">
                  <a16:creationId xmlns:a16="http://schemas.microsoft.com/office/drawing/2014/main" id="{FAD887D5-0B78-6654-94BC-889A548CFE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45">
              <a:extLst>
                <a:ext uri="{FF2B5EF4-FFF2-40B4-BE49-F238E27FC236}">
                  <a16:creationId xmlns:a16="http://schemas.microsoft.com/office/drawing/2014/main" id="{93A6222B-78B4-5E43-9AEF-8F0905DDDA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46">
              <a:extLst>
                <a:ext uri="{FF2B5EF4-FFF2-40B4-BE49-F238E27FC236}">
                  <a16:creationId xmlns:a16="http://schemas.microsoft.com/office/drawing/2014/main" id="{5811D5B6-5F91-9CAF-6364-7F386C8E111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47">
              <a:extLst>
                <a:ext uri="{FF2B5EF4-FFF2-40B4-BE49-F238E27FC236}">
                  <a16:creationId xmlns:a16="http://schemas.microsoft.com/office/drawing/2014/main" id="{26BFFB5B-CCF9-1E25-19DB-FB2BDCE085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CB1DB92-A870-1FB3-51AF-9D3AB444487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6E31A7F8-3E57-21FE-964F-9032F2085D63}"/>
              </a:ext>
            </a:extLst>
          </p:cNvPr>
          <p:cNvSpPr txBox="1"/>
          <p:nvPr/>
        </p:nvSpPr>
        <p:spPr>
          <a:xfrm>
            <a:off x="1171196" y="800842"/>
            <a:ext cx="10306520"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Legal Aid in Tennessee</a:t>
            </a:r>
          </a:p>
        </p:txBody>
      </p:sp>
      <p:sp>
        <p:nvSpPr>
          <p:cNvPr id="10" name="Rectangle 9">
            <a:extLst>
              <a:ext uri="{FF2B5EF4-FFF2-40B4-BE49-F238E27FC236}">
                <a16:creationId xmlns:a16="http://schemas.microsoft.com/office/drawing/2014/main" id="{F0B2584C-1921-7678-2280-E3D587F754F9}"/>
              </a:ext>
            </a:extLst>
          </p:cNvPr>
          <p:cNvSpPr/>
          <p:nvPr/>
        </p:nvSpPr>
        <p:spPr>
          <a:xfrm>
            <a:off x="1658396" y="2426834"/>
            <a:ext cx="3518270" cy="3552932"/>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accent1"/>
                </a:solidFill>
                <a:effectLst/>
                <a:uLnTx/>
                <a:uFillTx/>
                <a:latin typeface="Palatino" pitchFamily="2" charset="77"/>
                <a:ea typeface="Palatino" pitchFamily="2" charset="77"/>
                <a:cs typeface="+mn-cs"/>
              </a:rPr>
              <a:t>Legal Aid Society of Middle Tennessee and the Cumberlands</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600" dirty="0">
                <a:solidFill>
                  <a:srgbClr val="7030A0"/>
                </a:solidFill>
                <a:latin typeface="Palatino" pitchFamily="2" charset="77"/>
                <a:ea typeface="Palatino" pitchFamily="2" charset="77"/>
              </a:rPr>
              <a:t>Legal Aid of East Tennessee </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Palatino" pitchFamily="2" charset="77"/>
                <a:ea typeface="Palatino" pitchFamily="2" charset="77"/>
                <a:cs typeface="+mn-cs"/>
              </a:rPr>
              <a:t>West Tennessee Legal Services </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600" dirty="0">
                <a:solidFill>
                  <a:srgbClr val="00B050"/>
                </a:solidFill>
                <a:latin typeface="Palatino" pitchFamily="2" charset="77"/>
                <a:ea typeface="Palatino" pitchFamily="2" charset="77"/>
              </a:rPr>
              <a:t>Memphis Area Legal Services</a:t>
            </a:r>
            <a:endParaRPr kumimoji="0" lang="en-US" sz="1600" b="0" i="0" u="none" strike="noStrike" kern="1200" cap="none" spc="0" normalizeH="0" baseline="0" noProof="0" dirty="0">
              <a:ln>
                <a:noFill/>
              </a:ln>
              <a:solidFill>
                <a:srgbClr val="00B050"/>
              </a:solidFill>
              <a:effectLst/>
              <a:uLnTx/>
              <a:uFillTx/>
              <a:latin typeface="Palatino" pitchFamily="2" charset="77"/>
              <a:ea typeface="Palatino" pitchFamily="2" charset="77"/>
              <a:cs typeface="+mn-cs"/>
            </a:endParaRPr>
          </a:p>
        </p:txBody>
      </p:sp>
      <p:cxnSp>
        <p:nvCxnSpPr>
          <p:cNvPr id="12" name="Straight Connector 11">
            <a:extLst>
              <a:ext uri="{FF2B5EF4-FFF2-40B4-BE49-F238E27FC236}">
                <a16:creationId xmlns:a16="http://schemas.microsoft.com/office/drawing/2014/main" id="{D8AC4710-FD55-B3D2-03FD-595D95BBADFD}"/>
              </a:ext>
            </a:extLst>
          </p:cNvPr>
          <p:cNvCxnSpPr>
            <a:cxnSpLocks/>
          </p:cNvCxnSpPr>
          <p:nvPr/>
        </p:nvCxnSpPr>
        <p:spPr>
          <a:xfrm>
            <a:off x="6784129" y="6456556"/>
            <a:ext cx="4550548" cy="0"/>
          </a:xfrm>
          <a:prstGeom prst="line">
            <a:avLst/>
          </a:prstGeom>
          <a:ln w="12700">
            <a:solidFill>
              <a:srgbClr val="305AA8"/>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8480BAA-BE3C-4BBB-23C0-F9FA0BBACE79}"/>
              </a:ext>
            </a:extLst>
          </p:cNvPr>
          <p:cNvCxnSpPr>
            <a:cxnSpLocks/>
          </p:cNvCxnSpPr>
          <p:nvPr/>
        </p:nvCxnSpPr>
        <p:spPr>
          <a:xfrm>
            <a:off x="635620" y="6456556"/>
            <a:ext cx="4576568" cy="0"/>
          </a:xfrm>
          <a:prstGeom prst="line">
            <a:avLst/>
          </a:prstGeom>
          <a:ln w="12700">
            <a:solidFill>
              <a:srgbClr val="305AA8"/>
            </a:solidFill>
          </a:ln>
        </p:spPr>
        <p:style>
          <a:lnRef idx="1">
            <a:schemeClr val="accent1"/>
          </a:lnRef>
          <a:fillRef idx="0">
            <a:schemeClr val="accent1"/>
          </a:fillRef>
          <a:effectRef idx="0">
            <a:schemeClr val="accent1"/>
          </a:effectRef>
          <a:fontRef idx="minor">
            <a:schemeClr val="tx1"/>
          </a:fontRef>
        </p:style>
      </p:cxnSp>
      <p:pic>
        <p:nvPicPr>
          <p:cNvPr id="14" name="Picture 3" descr="Logo&#10;&#10;Description automatically generated">
            <a:extLst>
              <a:ext uri="{FF2B5EF4-FFF2-40B4-BE49-F238E27FC236}">
                <a16:creationId xmlns:a16="http://schemas.microsoft.com/office/drawing/2014/main" id="{5C78CAA7-2831-FF76-A7FB-9F00DBEE963E}"/>
              </a:ext>
            </a:extLst>
          </p:cNvPr>
          <p:cNvPicPr>
            <a:picLocks noChangeAspect="1"/>
          </p:cNvPicPr>
          <p:nvPr/>
        </p:nvPicPr>
        <p:blipFill rotWithShape="1">
          <a:blip r:embed="rId2"/>
          <a:srcRect l="24868" t="23250" r="26984" b="38177"/>
          <a:stretch/>
        </p:blipFill>
        <p:spPr>
          <a:xfrm>
            <a:off x="5544457" y="5961250"/>
            <a:ext cx="1037775" cy="829927"/>
          </a:xfrm>
          <a:prstGeom prst="rect">
            <a:avLst/>
          </a:prstGeom>
        </p:spPr>
      </p:pic>
      <p:pic>
        <p:nvPicPr>
          <p:cNvPr id="20" name="Picture 19" descr="A map of tennessee with different colored states">
            <a:extLst>
              <a:ext uri="{FF2B5EF4-FFF2-40B4-BE49-F238E27FC236}">
                <a16:creationId xmlns:a16="http://schemas.microsoft.com/office/drawing/2014/main" id="{09F38062-263F-1562-E9FE-62F7D6E39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2232" y="2437393"/>
            <a:ext cx="3876242" cy="3523857"/>
          </a:xfrm>
          <a:prstGeom prst="rect">
            <a:avLst/>
          </a:prstGeom>
        </p:spPr>
      </p:pic>
    </p:spTree>
    <p:extLst>
      <p:ext uri="{BB962C8B-B14F-4D97-AF65-F5344CB8AC3E}">
        <p14:creationId xmlns:p14="http://schemas.microsoft.com/office/powerpoint/2010/main" val="2279745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63">
            <a:extLst>
              <a:ext uri="{FF2B5EF4-FFF2-40B4-BE49-F238E27FC236}">
                <a16:creationId xmlns:a16="http://schemas.microsoft.com/office/drawing/2014/main" id="{D85A4914-0A32-B5A8-5FBC-9D0BAD1FDA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65">
            <a:extLst>
              <a:ext uri="{FF2B5EF4-FFF2-40B4-BE49-F238E27FC236}">
                <a16:creationId xmlns:a16="http://schemas.microsoft.com/office/drawing/2014/main" id="{E3E3763C-1BF0-3AB8-1D0E-6B6ADBC7B65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4" name="Freeform 44">
              <a:extLst>
                <a:ext uri="{FF2B5EF4-FFF2-40B4-BE49-F238E27FC236}">
                  <a16:creationId xmlns:a16="http://schemas.microsoft.com/office/drawing/2014/main" id="{A6A774A2-A020-34C3-D179-6ADE3AA781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45">
              <a:extLst>
                <a:ext uri="{FF2B5EF4-FFF2-40B4-BE49-F238E27FC236}">
                  <a16:creationId xmlns:a16="http://schemas.microsoft.com/office/drawing/2014/main" id="{E407ABA0-6A7F-5269-1D9F-F48D2CD8A42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46">
              <a:extLst>
                <a:ext uri="{FF2B5EF4-FFF2-40B4-BE49-F238E27FC236}">
                  <a16:creationId xmlns:a16="http://schemas.microsoft.com/office/drawing/2014/main" id="{CB48E90C-5AD6-8B0F-E25C-C6385C4669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47">
              <a:extLst>
                <a:ext uri="{FF2B5EF4-FFF2-40B4-BE49-F238E27FC236}">
                  <a16:creationId xmlns:a16="http://schemas.microsoft.com/office/drawing/2014/main" id="{1A8155FA-7C80-E9BF-FC30-D77F0FC51B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C89F93E-23BA-6E17-6605-F1BAB4757BF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E169DDB8-5FC8-2D58-CD82-4E5C8E325751}"/>
              </a:ext>
            </a:extLst>
          </p:cNvPr>
          <p:cNvSpPr txBox="1"/>
          <p:nvPr/>
        </p:nvSpPr>
        <p:spPr>
          <a:xfrm>
            <a:off x="1171196" y="800842"/>
            <a:ext cx="10306520"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Possible Areas of Practice</a:t>
            </a:r>
          </a:p>
        </p:txBody>
      </p:sp>
      <p:sp>
        <p:nvSpPr>
          <p:cNvPr id="10" name="Rectangle 9">
            <a:extLst>
              <a:ext uri="{FF2B5EF4-FFF2-40B4-BE49-F238E27FC236}">
                <a16:creationId xmlns:a16="http://schemas.microsoft.com/office/drawing/2014/main" id="{88173AFA-985F-E9AD-EB92-478F751A0C2A}"/>
              </a:ext>
            </a:extLst>
          </p:cNvPr>
          <p:cNvSpPr/>
          <p:nvPr/>
        </p:nvSpPr>
        <p:spPr>
          <a:xfrm>
            <a:off x="7116402" y="2502181"/>
            <a:ext cx="3518270" cy="3552932"/>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2500" lnSpcReduction="10000"/>
          </a:bodyPr>
          <a:lstStyle/>
          <a:p>
            <a:pPr marR="0" lvl="0" algn="l" defTabSz="914400" rtl="0" eaLnBrk="1" fontAlgn="auto" latinLnBrk="0" hangingPunct="1">
              <a:lnSpc>
                <a:spcPct val="90000"/>
              </a:lnSpc>
              <a:spcBef>
                <a:spcPts val="0"/>
              </a:spcBef>
              <a:spcAft>
                <a:spcPts val="600"/>
              </a:spcAft>
              <a:buClrTx/>
              <a:buSzTx/>
              <a:tabLst/>
              <a:defRPr/>
            </a:pPr>
            <a:endParaRPr kumimoji="0" lang="en-US" sz="1600" b="0" i="0" u="none" strike="noStrike" kern="1200" cap="none" spc="0" normalizeH="0" baseline="0" noProof="0" dirty="0">
              <a:ln>
                <a:noFill/>
              </a:ln>
              <a:solidFill>
                <a:prstClr val="black"/>
              </a:solidFill>
              <a:effectLst/>
              <a:uLnTx/>
              <a:uFillTx/>
              <a:latin typeface="Palatino" pitchFamily="2" charset="77"/>
              <a:ea typeface="Palatino" pitchFamily="2" charset="77"/>
              <a:cs typeface="+mn-cs"/>
            </a:endParaRP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Palatino" pitchFamily="2" charset="77"/>
                <a:ea typeface="Palatino" pitchFamily="2" charset="77"/>
                <a:cs typeface="+mn-cs"/>
              </a:rPr>
              <a:t>Consumer Protection </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600" dirty="0">
                <a:solidFill>
                  <a:prstClr val="black"/>
                </a:solidFill>
                <a:latin typeface="Palatino" pitchFamily="2" charset="77"/>
                <a:ea typeface="Palatino" pitchFamily="2" charset="77"/>
              </a:rPr>
              <a:t>Education </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Palatino" pitchFamily="2" charset="77"/>
                <a:ea typeface="Palatino" pitchFamily="2" charset="77"/>
                <a:cs typeface="+mn-cs"/>
              </a:rPr>
              <a:t>Elder Law </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600" dirty="0">
                <a:solidFill>
                  <a:prstClr val="black"/>
                </a:solidFill>
                <a:latin typeface="Palatino" pitchFamily="2" charset="77"/>
                <a:ea typeface="Palatino" pitchFamily="2" charset="77"/>
              </a:rPr>
              <a:t>Employment </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Palatino" pitchFamily="2" charset="77"/>
                <a:ea typeface="Palatino" pitchFamily="2" charset="77"/>
                <a:cs typeface="+mn-cs"/>
              </a:rPr>
              <a:t>Family Law </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600" dirty="0">
                <a:solidFill>
                  <a:prstClr val="black"/>
                </a:solidFill>
                <a:latin typeface="Palatino" pitchFamily="2" charset="77"/>
                <a:ea typeface="Palatino" pitchFamily="2" charset="77"/>
              </a:rPr>
              <a:t>Domestic Violence </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600" dirty="0">
                <a:solidFill>
                  <a:prstClr val="black"/>
                </a:solidFill>
                <a:latin typeface="Palatino" pitchFamily="2" charset="77"/>
                <a:ea typeface="Palatino" pitchFamily="2" charset="77"/>
              </a:rPr>
              <a:t>Health Law </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600" dirty="0">
                <a:solidFill>
                  <a:prstClr val="black"/>
                </a:solidFill>
                <a:latin typeface="Palatino" pitchFamily="2" charset="77"/>
                <a:ea typeface="Palatino" pitchFamily="2" charset="77"/>
              </a:rPr>
              <a:t>Housing </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600" dirty="0">
                <a:solidFill>
                  <a:prstClr val="black"/>
                </a:solidFill>
                <a:latin typeface="Palatino" pitchFamily="2" charset="77"/>
                <a:ea typeface="Palatino" pitchFamily="2" charset="77"/>
              </a:rPr>
              <a:t>Immigration Law</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600" dirty="0">
                <a:solidFill>
                  <a:prstClr val="black"/>
                </a:solidFill>
                <a:latin typeface="Palatino" pitchFamily="2" charset="77"/>
                <a:ea typeface="Palatino" pitchFamily="2" charset="77"/>
              </a:rPr>
              <a:t>Juvenile Law</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600" dirty="0">
                <a:solidFill>
                  <a:prstClr val="black"/>
                </a:solidFill>
                <a:latin typeface="Palatino" pitchFamily="2" charset="77"/>
                <a:ea typeface="Palatino" pitchFamily="2" charset="77"/>
              </a:rPr>
              <a:t>Public Benefits</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600" dirty="0">
                <a:solidFill>
                  <a:prstClr val="black"/>
                </a:solidFill>
                <a:latin typeface="Palatino" pitchFamily="2" charset="77"/>
                <a:ea typeface="Palatino" pitchFamily="2" charset="77"/>
              </a:rPr>
              <a:t>Tax Disputes</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lang="en-US" sz="1600" dirty="0">
              <a:solidFill>
                <a:prstClr val="black"/>
              </a:solidFill>
              <a:latin typeface="Palatino" pitchFamily="2" charset="77"/>
              <a:ea typeface="Palatino" pitchFamily="2" charset="77"/>
            </a:endParaRPr>
          </a:p>
        </p:txBody>
      </p:sp>
      <p:cxnSp>
        <p:nvCxnSpPr>
          <p:cNvPr id="12" name="Straight Connector 11">
            <a:extLst>
              <a:ext uri="{FF2B5EF4-FFF2-40B4-BE49-F238E27FC236}">
                <a16:creationId xmlns:a16="http://schemas.microsoft.com/office/drawing/2014/main" id="{6B717E7F-9F76-0C25-D058-E4939D3C1BD1}"/>
              </a:ext>
            </a:extLst>
          </p:cNvPr>
          <p:cNvCxnSpPr>
            <a:cxnSpLocks/>
          </p:cNvCxnSpPr>
          <p:nvPr/>
        </p:nvCxnSpPr>
        <p:spPr>
          <a:xfrm>
            <a:off x="6784129" y="6456556"/>
            <a:ext cx="4550548" cy="0"/>
          </a:xfrm>
          <a:prstGeom prst="line">
            <a:avLst/>
          </a:prstGeom>
          <a:ln w="12700">
            <a:solidFill>
              <a:srgbClr val="305AA8"/>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DD9ACE3-2BC6-8B65-F645-F97FBE262ADD}"/>
              </a:ext>
            </a:extLst>
          </p:cNvPr>
          <p:cNvCxnSpPr>
            <a:cxnSpLocks/>
          </p:cNvCxnSpPr>
          <p:nvPr/>
        </p:nvCxnSpPr>
        <p:spPr>
          <a:xfrm>
            <a:off x="635620" y="6456556"/>
            <a:ext cx="4576568" cy="0"/>
          </a:xfrm>
          <a:prstGeom prst="line">
            <a:avLst/>
          </a:prstGeom>
          <a:ln w="12700">
            <a:solidFill>
              <a:srgbClr val="305AA8"/>
            </a:solidFill>
          </a:ln>
        </p:spPr>
        <p:style>
          <a:lnRef idx="1">
            <a:schemeClr val="accent1"/>
          </a:lnRef>
          <a:fillRef idx="0">
            <a:schemeClr val="accent1"/>
          </a:fillRef>
          <a:effectRef idx="0">
            <a:schemeClr val="accent1"/>
          </a:effectRef>
          <a:fontRef idx="minor">
            <a:schemeClr val="tx1"/>
          </a:fontRef>
        </p:style>
      </p:cxnSp>
      <p:pic>
        <p:nvPicPr>
          <p:cNvPr id="14" name="Picture 3" descr="Logo&#10;&#10;Description automatically generated">
            <a:extLst>
              <a:ext uri="{FF2B5EF4-FFF2-40B4-BE49-F238E27FC236}">
                <a16:creationId xmlns:a16="http://schemas.microsoft.com/office/drawing/2014/main" id="{29BF1CCE-53C6-E228-6AF5-BB076C0DF6D9}"/>
              </a:ext>
            </a:extLst>
          </p:cNvPr>
          <p:cNvPicPr>
            <a:picLocks noChangeAspect="1"/>
          </p:cNvPicPr>
          <p:nvPr/>
        </p:nvPicPr>
        <p:blipFill rotWithShape="1">
          <a:blip r:embed="rId2"/>
          <a:srcRect l="24868" t="23250" r="26984" b="38177"/>
          <a:stretch/>
        </p:blipFill>
        <p:spPr>
          <a:xfrm>
            <a:off x="5544457" y="5961250"/>
            <a:ext cx="1037775" cy="829927"/>
          </a:xfrm>
          <a:prstGeom prst="rect">
            <a:avLst/>
          </a:prstGeom>
        </p:spPr>
      </p:pic>
      <p:pic>
        <p:nvPicPr>
          <p:cNvPr id="1028" name="Picture 4">
            <a:extLst>
              <a:ext uri="{FF2B5EF4-FFF2-40B4-BE49-F238E27FC236}">
                <a16:creationId xmlns:a16="http://schemas.microsoft.com/office/drawing/2014/main" id="{7B7FC7D9-3EDF-8B78-F9B2-97305F2590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6767" y="2775669"/>
            <a:ext cx="4667709" cy="3110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502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63">
            <a:extLst>
              <a:ext uri="{FF2B5EF4-FFF2-40B4-BE49-F238E27FC236}">
                <a16:creationId xmlns:a16="http://schemas.microsoft.com/office/drawing/2014/main" id="{C6D0281A-503F-734C-7452-A83F30EC8C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7" name="Picture 9">
            <a:extLst>
              <a:ext uri="{FF2B5EF4-FFF2-40B4-BE49-F238E27FC236}">
                <a16:creationId xmlns:a16="http://schemas.microsoft.com/office/drawing/2014/main" id="{2EB313E0-B2F4-CB3E-DF09-D7E9F4BBCE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032" y="2602764"/>
            <a:ext cx="4466860" cy="335176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65">
            <a:extLst>
              <a:ext uri="{FF2B5EF4-FFF2-40B4-BE49-F238E27FC236}">
                <a16:creationId xmlns:a16="http://schemas.microsoft.com/office/drawing/2014/main" id="{9A30C191-F4CD-B9BC-EDB5-83850F8681D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6" name="Freeform 44">
              <a:extLst>
                <a:ext uri="{FF2B5EF4-FFF2-40B4-BE49-F238E27FC236}">
                  <a16:creationId xmlns:a16="http://schemas.microsoft.com/office/drawing/2014/main" id="{0054E877-C445-0AE2-5349-BA28AE5CB8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45">
              <a:extLst>
                <a:ext uri="{FF2B5EF4-FFF2-40B4-BE49-F238E27FC236}">
                  <a16:creationId xmlns:a16="http://schemas.microsoft.com/office/drawing/2014/main" id="{98241120-5063-1401-CBF3-5AEE48931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46">
              <a:extLst>
                <a:ext uri="{FF2B5EF4-FFF2-40B4-BE49-F238E27FC236}">
                  <a16:creationId xmlns:a16="http://schemas.microsoft.com/office/drawing/2014/main" id="{F8A519FD-1124-99AB-0986-4CA2D43665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47">
              <a:extLst>
                <a:ext uri="{FF2B5EF4-FFF2-40B4-BE49-F238E27FC236}">
                  <a16:creationId xmlns:a16="http://schemas.microsoft.com/office/drawing/2014/main" id="{BABDCA02-A45E-4A39-AC54-04106DE442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ECE4CEC-0719-0B98-4676-0BB4C0A8447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CC458A29-B9D4-CBA7-91AB-CF5985136663}"/>
              </a:ext>
            </a:extLst>
          </p:cNvPr>
          <p:cNvSpPr txBox="1"/>
          <p:nvPr/>
        </p:nvSpPr>
        <p:spPr>
          <a:xfrm>
            <a:off x="1171196" y="800842"/>
            <a:ext cx="10306520"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Costs to Clients</a:t>
            </a:r>
          </a:p>
        </p:txBody>
      </p:sp>
      <p:sp>
        <p:nvSpPr>
          <p:cNvPr id="12" name="Rectangle 11">
            <a:extLst>
              <a:ext uri="{FF2B5EF4-FFF2-40B4-BE49-F238E27FC236}">
                <a16:creationId xmlns:a16="http://schemas.microsoft.com/office/drawing/2014/main" id="{F4ED89AD-2DF0-9771-D6B0-FA451DDAFF1F}"/>
              </a:ext>
            </a:extLst>
          </p:cNvPr>
          <p:cNvSpPr/>
          <p:nvPr/>
        </p:nvSpPr>
        <p:spPr>
          <a:xfrm>
            <a:off x="7116402" y="2502181"/>
            <a:ext cx="3518270" cy="3552932"/>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p>
            <a:pPr marR="0" lvl="0" algn="l" defTabSz="914400" rtl="0" eaLnBrk="1" fontAlgn="auto" latinLnBrk="0" hangingPunct="1">
              <a:lnSpc>
                <a:spcPct val="90000"/>
              </a:lnSpc>
              <a:spcBef>
                <a:spcPts val="0"/>
              </a:spcBef>
              <a:spcAft>
                <a:spcPts val="600"/>
              </a:spcAft>
              <a:buClrTx/>
              <a:buSzTx/>
              <a:tabLst/>
              <a:defRPr/>
            </a:pPr>
            <a:endParaRPr kumimoji="0" lang="en-US" sz="1600" b="0" i="0" u="none" strike="noStrike" kern="1200" cap="none" spc="0" normalizeH="0" baseline="0" noProof="0" dirty="0">
              <a:ln>
                <a:noFill/>
              </a:ln>
              <a:solidFill>
                <a:prstClr val="black"/>
              </a:solidFill>
              <a:effectLst/>
              <a:uLnTx/>
              <a:uFillTx/>
              <a:latin typeface="Palatino" pitchFamily="2" charset="77"/>
              <a:ea typeface="Palatino" pitchFamily="2" charset="77"/>
              <a:cs typeface="+mn-cs"/>
            </a:endParaRP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Palatino" pitchFamily="2" charset="77"/>
                <a:ea typeface="Palatino" pitchFamily="2" charset="77"/>
                <a:cs typeface="+mn-cs"/>
              </a:rPr>
              <a:t>If a person qualifies for our help, we provide free legal representation and advice </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600" dirty="0">
                <a:solidFill>
                  <a:prstClr val="black"/>
                </a:solidFill>
                <a:latin typeface="Palatino" pitchFamily="2" charset="77"/>
                <a:ea typeface="Palatino" pitchFamily="2" charset="77"/>
              </a:rPr>
              <a:t>Our clients only pay for filing fees or other costs assessed by a third party</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600" dirty="0">
                <a:solidFill>
                  <a:prstClr val="black"/>
                </a:solidFill>
                <a:latin typeface="Palatino" pitchFamily="2" charset="77"/>
                <a:ea typeface="Palatino" pitchFamily="2" charset="77"/>
              </a:rPr>
              <a:t>Ex: fee waivers, ordered costs, paternity tests, service costs</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lang="en-US" sz="1600" dirty="0">
              <a:solidFill>
                <a:prstClr val="black"/>
              </a:solidFill>
              <a:latin typeface="Palatino" pitchFamily="2" charset="77"/>
              <a:ea typeface="Palatino" pitchFamily="2" charset="77"/>
            </a:endParaRPr>
          </a:p>
        </p:txBody>
      </p:sp>
      <p:cxnSp>
        <p:nvCxnSpPr>
          <p:cNvPr id="13" name="Straight Connector 12">
            <a:extLst>
              <a:ext uri="{FF2B5EF4-FFF2-40B4-BE49-F238E27FC236}">
                <a16:creationId xmlns:a16="http://schemas.microsoft.com/office/drawing/2014/main" id="{E3C067E8-638B-DF78-C335-1FB92CBAAD9E}"/>
              </a:ext>
            </a:extLst>
          </p:cNvPr>
          <p:cNvCxnSpPr>
            <a:cxnSpLocks/>
          </p:cNvCxnSpPr>
          <p:nvPr/>
        </p:nvCxnSpPr>
        <p:spPr>
          <a:xfrm>
            <a:off x="6784129" y="6456556"/>
            <a:ext cx="4550548" cy="0"/>
          </a:xfrm>
          <a:prstGeom prst="line">
            <a:avLst/>
          </a:prstGeom>
          <a:ln w="12700">
            <a:solidFill>
              <a:srgbClr val="305AA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4ED7B65-5872-2EAB-ACC7-E1A7A9CA566B}"/>
              </a:ext>
            </a:extLst>
          </p:cNvPr>
          <p:cNvCxnSpPr>
            <a:cxnSpLocks/>
          </p:cNvCxnSpPr>
          <p:nvPr/>
        </p:nvCxnSpPr>
        <p:spPr>
          <a:xfrm>
            <a:off x="635620" y="6456556"/>
            <a:ext cx="4576568" cy="0"/>
          </a:xfrm>
          <a:prstGeom prst="line">
            <a:avLst/>
          </a:prstGeom>
          <a:ln w="12700">
            <a:solidFill>
              <a:srgbClr val="305AA8"/>
            </a:solidFill>
          </a:ln>
        </p:spPr>
        <p:style>
          <a:lnRef idx="1">
            <a:schemeClr val="accent1"/>
          </a:lnRef>
          <a:fillRef idx="0">
            <a:schemeClr val="accent1"/>
          </a:fillRef>
          <a:effectRef idx="0">
            <a:schemeClr val="accent1"/>
          </a:effectRef>
          <a:fontRef idx="minor">
            <a:schemeClr val="tx1"/>
          </a:fontRef>
        </p:style>
      </p:cxnSp>
      <p:pic>
        <p:nvPicPr>
          <p:cNvPr id="15" name="Picture 3" descr="Logo&#10;&#10;Description automatically generated">
            <a:extLst>
              <a:ext uri="{FF2B5EF4-FFF2-40B4-BE49-F238E27FC236}">
                <a16:creationId xmlns:a16="http://schemas.microsoft.com/office/drawing/2014/main" id="{557B517F-8680-A8B1-F7F8-AD8A6D7A23A9}"/>
              </a:ext>
            </a:extLst>
          </p:cNvPr>
          <p:cNvPicPr>
            <a:picLocks noChangeAspect="1"/>
          </p:cNvPicPr>
          <p:nvPr/>
        </p:nvPicPr>
        <p:blipFill rotWithShape="1">
          <a:blip r:embed="rId3"/>
          <a:srcRect l="24868" t="23250" r="26984" b="38177"/>
          <a:stretch/>
        </p:blipFill>
        <p:spPr>
          <a:xfrm>
            <a:off x="5562122" y="6028073"/>
            <a:ext cx="1037775" cy="829927"/>
          </a:xfrm>
          <a:prstGeom prst="rect">
            <a:avLst/>
          </a:prstGeom>
        </p:spPr>
      </p:pic>
    </p:spTree>
    <p:extLst>
      <p:ext uri="{BB962C8B-B14F-4D97-AF65-F5344CB8AC3E}">
        <p14:creationId xmlns:p14="http://schemas.microsoft.com/office/powerpoint/2010/main" val="1487228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63">
            <a:extLst>
              <a:ext uri="{FF2B5EF4-FFF2-40B4-BE49-F238E27FC236}">
                <a16:creationId xmlns:a16="http://schemas.microsoft.com/office/drawing/2014/main" id="{1C3D76F8-FE77-55C4-4185-B76884F143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65">
            <a:extLst>
              <a:ext uri="{FF2B5EF4-FFF2-40B4-BE49-F238E27FC236}">
                <a16:creationId xmlns:a16="http://schemas.microsoft.com/office/drawing/2014/main" id="{735CC92F-F362-ED92-92B1-1D91A001CAC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4" name="Freeform 44">
              <a:extLst>
                <a:ext uri="{FF2B5EF4-FFF2-40B4-BE49-F238E27FC236}">
                  <a16:creationId xmlns:a16="http://schemas.microsoft.com/office/drawing/2014/main" id="{71313F53-A16F-D59F-81E3-7CFA3D3FD1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45">
              <a:extLst>
                <a:ext uri="{FF2B5EF4-FFF2-40B4-BE49-F238E27FC236}">
                  <a16:creationId xmlns:a16="http://schemas.microsoft.com/office/drawing/2014/main" id="{1BBCF3EA-A01F-9EDB-B360-1D3C1F951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46">
              <a:extLst>
                <a:ext uri="{FF2B5EF4-FFF2-40B4-BE49-F238E27FC236}">
                  <a16:creationId xmlns:a16="http://schemas.microsoft.com/office/drawing/2014/main" id="{C7743427-4205-A73E-80B9-3B14471584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47">
              <a:extLst>
                <a:ext uri="{FF2B5EF4-FFF2-40B4-BE49-F238E27FC236}">
                  <a16:creationId xmlns:a16="http://schemas.microsoft.com/office/drawing/2014/main" id="{5E02D302-5485-2623-BA22-4D5630FA29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E5AE94A-7BE3-02E7-CE94-FB7CF84CDE3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12F09416-D0B4-A702-13AD-1661B2A39B68}"/>
              </a:ext>
            </a:extLst>
          </p:cNvPr>
          <p:cNvSpPr txBox="1"/>
          <p:nvPr/>
        </p:nvSpPr>
        <p:spPr>
          <a:xfrm>
            <a:off x="1171196" y="800842"/>
            <a:ext cx="10306520"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Legal Aid Process</a:t>
            </a:r>
          </a:p>
        </p:txBody>
      </p:sp>
      <p:cxnSp>
        <p:nvCxnSpPr>
          <p:cNvPr id="12" name="Straight Connector 11">
            <a:extLst>
              <a:ext uri="{FF2B5EF4-FFF2-40B4-BE49-F238E27FC236}">
                <a16:creationId xmlns:a16="http://schemas.microsoft.com/office/drawing/2014/main" id="{0266EC45-B148-EE69-9C49-2CA507B66BAF}"/>
              </a:ext>
            </a:extLst>
          </p:cNvPr>
          <p:cNvCxnSpPr>
            <a:cxnSpLocks/>
          </p:cNvCxnSpPr>
          <p:nvPr/>
        </p:nvCxnSpPr>
        <p:spPr>
          <a:xfrm>
            <a:off x="6784129" y="6456556"/>
            <a:ext cx="4550548" cy="0"/>
          </a:xfrm>
          <a:prstGeom prst="line">
            <a:avLst/>
          </a:prstGeom>
          <a:ln w="12700">
            <a:solidFill>
              <a:srgbClr val="305AA8"/>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0F9C8FF-FDCD-AF1A-0C84-1F13C0C49E5B}"/>
              </a:ext>
            </a:extLst>
          </p:cNvPr>
          <p:cNvCxnSpPr>
            <a:cxnSpLocks/>
          </p:cNvCxnSpPr>
          <p:nvPr/>
        </p:nvCxnSpPr>
        <p:spPr>
          <a:xfrm>
            <a:off x="635620" y="6456556"/>
            <a:ext cx="4576568" cy="0"/>
          </a:xfrm>
          <a:prstGeom prst="line">
            <a:avLst/>
          </a:prstGeom>
          <a:ln w="12700">
            <a:solidFill>
              <a:srgbClr val="305AA8"/>
            </a:solidFill>
          </a:ln>
        </p:spPr>
        <p:style>
          <a:lnRef idx="1">
            <a:schemeClr val="accent1"/>
          </a:lnRef>
          <a:fillRef idx="0">
            <a:schemeClr val="accent1"/>
          </a:fillRef>
          <a:effectRef idx="0">
            <a:schemeClr val="accent1"/>
          </a:effectRef>
          <a:fontRef idx="minor">
            <a:schemeClr val="tx1"/>
          </a:fontRef>
        </p:style>
      </p:cxnSp>
      <p:pic>
        <p:nvPicPr>
          <p:cNvPr id="14" name="Picture 3" descr="Logo&#10;&#10;Description automatically generated">
            <a:extLst>
              <a:ext uri="{FF2B5EF4-FFF2-40B4-BE49-F238E27FC236}">
                <a16:creationId xmlns:a16="http://schemas.microsoft.com/office/drawing/2014/main" id="{448DD350-1EA0-16D2-E083-E2EE01BE68AB}"/>
              </a:ext>
            </a:extLst>
          </p:cNvPr>
          <p:cNvPicPr>
            <a:picLocks noChangeAspect="1"/>
          </p:cNvPicPr>
          <p:nvPr/>
        </p:nvPicPr>
        <p:blipFill rotWithShape="1">
          <a:blip r:embed="rId2"/>
          <a:srcRect l="24868" t="23250" r="26984" b="38177"/>
          <a:stretch/>
        </p:blipFill>
        <p:spPr>
          <a:xfrm>
            <a:off x="5544457" y="5961250"/>
            <a:ext cx="1037775" cy="829927"/>
          </a:xfrm>
          <a:prstGeom prst="rect">
            <a:avLst/>
          </a:prstGeom>
        </p:spPr>
      </p:pic>
      <p:graphicFrame>
        <p:nvGraphicFramePr>
          <p:cNvPr id="20" name="Diagram 19">
            <a:extLst>
              <a:ext uri="{FF2B5EF4-FFF2-40B4-BE49-F238E27FC236}">
                <a16:creationId xmlns:a16="http://schemas.microsoft.com/office/drawing/2014/main" id="{6A09AB6B-195B-1291-DC76-1BB58D0039A6}"/>
              </a:ext>
            </a:extLst>
          </p:cNvPr>
          <p:cNvGraphicFramePr/>
          <p:nvPr>
            <p:extLst>
              <p:ext uri="{D42A27DB-BD31-4B8C-83A1-F6EECF244321}">
                <p14:modId xmlns:p14="http://schemas.microsoft.com/office/powerpoint/2010/main" val="2331851952"/>
              </p:ext>
            </p:extLst>
          </p:nvPr>
        </p:nvGraphicFramePr>
        <p:xfrm>
          <a:off x="2086195" y="2400300"/>
          <a:ext cx="7954297" cy="3654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48415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31866E1-DE8B-864A-904D-3593073886C9}"/>
              </a:ext>
            </a:extLst>
          </p:cNvPr>
          <p:cNvPicPr>
            <a:picLocks noGrp="1" noChangeAspect="1"/>
          </p:cNvPicPr>
          <p:nvPr>
            <p:ph type="pic" idx="1"/>
          </p:nvPr>
        </p:nvPicPr>
        <p:blipFill rotWithShape="1">
          <a:blip r:embed="rId3" cstate="screen">
            <a:extLst>
              <a:ext uri="{BEBA8EAE-BF5A-486C-A8C5-ECC9F3942E4B}">
                <a14:imgProps xmlns:a14="http://schemas.microsoft.com/office/drawing/2010/main">
                  <a14:imgLayer r:embed="rId4">
                    <a14:imgEffect>
                      <a14:colorTemperature colorTemp="7200"/>
                    </a14:imgEffect>
                    <a14:imgEffect>
                      <a14:saturation sat="0"/>
                    </a14:imgEffect>
                  </a14:imgLayer>
                </a14:imgProps>
              </a:ext>
              <a:ext uri="{28A0092B-C50C-407E-A947-70E740481C1C}">
                <a14:useLocalDpi xmlns:a14="http://schemas.microsoft.com/office/drawing/2010/main"/>
              </a:ext>
            </a:extLst>
          </a:blip>
          <a:srcRect/>
          <a:stretch>
            <a:fillRect/>
          </a:stretch>
        </p:blipFill>
        <p:spPr>
          <a:xfrm>
            <a:off x="0" y="0"/>
            <a:ext cx="12192000" cy="5705856"/>
          </a:xfrm>
        </p:spPr>
      </p:pic>
      <p:sp>
        <p:nvSpPr>
          <p:cNvPr id="7" name="TextBox 6">
            <a:extLst>
              <a:ext uri="{FF2B5EF4-FFF2-40B4-BE49-F238E27FC236}">
                <a16:creationId xmlns:a16="http://schemas.microsoft.com/office/drawing/2014/main" id="{A3ACDA1C-30D3-7F48-8093-5C7EB901160E}"/>
              </a:ext>
            </a:extLst>
          </p:cNvPr>
          <p:cNvSpPr txBox="1"/>
          <p:nvPr/>
        </p:nvSpPr>
        <p:spPr>
          <a:xfrm>
            <a:off x="1898887" y="1606401"/>
            <a:ext cx="8653500" cy="3170099"/>
          </a:xfrm>
          <a:prstGeom prst="rect">
            <a:avLst/>
          </a:prstGeom>
          <a:solidFill>
            <a:srgbClr val="E7E6E6">
              <a:alpha val="83922"/>
            </a:srgb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Palatino" pitchFamily="2" charset="77"/>
                <a:ea typeface="Palatino" pitchFamily="2" charset="77"/>
                <a:cs typeface="Arial" panose="020B0604020202020204" pitchFamily="34" charset="0"/>
              </a:rPr>
              <a:t>Disclaimer: The information provided in this presentation cannot take the place of legal advice. Each case is different and needs individual attention.</a:t>
            </a:r>
          </a:p>
        </p:txBody>
      </p:sp>
      <p:cxnSp>
        <p:nvCxnSpPr>
          <p:cNvPr id="3" name="Straight Connector 2">
            <a:extLst>
              <a:ext uri="{FF2B5EF4-FFF2-40B4-BE49-F238E27FC236}">
                <a16:creationId xmlns:a16="http://schemas.microsoft.com/office/drawing/2014/main" id="{F0A1F61C-C9FD-A503-36D4-5B765D3713D9}"/>
              </a:ext>
            </a:extLst>
          </p:cNvPr>
          <p:cNvCxnSpPr>
            <a:cxnSpLocks/>
          </p:cNvCxnSpPr>
          <p:nvPr/>
        </p:nvCxnSpPr>
        <p:spPr>
          <a:xfrm>
            <a:off x="6784129" y="6456556"/>
            <a:ext cx="4550548" cy="0"/>
          </a:xfrm>
          <a:prstGeom prst="line">
            <a:avLst/>
          </a:prstGeom>
          <a:ln w="12700">
            <a:solidFill>
              <a:srgbClr val="305AA8"/>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5C0D79C-3E1C-8C03-925B-A06B9C4C3D27}"/>
              </a:ext>
            </a:extLst>
          </p:cNvPr>
          <p:cNvCxnSpPr>
            <a:cxnSpLocks/>
          </p:cNvCxnSpPr>
          <p:nvPr/>
        </p:nvCxnSpPr>
        <p:spPr>
          <a:xfrm>
            <a:off x="635620" y="6456556"/>
            <a:ext cx="4576568" cy="0"/>
          </a:xfrm>
          <a:prstGeom prst="line">
            <a:avLst/>
          </a:prstGeom>
          <a:ln w="12700">
            <a:solidFill>
              <a:srgbClr val="305AA8"/>
            </a:solidFill>
          </a:ln>
        </p:spPr>
        <p:style>
          <a:lnRef idx="1">
            <a:schemeClr val="accent1"/>
          </a:lnRef>
          <a:fillRef idx="0">
            <a:schemeClr val="accent1"/>
          </a:fillRef>
          <a:effectRef idx="0">
            <a:schemeClr val="accent1"/>
          </a:effectRef>
          <a:fontRef idx="minor">
            <a:schemeClr val="tx1"/>
          </a:fontRef>
        </p:style>
      </p:cxnSp>
      <p:pic>
        <p:nvPicPr>
          <p:cNvPr id="12" name="Picture 3" descr="Logo&#10;&#10;Description automatically generated">
            <a:extLst>
              <a:ext uri="{FF2B5EF4-FFF2-40B4-BE49-F238E27FC236}">
                <a16:creationId xmlns:a16="http://schemas.microsoft.com/office/drawing/2014/main" id="{4820ABB2-753D-DCA9-5ADB-378115F96345}"/>
              </a:ext>
            </a:extLst>
          </p:cNvPr>
          <p:cNvPicPr>
            <a:picLocks noChangeAspect="1"/>
          </p:cNvPicPr>
          <p:nvPr/>
        </p:nvPicPr>
        <p:blipFill rotWithShape="1">
          <a:blip r:embed="rId5"/>
          <a:srcRect l="24868" t="23250" r="26984" b="38177"/>
          <a:stretch/>
        </p:blipFill>
        <p:spPr>
          <a:xfrm>
            <a:off x="5544457" y="5961250"/>
            <a:ext cx="1037775" cy="829927"/>
          </a:xfrm>
          <a:prstGeom prst="rect">
            <a:avLst/>
          </a:prstGeom>
        </p:spPr>
      </p:pic>
    </p:spTree>
    <p:extLst>
      <p:ext uri="{BB962C8B-B14F-4D97-AF65-F5344CB8AC3E}">
        <p14:creationId xmlns:p14="http://schemas.microsoft.com/office/powerpoint/2010/main" val="3320100462"/>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9000" b="-9000"/>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BF1A82B-B9FF-0B56-285F-57370C11EA39}"/>
              </a:ext>
            </a:extLst>
          </p:cNvPr>
          <p:cNvSpPr>
            <a:spLocks noGrp="1"/>
          </p:cNvSpPr>
          <p:nvPr>
            <p:ph type="title"/>
          </p:nvPr>
        </p:nvSpPr>
        <p:spPr>
          <a:xfrm>
            <a:off x="838200" y="653866"/>
            <a:ext cx="10515600" cy="1325563"/>
          </a:xfrm>
        </p:spPr>
        <p:txBody>
          <a:bodyPr>
            <a:normAutofit/>
          </a:bodyPr>
          <a:lstStyle/>
          <a:p>
            <a:pPr algn="ctr"/>
            <a:r>
              <a:rPr lang="en-US" sz="4400" b="0" i="0" dirty="0">
                <a:effectLst/>
                <a:latin typeface="Arial" panose="020B0604020202020204" pitchFamily="34" charset="0"/>
                <a:cs typeface="Arial" panose="020B0604020202020204" pitchFamily="34" charset="0"/>
              </a:rPr>
              <a:t>OP Statute</a:t>
            </a:r>
            <a:br>
              <a:rPr lang="en-US" sz="4400" b="0" i="0" dirty="0">
                <a:effectLst/>
                <a:latin typeface="Arial" panose="020B0604020202020204" pitchFamily="34" charset="0"/>
                <a:cs typeface="Arial" panose="020B0604020202020204" pitchFamily="34" charset="0"/>
              </a:rPr>
            </a:br>
            <a:r>
              <a:rPr lang="en-US" sz="4400" b="0" i="0" dirty="0">
                <a:effectLst/>
                <a:latin typeface="Arial" panose="020B0604020202020204" pitchFamily="34" charset="0"/>
                <a:cs typeface="Arial" panose="020B0604020202020204" pitchFamily="34" charset="0"/>
              </a:rPr>
              <a:t>TCA 36-3-6</a:t>
            </a:r>
            <a:endParaRPr lang="en-US" dirty="0">
              <a:latin typeface="Palatino"/>
            </a:endParaRPr>
          </a:p>
        </p:txBody>
      </p:sp>
    </p:spTree>
    <p:extLst>
      <p:ext uri="{BB962C8B-B14F-4D97-AF65-F5344CB8AC3E}">
        <p14:creationId xmlns:p14="http://schemas.microsoft.com/office/powerpoint/2010/main" val="24712580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2399</TotalTime>
  <Words>1808</Words>
  <Application>Microsoft Office PowerPoint</Application>
  <PresentationFormat>Widescreen</PresentationFormat>
  <Paragraphs>209</Paragraphs>
  <Slides>30</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30</vt:i4>
      </vt:variant>
    </vt:vector>
  </HeadingPairs>
  <TitlesOfParts>
    <vt:vector size="37" baseType="lpstr">
      <vt:lpstr>Arial</vt:lpstr>
      <vt:lpstr>Calibri</vt:lpstr>
      <vt:lpstr>Calibri Light</vt:lpstr>
      <vt:lpstr>Open Sans</vt:lpstr>
      <vt:lpstr>Palatino</vt:lpstr>
      <vt:lpstr>Office Theme</vt:lpstr>
      <vt:lpstr>1_Office Theme</vt:lpstr>
      <vt:lpstr>PowerPoint Presentation</vt:lpstr>
      <vt:lpstr>Getting to Know Each Other</vt:lpstr>
      <vt:lpstr>PowerPoint Presentation</vt:lpstr>
      <vt:lpstr>PowerPoint Presentation</vt:lpstr>
      <vt:lpstr>PowerPoint Presentation</vt:lpstr>
      <vt:lpstr>PowerPoint Presentation</vt:lpstr>
      <vt:lpstr>PowerPoint Presentation</vt:lpstr>
      <vt:lpstr>PowerPoint Presentation</vt:lpstr>
      <vt:lpstr>OP Statute TCA 36-3-6</vt:lpstr>
      <vt:lpstr>PowerPoint Presentation</vt:lpstr>
      <vt:lpstr>PowerPoint Presentation</vt:lpstr>
      <vt:lpstr>PowerPoint Presentation</vt:lpstr>
      <vt:lpstr>PowerPoint Presentation</vt:lpstr>
      <vt:lpstr>Case Example</vt:lpstr>
      <vt:lpstr>Elder or Vulnerable Adult Abuse OP Statute TCA 71-6-124</vt:lpstr>
      <vt:lpstr>PowerPoint Presentation</vt:lpstr>
      <vt:lpstr>PowerPoint Presentation</vt:lpstr>
      <vt:lpstr>PowerPoint Presentation</vt:lpstr>
      <vt:lpstr>PowerPoint Presentation</vt:lpstr>
      <vt:lpstr>Lifetime OP Statute: TCA 36-3-627</vt:lpstr>
      <vt:lpstr>PowerPoint Presentation</vt:lpstr>
      <vt:lpstr>PowerPoint Presentation</vt:lpstr>
      <vt:lpstr>Three Types of Orders of Protection</vt:lpstr>
      <vt:lpstr>PowerPoint Presentation</vt:lpstr>
      <vt:lpstr>PowerPoint Presentation</vt:lpstr>
      <vt:lpstr>PowerPoint Presentation</vt:lpstr>
      <vt:lpstr>Case Example</vt:lpstr>
      <vt:lpstr>PowerPoint Presentation</vt:lpstr>
      <vt:lpstr>BREAKOUTS</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Amber Vargas</dc:creator>
  <cp:lastModifiedBy>Taryne Tillinghast</cp:lastModifiedBy>
  <cp:revision>68</cp:revision>
  <dcterms:created xsi:type="dcterms:W3CDTF">2024-01-24T20:39:26Z</dcterms:created>
  <dcterms:modified xsi:type="dcterms:W3CDTF">2024-03-29T20:18:47Z</dcterms:modified>
</cp:coreProperties>
</file>