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33"/>
  </p:notesMasterIdLst>
  <p:handoutMasterIdLst>
    <p:handoutMasterId r:id="rId34"/>
  </p:handoutMasterIdLst>
  <p:sldIdLst>
    <p:sldId id="256" r:id="rId5"/>
    <p:sldId id="277" r:id="rId6"/>
    <p:sldId id="258" r:id="rId7"/>
    <p:sldId id="293" r:id="rId8"/>
    <p:sldId id="294" r:id="rId9"/>
    <p:sldId id="264" r:id="rId10"/>
    <p:sldId id="261" r:id="rId11"/>
    <p:sldId id="297" r:id="rId12"/>
    <p:sldId id="296" r:id="rId13"/>
    <p:sldId id="298" r:id="rId14"/>
    <p:sldId id="269" r:id="rId15"/>
    <p:sldId id="309" r:id="rId16"/>
    <p:sldId id="310" r:id="rId17"/>
    <p:sldId id="300" r:id="rId18"/>
    <p:sldId id="301" r:id="rId19"/>
    <p:sldId id="305" r:id="rId20"/>
    <p:sldId id="306" r:id="rId21"/>
    <p:sldId id="307" r:id="rId22"/>
    <p:sldId id="308" r:id="rId23"/>
    <p:sldId id="314" r:id="rId24"/>
    <p:sldId id="316" r:id="rId25"/>
    <p:sldId id="315" r:id="rId26"/>
    <p:sldId id="311" r:id="rId27"/>
    <p:sldId id="317" r:id="rId28"/>
    <p:sldId id="318" r:id="rId29"/>
    <p:sldId id="320" r:id="rId30"/>
    <p:sldId id="276" r:id="rId31"/>
    <p:sldId id="3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558C2-7B52-4FCF-9022-6E966B7F7A53}" v="2" dt="2024-09-16T18:39:58.956"/>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204" autoAdjust="0"/>
  </p:normalViewPr>
  <p:slideViewPr>
    <p:cSldViewPr snapToGrid="0">
      <p:cViewPr varScale="1">
        <p:scale>
          <a:sx n="77" d="100"/>
          <a:sy n="77" d="100"/>
        </p:scale>
        <p:origin x="912" y="48"/>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74832-DB6C-4334-BB6A-2DEB57A03BF2}"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16E5EEDB-EB8A-465E-B435-CFE67B0BBE9C}">
      <dgm:prSet/>
      <dgm:spPr/>
      <dgm:t>
        <a:bodyPr/>
        <a:lstStyle/>
        <a:p>
          <a:r>
            <a:rPr lang="en-US"/>
            <a:t>How you define it will shape what you are looking for. </a:t>
          </a:r>
        </a:p>
      </dgm:t>
    </dgm:pt>
    <dgm:pt modelId="{B64E8759-D805-42DE-A725-9CC85997DDFF}" type="parTrans" cxnId="{7548A9A2-3674-4167-A3CC-E79FA37C6770}">
      <dgm:prSet/>
      <dgm:spPr/>
      <dgm:t>
        <a:bodyPr/>
        <a:lstStyle/>
        <a:p>
          <a:endParaRPr lang="en-US"/>
        </a:p>
      </dgm:t>
    </dgm:pt>
    <dgm:pt modelId="{1B25FF98-BB42-4A0B-9BD3-68AF55826704}" type="sibTrans" cxnId="{7548A9A2-3674-4167-A3CC-E79FA37C6770}">
      <dgm:prSet/>
      <dgm:spPr/>
      <dgm:t>
        <a:bodyPr/>
        <a:lstStyle/>
        <a:p>
          <a:endParaRPr lang="en-US"/>
        </a:p>
      </dgm:t>
    </dgm:pt>
    <dgm:pt modelId="{EC0B5ED6-2BAE-44DE-B61C-115F1F0C4306}">
      <dgm:prSet/>
      <dgm:spPr/>
      <dgm:t>
        <a:bodyPr/>
        <a:lstStyle/>
        <a:p>
          <a:r>
            <a:rPr lang="en-US"/>
            <a:t>What you are looking for will determine what you see.</a:t>
          </a:r>
        </a:p>
      </dgm:t>
    </dgm:pt>
    <dgm:pt modelId="{92037BB5-2564-4B5C-BA3E-267E8B444D70}" type="parTrans" cxnId="{CF85BA3E-2B6A-4E64-A23E-BB515C6EDD60}">
      <dgm:prSet/>
      <dgm:spPr/>
      <dgm:t>
        <a:bodyPr/>
        <a:lstStyle/>
        <a:p>
          <a:endParaRPr lang="en-US"/>
        </a:p>
      </dgm:t>
    </dgm:pt>
    <dgm:pt modelId="{B460A0A5-4615-4394-90A4-3C58D42268A7}" type="sibTrans" cxnId="{CF85BA3E-2B6A-4E64-A23E-BB515C6EDD60}">
      <dgm:prSet/>
      <dgm:spPr/>
      <dgm:t>
        <a:bodyPr/>
        <a:lstStyle/>
        <a:p>
          <a:endParaRPr lang="en-US"/>
        </a:p>
      </dgm:t>
    </dgm:pt>
    <dgm:pt modelId="{44225DEA-C98B-441C-9D14-689DC79EA8C1}" type="pres">
      <dgm:prSet presAssocID="{6AE74832-DB6C-4334-BB6A-2DEB57A03BF2}" presName="outerComposite" presStyleCnt="0">
        <dgm:presLayoutVars>
          <dgm:chMax val="5"/>
          <dgm:dir/>
          <dgm:resizeHandles val="exact"/>
        </dgm:presLayoutVars>
      </dgm:prSet>
      <dgm:spPr/>
    </dgm:pt>
    <dgm:pt modelId="{1F144175-BE9C-45BF-9A7A-A68B13EFFF8F}" type="pres">
      <dgm:prSet presAssocID="{6AE74832-DB6C-4334-BB6A-2DEB57A03BF2}" presName="dummyMaxCanvas" presStyleCnt="0">
        <dgm:presLayoutVars/>
      </dgm:prSet>
      <dgm:spPr/>
    </dgm:pt>
    <dgm:pt modelId="{BD868C29-0108-40DA-B55B-CD88C10E2A80}" type="pres">
      <dgm:prSet presAssocID="{6AE74832-DB6C-4334-BB6A-2DEB57A03BF2}" presName="TwoNodes_1" presStyleLbl="node1" presStyleIdx="0" presStyleCnt="2">
        <dgm:presLayoutVars>
          <dgm:bulletEnabled val="1"/>
        </dgm:presLayoutVars>
      </dgm:prSet>
      <dgm:spPr/>
    </dgm:pt>
    <dgm:pt modelId="{A7B2CCD5-6ABE-4538-AD16-056432CD6120}" type="pres">
      <dgm:prSet presAssocID="{6AE74832-DB6C-4334-BB6A-2DEB57A03BF2}" presName="TwoNodes_2" presStyleLbl="node1" presStyleIdx="1" presStyleCnt="2">
        <dgm:presLayoutVars>
          <dgm:bulletEnabled val="1"/>
        </dgm:presLayoutVars>
      </dgm:prSet>
      <dgm:spPr/>
    </dgm:pt>
    <dgm:pt modelId="{8509E5FB-18DE-4EC8-8C4B-347B9C454AFB}" type="pres">
      <dgm:prSet presAssocID="{6AE74832-DB6C-4334-BB6A-2DEB57A03BF2}" presName="TwoConn_1-2" presStyleLbl="fgAccFollowNode1" presStyleIdx="0" presStyleCnt="1">
        <dgm:presLayoutVars>
          <dgm:bulletEnabled val="1"/>
        </dgm:presLayoutVars>
      </dgm:prSet>
      <dgm:spPr/>
    </dgm:pt>
    <dgm:pt modelId="{C2B915ED-DB47-4030-AFEA-1EC37E515D8E}" type="pres">
      <dgm:prSet presAssocID="{6AE74832-DB6C-4334-BB6A-2DEB57A03BF2}" presName="TwoNodes_1_text" presStyleLbl="node1" presStyleIdx="1" presStyleCnt="2">
        <dgm:presLayoutVars>
          <dgm:bulletEnabled val="1"/>
        </dgm:presLayoutVars>
      </dgm:prSet>
      <dgm:spPr/>
    </dgm:pt>
    <dgm:pt modelId="{7CB325BC-076F-46B7-B983-61CE439709F2}" type="pres">
      <dgm:prSet presAssocID="{6AE74832-DB6C-4334-BB6A-2DEB57A03BF2}" presName="TwoNodes_2_text" presStyleLbl="node1" presStyleIdx="1" presStyleCnt="2">
        <dgm:presLayoutVars>
          <dgm:bulletEnabled val="1"/>
        </dgm:presLayoutVars>
      </dgm:prSet>
      <dgm:spPr/>
    </dgm:pt>
  </dgm:ptLst>
  <dgm:cxnLst>
    <dgm:cxn modelId="{79366B34-EEFD-4EB7-B3E3-629D8EAF68B7}" type="presOf" srcId="{16E5EEDB-EB8A-465E-B435-CFE67B0BBE9C}" destId="{BD868C29-0108-40DA-B55B-CD88C10E2A80}" srcOrd="0" destOrd="0" presId="urn:microsoft.com/office/officeart/2005/8/layout/vProcess5"/>
    <dgm:cxn modelId="{CF85BA3E-2B6A-4E64-A23E-BB515C6EDD60}" srcId="{6AE74832-DB6C-4334-BB6A-2DEB57A03BF2}" destId="{EC0B5ED6-2BAE-44DE-B61C-115F1F0C4306}" srcOrd="1" destOrd="0" parTransId="{92037BB5-2564-4B5C-BA3E-267E8B444D70}" sibTransId="{B460A0A5-4615-4394-90A4-3C58D42268A7}"/>
    <dgm:cxn modelId="{8A7E9F67-B9DC-4700-B08E-73FFA602DD55}" type="presOf" srcId="{EC0B5ED6-2BAE-44DE-B61C-115F1F0C4306}" destId="{A7B2CCD5-6ABE-4538-AD16-056432CD6120}" srcOrd="0" destOrd="0" presId="urn:microsoft.com/office/officeart/2005/8/layout/vProcess5"/>
    <dgm:cxn modelId="{E5E41F7C-5D1F-4CEA-90F0-C17185F6EEDE}" type="presOf" srcId="{16E5EEDB-EB8A-465E-B435-CFE67B0BBE9C}" destId="{C2B915ED-DB47-4030-AFEA-1EC37E515D8E}" srcOrd="1" destOrd="0" presId="urn:microsoft.com/office/officeart/2005/8/layout/vProcess5"/>
    <dgm:cxn modelId="{2912D985-339A-41A1-955D-EB05D9CC69E6}" type="presOf" srcId="{6AE74832-DB6C-4334-BB6A-2DEB57A03BF2}" destId="{44225DEA-C98B-441C-9D14-689DC79EA8C1}" srcOrd="0" destOrd="0" presId="urn:microsoft.com/office/officeart/2005/8/layout/vProcess5"/>
    <dgm:cxn modelId="{7548A9A2-3674-4167-A3CC-E79FA37C6770}" srcId="{6AE74832-DB6C-4334-BB6A-2DEB57A03BF2}" destId="{16E5EEDB-EB8A-465E-B435-CFE67B0BBE9C}" srcOrd="0" destOrd="0" parTransId="{B64E8759-D805-42DE-A725-9CC85997DDFF}" sibTransId="{1B25FF98-BB42-4A0B-9BD3-68AF55826704}"/>
    <dgm:cxn modelId="{D24237B4-6414-4D68-9953-A99CF2C2A20A}" type="presOf" srcId="{1B25FF98-BB42-4A0B-9BD3-68AF55826704}" destId="{8509E5FB-18DE-4EC8-8C4B-347B9C454AFB}" srcOrd="0" destOrd="0" presId="urn:microsoft.com/office/officeart/2005/8/layout/vProcess5"/>
    <dgm:cxn modelId="{5AC540E4-B2AC-4F76-B556-4D3CA8E4049C}" type="presOf" srcId="{EC0B5ED6-2BAE-44DE-B61C-115F1F0C4306}" destId="{7CB325BC-076F-46B7-B983-61CE439709F2}" srcOrd="1" destOrd="0" presId="urn:microsoft.com/office/officeart/2005/8/layout/vProcess5"/>
    <dgm:cxn modelId="{46E6870A-ED50-49BB-A653-6D40137E70CC}" type="presParOf" srcId="{44225DEA-C98B-441C-9D14-689DC79EA8C1}" destId="{1F144175-BE9C-45BF-9A7A-A68B13EFFF8F}" srcOrd="0" destOrd="0" presId="urn:microsoft.com/office/officeart/2005/8/layout/vProcess5"/>
    <dgm:cxn modelId="{96BD0F0B-E859-432B-9D00-E079AB8CC0F3}" type="presParOf" srcId="{44225DEA-C98B-441C-9D14-689DC79EA8C1}" destId="{BD868C29-0108-40DA-B55B-CD88C10E2A80}" srcOrd="1" destOrd="0" presId="urn:microsoft.com/office/officeart/2005/8/layout/vProcess5"/>
    <dgm:cxn modelId="{847A0994-0462-428B-9F67-183BE05312C2}" type="presParOf" srcId="{44225DEA-C98B-441C-9D14-689DC79EA8C1}" destId="{A7B2CCD5-6ABE-4538-AD16-056432CD6120}" srcOrd="2" destOrd="0" presId="urn:microsoft.com/office/officeart/2005/8/layout/vProcess5"/>
    <dgm:cxn modelId="{AC926CFA-3E1D-4174-A72C-BA209B4F82A4}" type="presParOf" srcId="{44225DEA-C98B-441C-9D14-689DC79EA8C1}" destId="{8509E5FB-18DE-4EC8-8C4B-347B9C454AFB}" srcOrd="3" destOrd="0" presId="urn:microsoft.com/office/officeart/2005/8/layout/vProcess5"/>
    <dgm:cxn modelId="{B1B08F58-0623-498E-88FA-97DE232D858A}" type="presParOf" srcId="{44225DEA-C98B-441C-9D14-689DC79EA8C1}" destId="{C2B915ED-DB47-4030-AFEA-1EC37E515D8E}" srcOrd="4" destOrd="0" presId="urn:microsoft.com/office/officeart/2005/8/layout/vProcess5"/>
    <dgm:cxn modelId="{4CEB81AF-9CD5-4A35-81AB-FB2C2BC3B523}" type="presParOf" srcId="{44225DEA-C98B-441C-9D14-689DC79EA8C1}" destId="{7CB325BC-076F-46B7-B983-61CE439709F2}"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B3DD04-840C-42A4-8F77-A21EE8E4412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EAB1D87-9963-460C-9892-FDDEC8C84601}">
      <dgm:prSet/>
      <dgm:spPr/>
      <dgm:t>
        <a:bodyPr/>
        <a:lstStyle/>
        <a:p>
          <a:r>
            <a:rPr lang="en-US"/>
            <a:t>Invisibility</a:t>
          </a:r>
        </a:p>
      </dgm:t>
    </dgm:pt>
    <dgm:pt modelId="{B4616EE1-17D2-4581-AE8D-3C645C5C6430}" type="parTrans" cxnId="{C8F8FADA-91BE-4E20-A647-E56D65436ED3}">
      <dgm:prSet/>
      <dgm:spPr/>
      <dgm:t>
        <a:bodyPr/>
        <a:lstStyle/>
        <a:p>
          <a:endParaRPr lang="en-US"/>
        </a:p>
      </dgm:t>
    </dgm:pt>
    <dgm:pt modelId="{A832D39E-BE19-410F-9162-EEE645C50A09}" type="sibTrans" cxnId="{C8F8FADA-91BE-4E20-A647-E56D65436ED3}">
      <dgm:prSet/>
      <dgm:spPr/>
      <dgm:t>
        <a:bodyPr/>
        <a:lstStyle/>
        <a:p>
          <a:endParaRPr lang="en-US"/>
        </a:p>
      </dgm:t>
    </dgm:pt>
    <dgm:pt modelId="{9516A0F3-07F2-4DC6-921C-94C77512ABE8}">
      <dgm:prSet/>
      <dgm:spPr/>
      <dgm:t>
        <a:bodyPr/>
        <a:lstStyle/>
        <a:p>
          <a:r>
            <a:rPr lang="en-US"/>
            <a:t>Rape Myths</a:t>
          </a:r>
        </a:p>
      </dgm:t>
    </dgm:pt>
    <dgm:pt modelId="{B01B7952-93E1-4EDD-963E-6786F73CF03A}" type="parTrans" cxnId="{C1EEEDD5-B5D4-46F0-8BD4-34C21AF03083}">
      <dgm:prSet/>
      <dgm:spPr/>
      <dgm:t>
        <a:bodyPr/>
        <a:lstStyle/>
        <a:p>
          <a:endParaRPr lang="en-US"/>
        </a:p>
      </dgm:t>
    </dgm:pt>
    <dgm:pt modelId="{EBB5810E-5991-409D-A910-2999224E14E9}" type="sibTrans" cxnId="{C1EEEDD5-B5D4-46F0-8BD4-34C21AF03083}">
      <dgm:prSet/>
      <dgm:spPr/>
      <dgm:t>
        <a:bodyPr/>
        <a:lstStyle/>
        <a:p>
          <a:endParaRPr lang="en-US"/>
        </a:p>
      </dgm:t>
    </dgm:pt>
    <dgm:pt modelId="{BC5EABE1-4637-4D59-9CF2-CE2BCF79EE3D}">
      <dgm:prSet/>
      <dgm:spPr/>
      <dgm:t>
        <a:bodyPr/>
        <a:lstStyle/>
        <a:p>
          <a:r>
            <a:rPr lang="en-US"/>
            <a:t>Language</a:t>
          </a:r>
        </a:p>
      </dgm:t>
    </dgm:pt>
    <dgm:pt modelId="{2F9319BB-84F8-4593-B5A6-5D9E3C19ED7D}" type="parTrans" cxnId="{AFE86646-E389-4B98-9193-B6457A130000}">
      <dgm:prSet/>
      <dgm:spPr/>
      <dgm:t>
        <a:bodyPr/>
        <a:lstStyle/>
        <a:p>
          <a:endParaRPr lang="en-US"/>
        </a:p>
      </dgm:t>
    </dgm:pt>
    <dgm:pt modelId="{D6A51716-8985-40AD-845A-ED56B1F7CA67}" type="sibTrans" cxnId="{AFE86646-E389-4B98-9193-B6457A130000}">
      <dgm:prSet/>
      <dgm:spPr/>
      <dgm:t>
        <a:bodyPr/>
        <a:lstStyle/>
        <a:p>
          <a:endParaRPr lang="en-US"/>
        </a:p>
      </dgm:t>
    </dgm:pt>
    <dgm:pt modelId="{0F12411E-A850-4961-9E46-6EE17D052786}">
      <dgm:prSet/>
      <dgm:spPr/>
      <dgm:t>
        <a:bodyPr/>
        <a:lstStyle/>
        <a:p>
          <a:r>
            <a:rPr lang="en-US"/>
            <a:t>Stigma</a:t>
          </a:r>
        </a:p>
      </dgm:t>
    </dgm:pt>
    <dgm:pt modelId="{49603D11-4A08-45C8-9A38-A02C58F899F9}" type="parTrans" cxnId="{AE87849F-4731-4963-A9DB-F1A46026892D}">
      <dgm:prSet/>
      <dgm:spPr/>
      <dgm:t>
        <a:bodyPr/>
        <a:lstStyle/>
        <a:p>
          <a:endParaRPr lang="en-US"/>
        </a:p>
      </dgm:t>
    </dgm:pt>
    <dgm:pt modelId="{ECE1B8EE-96C4-4ADF-A09C-997778668D33}" type="sibTrans" cxnId="{AE87849F-4731-4963-A9DB-F1A46026892D}">
      <dgm:prSet/>
      <dgm:spPr/>
      <dgm:t>
        <a:bodyPr/>
        <a:lstStyle/>
        <a:p>
          <a:endParaRPr lang="en-US"/>
        </a:p>
      </dgm:t>
    </dgm:pt>
    <dgm:pt modelId="{3461B58B-BED8-4117-A0A9-A0FB88E27077}">
      <dgm:prSet/>
      <dgm:spPr>
        <a:solidFill>
          <a:schemeClr val="accent3">
            <a:lumMod val="60000"/>
            <a:lumOff val="40000"/>
          </a:schemeClr>
        </a:solidFill>
      </dgm:spPr>
      <dgm:t>
        <a:bodyPr/>
        <a:lstStyle/>
        <a:p>
          <a:r>
            <a:rPr lang="en-US"/>
            <a:t>Resources</a:t>
          </a:r>
        </a:p>
      </dgm:t>
    </dgm:pt>
    <dgm:pt modelId="{11DB49A9-B5A7-4559-9293-9D50B1380DC4}" type="parTrans" cxnId="{D3F96E9A-EA4A-4AB6-A0DD-70006A79AC54}">
      <dgm:prSet/>
      <dgm:spPr/>
      <dgm:t>
        <a:bodyPr/>
        <a:lstStyle/>
        <a:p>
          <a:endParaRPr lang="en-US"/>
        </a:p>
      </dgm:t>
    </dgm:pt>
    <dgm:pt modelId="{763BD6D3-992F-482C-97AD-B3EB96F527D2}" type="sibTrans" cxnId="{D3F96E9A-EA4A-4AB6-A0DD-70006A79AC54}">
      <dgm:prSet/>
      <dgm:spPr/>
      <dgm:t>
        <a:bodyPr/>
        <a:lstStyle/>
        <a:p>
          <a:endParaRPr lang="en-US"/>
        </a:p>
      </dgm:t>
    </dgm:pt>
    <dgm:pt modelId="{61131234-BDE8-485E-94DB-6C2366EE5B1D}" type="pres">
      <dgm:prSet presAssocID="{7EB3DD04-840C-42A4-8F77-A21EE8E44126}" presName="linear" presStyleCnt="0">
        <dgm:presLayoutVars>
          <dgm:animLvl val="lvl"/>
          <dgm:resizeHandles val="exact"/>
        </dgm:presLayoutVars>
      </dgm:prSet>
      <dgm:spPr/>
    </dgm:pt>
    <dgm:pt modelId="{F6A1EDB1-5A17-4886-9F33-F750E2D89E85}" type="pres">
      <dgm:prSet presAssocID="{2EAB1D87-9963-460C-9892-FDDEC8C84601}" presName="parentText" presStyleLbl="node1" presStyleIdx="0" presStyleCnt="5">
        <dgm:presLayoutVars>
          <dgm:chMax val="0"/>
          <dgm:bulletEnabled val="1"/>
        </dgm:presLayoutVars>
      </dgm:prSet>
      <dgm:spPr/>
    </dgm:pt>
    <dgm:pt modelId="{5575D179-DEB9-4B15-85BD-2214E411608B}" type="pres">
      <dgm:prSet presAssocID="{A832D39E-BE19-410F-9162-EEE645C50A09}" presName="spacer" presStyleCnt="0"/>
      <dgm:spPr/>
    </dgm:pt>
    <dgm:pt modelId="{DA49D5B7-6DA0-43F7-AC88-9898268DA8CE}" type="pres">
      <dgm:prSet presAssocID="{9516A0F3-07F2-4DC6-921C-94C77512ABE8}" presName="parentText" presStyleLbl="node1" presStyleIdx="1" presStyleCnt="5">
        <dgm:presLayoutVars>
          <dgm:chMax val="0"/>
          <dgm:bulletEnabled val="1"/>
        </dgm:presLayoutVars>
      </dgm:prSet>
      <dgm:spPr/>
    </dgm:pt>
    <dgm:pt modelId="{A5913846-CF3E-472B-BB5B-EE912B2BBDEA}" type="pres">
      <dgm:prSet presAssocID="{EBB5810E-5991-409D-A910-2999224E14E9}" presName="spacer" presStyleCnt="0"/>
      <dgm:spPr/>
    </dgm:pt>
    <dgm:pt modelId="{933F5BD9-3148-495C-8C9A-83583F20E325}" type="pres">
      <dgm:prSet presAssocID="{BC5EABE1-4637-4D59-9CF2-CE2BCF79EE3D}" presName="parentText" presStyleLbl="node1" presStyleIdx="2" presStyleCnt="5">
        <dgm:presLayoutVars>
          <dgm:chMax val="0"/>
          <dgm:bulletEnabled val="1"/>
        </dgm:presLayoutVars>
      </dgm:prSet>
      <dgm:spPr/>
    </dgm:pt>
    <dgm:pt modelId="{563FEBF9-A683-4B36-993E-E9611484864A}" type="pres">
      <dgm:prSet presAssocID="{D6A51716-8985-40AD-845A-ED56B1F7CA67}" presName="spacer" presStyleCnt="0"/>
      <dgm:spPr/>
    </dgm:pt>
    <dgm:pt modelId="{F334E927-6CCD-48A4-8174-36290FD410AD}" type="pres">
      <dgm:prSet presAssocID="{0F12411E-A850-4961-9E46-6EE17D052786}" presName="parentText" presStyleLbl="node1" presStyleIdx="3" presStyleCnt="5">
        <dgm:presLayoutVars>
          <dgm:chMax val="0"/>
          <dgm:bulletEnabled val="1"/>
        </dgm:presLayoutVars>
      </dgm:prSet>
      <dgm:spPr/>
    </dgm:pt>
    <dgm:pt modelId="{8CC6B0C7-875C-432C-A256-368CDBAC4D52}" type="pres">
      <dgm:prSet presAssocID="{ECE1B8EE-96C4-4ADF-A09C-997778668D33}" presName="spacer" presStyleCnt="0"/>
      <dgm:spPr/>
    </dgm:pt>
    <dgm:pt modelId="{4E2A6347-24C8-4B76-9773-0A1B848A82B1}" type="pres">
      <dgm:prSet presAssocID="{3461B58B-BED8-4117-A0A9-A0FB88E27077}" presName="parentText" presStyleLbl="node1" presStyleIdx="4" presStyleCnt="5">
        <dgm:presLayoutVars>
          <dgm:chMax val="0"/>
          <dgm:bulletEnabled val="1"/>
        </dgm:presLayoutVars>
      </dgm:prSet>
      <dgm:spPr/>
    </dgm:pt>
  </dgm:ptLst>
  <dgm:cxnLst>
    <dgm:cxn modelId="{32BC161D-C1C2-496C-AB21-4893197F8593}" type="presOf" srcId="{3461B58B-BED8-4117-A0A9-A0FB88E27077}" destId="{4E2A6347-24C8-4B76-9773-0A1B848A82B1}" srcOrd="0" destOrd="0" presId="urn:microsoft.com/office/officeart/2005/8/layout/vList2"/>
    <dgm:cxn modelId="{C8113962-2B5E-4326-B229-5A684728F0F0}" type="presOf" srcId="{BC5EABE1-4637-4D59-9CF2-CE2BCF79EE3D}" destId="{933F5BD9-3148-495C-8C9A-83583F20E325}" srcOrd="0" destOrd="0" presId="urn:microsoft.com/office/officeart/2005/8/layout/vList2"/>
    <dgm:cxn modelId="{AFE86646-E389-4B98-9193-B6457A130000}" srcId="{7EB3DD04-840C-42A4-8F77-A21EE8E44126}" destId="{BC5EABE1-4637-4D59-9CF2-CE2BCF79EE3D}" srcOrd="2" destOrd="0" parTransId="{2F9319BB-84F8-4593-B5A6-5D9E3C19ED7D}" sibTransId="{D6A51716-8985-40AD-845A-ED56B1F7CA67}"/>
    <dgm:cxn modelId="{7917EE4A-1F62-445F-B390-9918294E2599}" type="presOf" srcId="{7EB3DD04-840C-42A4-8F77-A21EE8E44126}" destId="{61131234-BDE8-485E-94DB-6C2366EE5B1D}" srcOrd="0" destOrd="0" presId="urn:microsoft.com/office/officeart/2005/8/layout/vList2"/>
    <dgm:cxn modelId="{4E31624C-2485-4A14-BDF7-4693674524BB}" type="presOf" srcId="{2EAB1D87-9963-460C-9892-FDDEC8C84601}" destId="{F6A1EDB1-5A17-4886-9F33-F750E2D89E85}" srcOrd="0" destOrd="0" presId="urn:microsoft.com/office/officeart/2005/8/layout/vList2"/>
    <dgm:cxn modelId="{D3F96E9A-EA4A-4AB6-A0DD-70006A79AC54}" srcId="{7EB3DD04-840C-42A4-8F77-A21EE8E44126}" destId="{3461B58B-BED8-4117-A0A9-A0FB88E27077}" srcOrd="4" destOrd="0" parTransId="{11DB49A9-B5A7-4559-9293-9D50B1380DC4}" sibTransId="{763BD6D3-992F-482C-97AD-B3EB96F527D2}"/>
    <dgm:cxn modelId="{AE87849F-4731-4963-A9DB-F1A46026892D}" srcId="{7EB3DD04-840C-42A4-8F77-A21EE8E44126}" destId="{0F12411E-A850-4961-9E46-6EE17D052786}" srcOrd="3" destOrd="0" parTransId="{49603D11-4A08-45C8-9A38-A02C58F899F9}" sibTransId="{ECE1B8EE-96C4-4ADF-A09C-997778668D33}"/>
    <dgm:cxn modelId="{A4FEECB9-A501-449B-8919-60A281A4444E}" type="presOf" srcId="{0F12411E-A850-4961-9E46-6EE17D052786}" destId="{F334E927-6CCD-48A4-8174-36290FD410AD}" srcOrd="0" destOrd="0" presId="urn:microsoft.com/office/officeart/2005/8/layout/vList2"/>
    <dgm:cxn modelId="{50D804C0-9E75-4313-90EF-4B2022CF87A9}" type="presOf" srcId="{9516A0F3-07F2-4DC6-921C-94C77512ABE8}" destId="{DA49D5B7-6DA0-43F7-AC88-9898268DA8CE}" srcOrd="0" destOrd="0" presId="urn:microsoft.com/office/officeart/2005/8/layout/vList2"/>
    <dgm:cxn modelId="{C1EEEDD5-B5D4-46F0-8BD4-34C21AF03083}" srcId="{7EB3DD04-840C-42A4-8F77-A21EE8E44126}" destId="{9516A0F3-07F2-4DC6-921C-94C77512ABE8}" srcOrd="1" destOrd="0" parTransId="{B01B7952-93E1-4EDD-963E-6786F73CF03A}" sibTransId="{EBB5810E-5991-409D-A910-2999224E14E9}"/>
    <dgm:cxn modelId="{C8F8FADA-91BE-4E20-A647-E56D65436ED3}" srcId="{7EB3DD04-840C-42A4-8F77-A21EE8E44126}" destId="{2EAB1D87-9963-460C-9892-FDDEC8C84601}" srcOrd="0" destOrd="0" parTransId="{B4616EE1-17D2-4581-AE8D-3C645C5C6430}" sibTransId="{A832D39E-BE19-410F-9162-EEE645C50A09}"/>
    <dgm:cxn modelId="{ADB486C1-1250-403D-BD26-1B2F01E6CF79}" type="presParOf" srcId="{61131234-BDE8-485E-94DB-6C2366EE5B1D}" destId="{F6A1EDB1-5A17-4886-9F33-F750E2D89E85}" srcOrd="0" destOrd="0" presId="urn:microsoft.com/office/officeart/2005/8/layout/vList2"/>
    <dgm:cxn modelId="{4A9FC65F-4C2B-430D-8456-55896014D5D8}" type="presParOf" srcId="{61131234-BDE8-485E-94DB-6C2366EE5B1D}" destId="{5575D179-DEB9-4B15-85BD-2214E411608B}" srcOrd="1" destOrd="0" presId="urn:microsoft.com/office/officeart/2005/8/layout/vList2"/>
    <dgm:cxn modelId="{2D70D829-8ADF-47E8-BEB0-B2FAE2AB559A}" type="presParOf" srcId="{61131234-BDE8-485E-94DB-6C2366EE5B1D}" destId="{DA49D5B7-6DA0-43F7-AC88-9898268DA8CE}" srcOrd="2" destOrd="0" presId="urn:microsoft.com/office/officeart/2005/8/layout/vList2"/>
    <dgm:cxn modelId="{1829A334-C8AF-412F-BE9C-4CB9340EA975}" type="presParOf" srcId="{61131234-BDE8-485E-94DB-6C2366EE5B1D}" destId="{A5913846-CF3E-472B-BB5B-EE912B2BBDEA}" srcOrd="3" destOrd="0" presId="urn:microsoft.com/office/officeart/2005/8/layout/vList2"/>
    <dgm:cxn modelId="{A535F0F3-E176-4CBB-8A3D-6E2DB68BA1D2}" type="presParOf" srcId="{61131234-BDE8-485E-94DB-6C2366EE5B1D}" destId="{933F5BD9-3148-495C-8C9A-83583F20E325}" srcOrd="4" destOrd="0" presId="urn:microsoft.com/office/officeart/2005/8/layout/vList2"/>
    <dgm:cxn modelId="{59C3FA69-727A-4B53-992E-961ECB70FE91}" type="presParOf" srcId="{61131234-BDE8-485E-94DB-6C2366EE5B1D}" destId="{563FEBF9-A683-4B36-993E-E9611484864A}" srcOrd="5" destOrd="0" presId="urn:microsoft.com/office/officeart/2005/8/layout/vList2"/>
    <dgm:cxn modelId="{CA79C547-6053-4EAD-85A3-5B02FAB2FA56}" type="presParOf" srcId="{61131234-BDE8-485E-94DB-6C2366EE5B1D}" destId="{F334E927-6CCD-48A4-8174-36290FD410AD}" srcOrd="6" destOrd="0" presId="urn:microsoft.com/office/officeart/2005/8/layout/vList2"/>
    <dgm:cxn modelId="{D74E0158-350C-48B2-8DA4-EF93B4D7F248}" type="presParOf" srcId="{61131234-BDE8-485E-94DB-6C2366EE5B1D}" destId="{8CC6B0C7-875C-432C-A256-368CDBAC4D52}" srcOrd="7" destOrd="0" presId="urn:microsoft.com/office/officeart/2005/8/layout/vList2"/>
    <dgm:cxn modelId="{5BF30422-478D-483F-83DE-141F00019BCF}" type="presParOf" srcId="{61131234-BDE8-485E-94DB-6C2366EE5B1D}" destId="{4E2A6347-24C8-4B76-9773-0A1B848A82B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2E5A5D-BE17-4D97-978C-D506953FD641}"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6330BA29-4DC2-4C65-BED3-400E5BC0306D}">
      <dgm:prSet/>
      <dgm:spPr/>
      <dgm:t>
        <a:bodyPr/>
        <a:lstStyle/>
        <a:p>
          <a:r>
            <a:rPr lang="en-US" dirty="0"/>
            <a:t>World Health Organization</a:t>
          </a:r>
        </a:p>
      </dgm:t>
    </dgm:pt>
    <dgm:pt modelId="{06BDD031-03FB-45A8-B6D2-183649CCE44D}" type="parTrans" cxnId="{A4D2C735-7920-4837-BD36-7404E2E9A9AC}">
      <dgm:prSet/>
      <dgm:spPr/>
      <dgm:t>
        <a:bodyPr/>
        <a:lstStyle/>
        <a:p>
          <a:endParaRPr lang="en-US"/>
        </a:p>
      </dgm:t>
    </dgm:pt>
    <dgm:pt modelId="{B0D84B86-F3B1-4726-9C96-2539EFC2912F}" type="sibTrans" cxnId="{A4D2C735-7920-4837-BD36-7404E2E9A9AC}">
      <dgm:prSet/>
      <dgm:spPr/>
      <dgm:t>
        <a:bodyPr/>
        <a:lstStyle/>
        <a:p>
          <a:endParaRPr lang="en-US"/>
        </a:p>
      </dgm:t>
    </dgm:pt>
    <dgm:pt modelId="{CCA0888D-AC2D-4547-9106-364B9A300547}">
      <dgm:prSet/>
      <dgm:spPr/>
      <dgm:t>
        <a:bodyPr/>
        <a:lstStyle/>
        <a:p>
          <a:r>
            <a:rPr lang="en-US" dirty="0"/>
            <a:t>Sexual Assault - Any sexual act, attempt to obtain a sexual act, unwanted sexual comments or advances, or acts to traffic, or otherwise directed, against a person’s sexuality using coercions, by any person regardless of their relationship to the victim, in any setting, including but not limited to home or work.</a:t>
          </a:r>
        </a:p>
      </dgm:t>
    </dgm:pt>
    <dgm:pt modelId="{263D8734-01D3-4ADC-BA2C-3D0E0CE9F7AE}" type="parTrans" cxnId="{CCCEF963-C875-452E-A950-159AE83E4A90}">
      <dgm:prSet/>
      <dgm:spPr/>
      <dgm:t>
        <a:bodyPr/>
        <a:lstStyle/>
        <a:p>
          <a:endParaRPr lang="en-US"/>
        </a:p>
      </dgm:t>
    </dgm:pt>
    <dgm:pt modelId="{FA85217C-A76B-41E6-AA34-20556CA09CF2}" type="sibTrans" cxnId="{CCCEF963-C875-452E-A950-159AE83E4A90}">
      <dgm:prSet/>
      <dgm:spPr/>
      <dgm:t>
        <a:bodyPr/>
        <a:lstStyle/>
        <a:p>
          <a:endParaRPr lang="en-US"/>
        </a:p>
      </dgm:t>
    </dgm:pt>
    <dgm:pt modelId="{506FE35F-6B1E-4D47-AE47-47658782FCCB}" type="pres">
      <dgm:prSet presAssocID="{A22E5A5D-BE17-4D97-978C-D506953FD641}" presName="Name0" presStyleCnt="0">
        <dgm:presLayoutVars>
          <dgm:dir/>
          <dgm:animLvl val="lvl"/>
          <dgm:resizeHandles val="exact"/>
        </dgm:presLayoutVars>
      </dgm:prSet>
      <dgm:spPr/>
    </dgm:pt>
    <dgm:pt modelId="{484B3D3E-1172-4698-8E71-89F3ABCAE047}" type="pres">
      <dgm:prSet presAssocID="{6330BA29-4DC2-4C65-BED3-400E5BC0306D}" presName="boxAndChildren" presStyleCnt="0"/>
      <dgm:spPr/>
    </dgm:pt>
    <dgm:pt modelId="{EA4BB89D-F72E-4082-BAA5-FA5E163BB882}" type="pres">
      <dgm:prSet presAssocID="{6330BA29-4DC2-4C65-BED3-400E5BC0306D}" presName="parentTextBox" presStyleLbl="node1" presStyleIdx="0" presStyleCnt="1"/>
      <dgm:spPr/>
    </dgm:pt>
    <dgm:pt modelId="{7278DB1D-AA52-409F-BC38-57550ECB6B5B}" type="pres">
      <dgm:prSet presAssocID="{6330BA29-4DC2-4C65-BED3-400E5BC0306D}" presName="entireBox" presStyleLbl="node1" presStyleIdx="0" presStyleCnt="1"/>
      <dgm:spPr/>
    </dgm:pt>
    <dgm:pt modelId="{28EEE61E-302C-4602-B380-A31AA2FB6E83}" type="pres">
      <dgm:prSet presAssocID="{6330BA29-4DC2-4C65-BED3-400E5BC0306D}" presName="descendantBox" presStyleCnt="0"/>
      <dgm:spPr/>
    </dgm:pt>
    <dgm:pt modelId="{49336574-0A93-4462-AB4B-1019E438554B}" type="pres">
      <dgm:prSet presAssocID="{CCA0888D-AC2D-4547-9106-364B9A300547}" presName="childTextBox" presStyleLbl="fgAccFollowNode1" presStyleIdx="0" presStyleCnt="1">
        <dgm:presLayoutVars>
          <dgm:bulletEnabled val="1"/>
        </dgm:presLayoutVars>
      </dgm:prSet>
      <dgm:spPr/>
    </dgm:pt>
  </dgm:ptLst>
  <dgm:cxnLst>
    <dgm:cxn modelId="{776BB107-1DA5-40D9-92C3-9D57EA1E11FC}" type="presOf" srcId="{CCA0888D-AC2D-4547-9106-364B9A300547}" destId="{49336574-0A93-4462-AB4B-1019E438554B}" srcOrd="0" destOrd="0" presId="urn:microsoft.com/office/officeart/2005/8/layout/process4"/>
    <dgm:cxn modelId="{DD63EB18-9785-4907-B084-1B3909C88CFD}" type="presOf" srcId="{A22E5A5D-BE17-4D97-978C-D506953FD641}" destId="{506FE35F-6B1E-4D47-AE47-47658782FCCB}" srcOrd="0" destOrd="0" presId="urn:microsoft.com/office/officeart/2005/8/layout/process4"/>
    <dgm:cxn modelId="{A4D2C735-7920-4837-BD36-7404E2E9A9AC}" srcId="{A22E5A5D-BE17-4D97-978C-D506953FD641}" destId="{6330BA29-4DC2-4C65-BED3-400E5BC0306D}" srcOrd="0" destOrd="0" parTransId="{06BDD031-03FB-45A8-B6D2-183649CCE44D}" sibTransId="{B0D84B86-F3B1-4726-9C96-2539EFC2912F}"/>
    <dgm:cxn modelId="{CCCEF963-C875-452E-A950-159AE83E4A90}" srcId="{6330BA29-4DC2-4C65-BED3-400E5BC0306D}" destId="{CCA0888D-AC2D-4547-9106-364B9A300547}" srcOrd="0" destOrd="0" parTransId="{263D8734-01D3-4ADC-BA2C-3D0E0CE9F7AE}" sibTransId="{FA85217C-A76B-41E6-AA34-20556CA09CF2}"/>
    <dgm:cxn modelId="{EF54EF9A-D441-4C42-BDD9-AF4EF7857B73}" type="presOf" srcId="{6330BA29-4DC2-4C65-BED3-400E5BC0306D}" destId="{EA4BB89D-F72E-4082-BAA5-FA5E163BB882}" srcOrd="0" destOrd="0" presId="urn:microsoft.com/office/officeart/2005/8/layout/process4"/>
    <dgm:cxn modelId="{3A2F4BA3-D50E-4407-AED3-2CF9BC1482F6}" type="presOf" srcId="{6330BA29-4DC2-4C65-BED3-400E5BC0306D}" destId="{7278DB1D-AA52-409F-BC38-57550ECB6B5B}" srcOrd="1" destOrd="0" presId="urn:microsoft.com/office/officeart/2005/8/layout/process4"/>
    <dgm:cxn modelId="{0CC41885-4907-40CC-AD92-522612ABBCCB}" type="presParOf" srcId="{506FE35F-6B1E-4D47-AE47-47658782FCCB}" destId="{484B3D3E-1172-4698-8E71-89F3ABCAE047}" srcOrd="0" destOrd="0" presId="urn:microsoft.com/office/officeart/2005/8/layout/process4"/>
    <dgm:cxn modelId="{BD5A3968-F374-49C6-B627-DAF97755ABA4}" type="presParOf" srcId="{484B3D3E-1172-4698-8E71-89F3ABCAE047}" destId="{EA4BB89D-F72E-4082-BAA5-FA5E163BB882}" srcOrd="0" destOrd="0" presId="urn:microsoft.com/office/officeart/2005/8/layout/process4"/>
    <dgm:cxn modelId="{A80E1052-4751-4EFF-895F-9D383AA22C0B}" type="presParOf" srcId="{484B3D3E-1172-4698-8E71-89F3ABCAE047}" destId="{7278DB1D-AA52-409F-BC38-57550ECB6B5B}" srcOrd="1" destOrd="0" presId="urn:microsoft.com/office/officeart/2005/8/layout/process4"/>
    <dgm:cxn modelId="{E91F3425-6452-4EEF-885A-A0BF672E13B3}" type="presParOf" srcId="{484B3D3E-1172-4698-8E71-89F3ABCAE047}" destId="{28EEE61E-302C-4602-B380-A31AA2FB6E83}" srcOrd="2" destOrd="0" presId="urn:microsoft.com/office/officeart/2005/8/layout/process4"/>
    <dgm:cxn modelId="{E3CFB93C-F6B9-498B-BB6B-57EABA765EEA}" type="presParOf" srcId="{28EEE61E-302C-4602-B380-A31AA2FB6E83}" destId="{49336574-0A93-4462-AB4B-1019E438554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2E5A5D-BE17-4D97-978C-D506953FD641}"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6330BA29-4DC2-4C65-BED3-400E5BC0306D}">
      <dgm:prSet/>
      <dgm:spPr/>
      <dgm:t>
        <a:bodyPr/>
        <a:lstStyle/>
        <a:p>
          <a:r>
            <a:rPr lang="en-US"/>
            <a:t>United States Department of Justice</a:t>
          </a:r>
        </a:p>
      </dgm:t>
    </dgm:pt>
    <dgm:pt modelId="{06BDD031-03FB-45A8-B6D2-183649CCE44D}" type="parTrans" cxnId="{A4D2C735-7920-4837-BD36-7404E2E9A9AC}">
      <dgm:prSet/>
      <dgm:spPr/>
      <dgm:t>
        <a:bodyPr/>
        <a:lstStyle/>
        <a:p>
          <a:endParaRPr lang="en-US"/>
        </a:p>
      </dgm:t>
    </dgm:pt>
    <dgm:pt modelId="{B0D84B86-F3B1-4726-9C96-2539EFC2912F}" type="sibTrans" cxnId="{A4D2C735-7920-4837-BD36-7404E2E9A9AC}">
      <dgm:prSet/>
      <dgm:spPr/>
      <dgm:t>
        <a:bodyPr/>
        <a:lstStyle/>
        <a:p>
          <a:endParaRPr lang="en-US"/>
        </a:p>
      </dgm:t>
    </dgm:pt>
    <dgm:pt modelId="{CCA0888D-AC2D-4547-9106-364B9A300547}">
      <dgm:prSet/>
      <dgm:spPr/>
      <dgm:t>
        <a:bodyPr/>
        <a:lstStyle/>
        <a:p>
          <a:r>
            <a:rPr lang="en-US"/>
            <a:t>Sexual Assault -  a wide range of victimizations, separate form rape or attempted rape. These crimes include attacks or attempted attacks generally involving unwanted sexual contact between victim and offender. Sexual assaults may or may not involve force and include such things as grabbing or fondling. Sexual assault also includes verbal threats. </a:t>
          </a:r>
        </a:p>
      </dgm:t>
    </dgm:pt>
    <dgm:pt modelId="{263D8734-01D3-4ADC-BA2C-3D0E0CE9F7AE}" type="parTrans" cxnId="{CCCEF963-C875-452E-A950-159AE83E4A90}">
      <dgm:prSet/>
      <dgm:spPr/>
      <dgm:t>
        <a:bodyPr/>
        <a:lstStyle/>
        <a:p>
          <a:endParaRPr lang="en-US"/>
        </a:p>
      </dgm:t>
    </dgm:pt>
    <dgm:pt modelId="{FA85217C-A76B-41E6-AA34-20556CA09CF2}" type="sibTrans" cxnId="{CCCEF963-C875-452E-A950-159AE83E4A90}">
      <dgm:prSet/>
      <dgm:spPr/>
      <dgm:t>
        <a:bodyPr/>
        <a:lstStyle/>
        <a:p>
          <a:endParaRPr lang="en-US"/>
        </a:p>
      </dgm:t>
    </dgm:pt>
    <dgm:pt modelId="{01E8232A-3284-455B-8385-010E30C4F308}">
      <dgm:prSet/>
      <dgm:spPr/>
      <dgm:t>
        <a:bodyPr/>
        <a:lstStyle/>
        <a:p>
          <a:r>
            <a:rPr lang="en-US"/>
            <a:t>Rape – Forced sexual intercourse including both psychological coercion and physical force. Forced sexual intercourse means vaginal, anal, or oral penetration by the offender(s). This category also includes incidents where the penetration is from a foreign object, such as a bottle, Includes attempted rape, male, and female victims, and both heterosexual and same sex rape. Attempted rape includes verbal threats of rape. </a:t>
          </a:r>
        </a:p>
      </dgm:t>
    </dgm:pt>
    <dgm:pt modelId="{CF8B2A01-3E06-4945-8409-67A67865130B}" type="parTrans" cxnId="{B81E8CC7-49F2-4BEB-AAF2-0EFFE6706F23}">
      <dgm:prSet/>
      <dgm:spPr/>
      <dgm:t>
        <a:bodyPr/>
        <a:lstStyle/>
        <a:p>
          <a:endParaRPr lang="en-US"/>
        </a:p>
      </dgm:t>
    </dgm:pt>
    <dgm:pt modelId="{375F1422-1DF6-4CF9-A13A-6BBD2411297C}" type="sibTrans" cxnId="{B81E8CC7-49F2-4BEB-AAF2-0EFFE6706F23}">
      <dgm:prSet/>
      <dgm:spPr/>
      <dgm:t>
        <a:bodyPr/>
        <a:lstStyle/>
        <a:p>
          <a:endParaRPr lang="en-US"/>
        </a:p>
      </dgm:t>
    </dgm:pt>
    <dgm:pt modelId="{506FE35F-6B1E-4D47-AE47-47658782FCCB}" type="pres">
      <dgm:prSet presAssocID="{A22E5A5D-BE17-4D97-978C-D506953FD641}" presName="Name0" presStyleCnt="0">
        <dgm:presLayoutVars>
          <dgm:dir/>
          <dgm:animLvl val="lvl"/>
          <dgm:resizeHandles val="exact"/>
        </dgm:presLayoutVars>
      </dgm:prSet>
      <dgm:spPr/>
    </dgm:pt>
    <dgm:pt modelId="{484B3D3E-1172-4698-8E71-89F3ABCAE047}" type="pres">
      <dgm:prSet presAssocID="{6330BA29-4DC2-4C65-BED3-400E5BC0306D}" presName="boxAndChildren" presStyleCnt="0"/>
      <dgm:spPr/>
    </dgm:pt>
    <dgm:pt modelId="{EA4BB89D-F72E-4082-BAA5-FA5E163BB882}" type="pres">
      <dgm:prSet presAssocID="{6330BA29-4DC2-4C65-BED3-400E5BC0306D}" presName="parentTextBox" presStyleLbl="node1" presStyleIdx="0" presStyleCnt="1"/>
      <dgm:spPr/>
    </dgm:pt>
    <dgm:pt modelId="{7278DB1D-AA52-409F-BC38-57550ECB6B5B}" type="pres">
      <dgm:prSet presAssocID="{6330BA29-4DC2-4C65-BED3-400E5BC0306D}" presName="entireBox" presStyleLbl="node1" presStyleIdx="0" presStyleCnt="1"/>
      <dgm:spPr/>
    </dgm:pt>
    <dgm:pt modelId="{28EEE61E-302C-4602-B380-A31AA2FB6E83}" type="pres">
      <dgm:prSet presAssocID="{6330BA29-4DC2-4C65-BED3-400E5BC0306D}" presName="descendantBox" presStyleCnt="0"/>
      <dgm:spPr/>
    </dgm:pt>
    <dgm:pt modelId="{49336574-0A93-4462-AB4B-1019E438554B}" type="pres">
      <dgm:prSet presAssocID="{CCA0888D-AC2D-4547-9106-364B9A300547}" presName="childTextBox" presStyleLbl="fgAccFollowNode1" presStyleIdx="0" presStyleCnt="2">
        <dgm:presLayoutVars>
          <dgm:bulletEnabled val="1"/>
        </dgm:presLayoutVars>
      </dgm:prSet>
      <dgm:spPr/>
    </dgm:pt>
    <dgm:pt modelId="{1BE7A5C8-52B6-4EF7-9015-951B93BFA78B}" type="pres">
      <dgm:prSet presAssocID="{01E8232A-3284-455B-8385-010E30C4F308}" presName="childTextBox" presStyleLbl="fgAccFollowNode1" presStyleIdx="1" presStyleCnt="2">
        <dgm:presLayoutVars>
          <dgm:bulletEnabled val="1"/>
        </dgm:presLayoutVars>
      </dgm:prSet>
      <dgm:spPr/>
    </dgm:pt>
  </dgm:ptLst>
  <dgm:cxnLst>
    <dgm:cxn modelId="{776BB107-1DA5-40D9-92C3-9D57EA1E11FC}" type="presOf" srcId="{CCA0888D-AC2D-4547-9106-364B9A300547}" destId="{49336574-0A93-4462-AB4B-1019E438554B}" srcOrd="0" destOrd="0" presId="urn:microsoft.com/office/officeart/2005/8/layout/process4"/>
    <dgm:cxn modelId="{55F50F16-1869-430B-A009-0224A11E20C1}" type="presOf" srcId="{01E8232A-3284-455B-8385-010E30C4F308}" destId="{1BE7A5C8-52B6-4EF7-9015-951B93BFA78B}" srcOrd="0" destOrd="0" presId="urn:microsoft.com/office/officeart/2005/8/layout/process4"/>
    <dgm:cxn modelId="{DD63EB18-9785-4907-B084-1B3909C88CFD}" type="presOf" srcId="{A22E5A5D-BE17-4D97-978C-D506953FD641}" destId="{506FE35F-6B1E-4D47-AE47-47658782FCCB}" srcOrd="0" destOrd="0" presId="urn:microsoft.com/office/officeart/2005/8/layout/process4"/>
    <dgm:cxn modelId="{A4D2C735-7920-4837-BD36-7404E2E9A9AC}" srcId="{A22E5A5D-BE17-4D97-978C-D506953FD641}" destId="{6330BA29-4DC2-4C65-BED3-400E5BC0306D}" srcOrd="0" destOrd="0" parTransId="{06BDD031-03FB-45A8-B6D2-183649CCE44D}" sibTransId="{B0D84B86-F3B1-4726-9C96-2539EFC2912F}"/>
    <dgm:cxn modelId="{CCCEF963-C875-452E-A950-159AE83E4A90}" srcId="{6330BA29-4DC2-4C65-BED3-400E5BC0306D}" destId="{CCA0888D-AC2D-4547-9106-364B9A300547}" srcOrd="0" destOrd="0" parTransId="{263D8734-01D3-4ADC-BA2C-3D0E0CE9F7AE}" sibTransId="{FA85217C-A76B-41E6-AA34-20556CA09CF2}"/>
    <dgm:cxn modelId="{EF54EF9A-D441-4C42-BDD9-AF4EF7857B73}" type="presOf" srcId="{6330BA29-4DC2-4C65-BED3-400E5BC0306D}" destId="{EA4BB89D-F72E-4082-BAA5-FA5E163BB882}" srcOrd="0" destOrd="0" presId="urn:microsoft.com/office/officeart/2005/8/layout/process4"/>
    <dgm:cxn modelId="{3A2F4BA3-D50E-4407-AED3-2CF9BC1482F6}" type="presOf" srcId="{6330BA29-4DC2-4C65-BED3-400E5BC0306D}" destId="{7278DB1D-AA52-409F-BC38-57550ECB6B5B}" srcOrd="1" destOrd="0" presId="urn:microsoft.com/office/officeart/2005/8/layout/process4"/>
    <dgm:cxn modelId="{B81E8CC7-49F2-4BEB-AAF2-0EFFE6706F23}" srcId="{6330BA29-4DC2-4C65-BED3-400E5BC0306D}" destId="{01E8232A-3284-455B-8385-010E30C4F308}" srcOrd="1" destOrd="0" parTransId="{CF8B2A01-3E06-4945-8409-67A67865130B}" sibTransId="{375F1422-1DF6-4CF9-A13A-6BBD2411297C}"/>
    <dgm:cxn modelId="{0CC41885-4907-40CC-AD92-522612ABBCCB}" type="presParOf" srcId="{506FE35F-6B1E-4D47-AE47-47658782FCCB}" destId="{484B3D3E-1172-4698-8E71-89F3ABCAE047}" srcOrd="0" destOrd="0" presId="urn:microsoft.com/office/officeart/2005/8/layout/process4"/>
    <dgm:cxn modelId="{BD5A3968-F374-49C6-B627-DAF97755ABA4}" type="presParOf" srcId="{484B3D3E-1172-4698-8E71-89F3ABCAE047}" destId="{EA4BB89D-F72E-4082-BAA5-FA5E163BB882}" srcOrd="0" destOrd="0" presId="urn:microsoft.com/office/officeart/2005/8/layout/process4"/>
    <dgm:cxn modelId="{A80E1052-4751-4EFF-895F-9D383AA22C0B}" type="presParOf" srcId="{484B3D3E-1172-4698-8E71-89F3ABCAE047}" destId="{7278DB1D-AA52-409F-BC38-57550ECB6B5B}" srcOrd="1" destOrd="0" presId="urn:microsoft.com/office/officeart/2005/8/layout/process4"/>
    <dgm:cxn modelId="{E91F3425-6452-4EEF-885A-A0BF672E13B3}" type="presParOf" srcId="{484B3D3E-1172-4698-8E71-89F3ABCAE047}" destId="{28EEE61E-302C-4602-B380-A31AA2FB6E83}" srcOrd="2" destOrd="0" presId="urn:microsoft.com/office/officeart/2005/8/layout/process4"/>
    <dgm:cxn modelId="{E3CFB93C-F6B9-498B-BB6B-57EABA765EEA}" type="presParOf" srcId="{28EEE61E-302C-4602-B380-A31AA2FB6E83}" destId="{49336574-0A93-4462-AB4B-1019E438554B}" srcOrd="0" destOrd="0" presId="urn:microsoft.com/office/officeart/2005/8/layout/process4"/>
    <dgm:cxn modelId="{4840F69B-82C9-4D84-A6F6-C2437604EED2}" type="presParOf" srcId="{28EEE61E-302C-4602-B380-A31AA2FB6E83}" destId="{1BE7A5C8-52B6-4EF7-9015-951B93BFA78B}"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2E5A5D-BE17-4D97-978C-D506953FD641}"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6330BA29-4DC2-4C65-BED3-400E5BC0306D}">
      <dgm:prSet/>
      <dgm:spPr/>
      <dgm:t>
        <a:bodyPr/>
        <a:lstStyle/>
        <a:p>
          <a:r>
            <a:rPr lang="en-US" dirty="0"/>
            <a:t>Your Organization</a:t>
          </a:r>
        </a:p>
      </dgm:t>
    </dgm:pt>
    <dgm:pt modelId="{06BDD031-03FB-45A8-B6D2-183649CCE44D}" type="parTrans" cxnId="{A4D2C735-7920-4837-BD36-7404E2E9A9AC}">
      <dgm:prSet/>
      <dgm:spPr/>
      <dgm:t>
        <a:bodyPr/>
        <a:lstStyle/>
        <a:p>
          <a:endParaRPr lang="en-US"/>
        </a:p>
      </dgm:t>
    </dgm:pt>
    <dgm:pt modelId="{B0D84B86-F3B1-4726-9C96-2539EFC2912F}" type="sibTrans" cxnId="{A4D2C735-7920-4837-BD36-7404E2E9A9AC}">
      <dgm:prSet/>
      <dgm:spPr/>
      <dgm:t>
        <a:bodyPr/>
        <a:lstStyle/>
        <a:p>
          <a:endParaRPr lang="en-US"/>
        </a:p>
      </dgm:t>
    </dgm:pt>
    <dgm:pt modelId="{CCA0888D-AC2D-4547-9106-364B9A300547}">
      <dgm:prSet/>
      <dgm:spPr/>
      <dgm:t>
        <a:bodyPr/>
        <a:lstStyle/>
        <a:p>
          <a:r>
            <a:rPr lang="en-US" dirty="0"/>
            <a:t>?</a:t>
          </a:r>
        </a:p>
      </dgm:t>
    </dgm:pt>
    <dgm:pt modelId="{263D8734-01D3-4ADC-BA2C-3D0E0CE9F7AE}" type="parTrans" cxnId="{CCCEF963-C875-452E-A950-159AE83E4A90}">
      <dgm:prSet/>
      <dgm:spPr/>
      <dgm:t>
        <a:bodyPr/>
        <a:lstStyle/>
        <a:p>
          <a:endParaRPr lang="en-US"/>
        </a:p>
      </dgm:t>
    </dgm:pt>
    <dgm:pt modelId="{FA85217C-A76B-41E6-AA34-20556CA09CF2}" type="sibTrans" cxnId="{CCCEF963-C875-452E-A950-159AE83E4A90}">
      <dgm:prSet/>
      <dgm:spPr/>
      <dgm:t>
        <a:bodyPr/>
        <a:lstStyle/>
        <a:p>
          <a:endParaRPr lang="en-US"/>
        </a:p>
      </dgm:t>
    </dgm:pt>
    <dgm:pt modelId="{506FE35F-6B1E-4D47-AE47-47658782FCCB}" type="pres">
      <dgm:prSet presAssocID="{A22E5A5D-BE17-4D97-978C-D506953FD641}" presName="Name0" presStyleCnt="0">
        <dgm:presLayoutVars>
          <dgm:dir/>
          <dgm:animLvl val="lvl"/>
          <dgm:resizeHandles val="exact"/>
        </dgm:presLayoutVars>
      </dgm:prSet>
      <dgm:spPr/>
    </dgm:pt>
    <dgm:pt modelId="{484B3D3E-1172-4698-8E71-89F3ABCAE047}" type="pres">
      <dgm:prSet presAssocID="{6330BA29-4DC2-4C65-BED3-400E5BC0306D}" presName="boxAndChildren" presStyleCnt="0"/>
      <dgm:spPr/>
    </dgm:pt>
    <dgm:pt modelId="{EA4BB89D-F72E-4082-BAA5-FA5E163BB882}" type="pres">
      <dgm:prSet presAssocID="{6330BA29-4DC2-4C65-BED3-400E5BC0306D}" presName="parentTextBox" presStyleLbl="node1" presStyleIdx="0" presStyleCnt="1"/>
      <dgm:spPr/>
    </dgm:pt>
    <dgm:pt modelId="{7278DB1D-AA52-409F-BC38-57550ECB6B5B}" type="pres">
      <dgm:prSet presAssocID="{6330BA29-4DC2-4C65-BED3-400E5BC0306D}" presName="entireBox" presStyleLbl="node1" presStyleIdx="0" presStyleCnt="1"/>
      <dgm:spPr/>
    </dgm:pt>
    <dgm:pt modelId="{28EEE61E-302C-4602-B380-A31AA2FB6E83}" type="pres">
      <dgm:prSet presAssocID="{6330BA29-4DC2-4C65-BED3-400E5BC0306D}" presName="descendantBox" presStyleCnt="0"/>
      <dgm:spPr/>
    </dgm:pt>
    <dgm:pt modelId="{49336574-0A93-4462-AB4B-1019E438554B}" type="pres">
      <dgm:prSet presAssocID="{CCA0888D-AC2D-4547-9106-364B9A300547}" presName="childTextBox" presStyleLbl="fgAccFollowNode1" presStyleIdx="0" presStyleCnt="1">
        <dgm:presLayoutVars>
          <dgm:bulletEnabled val="1"/>
        </dgm:presLayoutVars>
      </dgm:prSet>
      <dgm:spPr/>
    </dgm:pt>
  </dgm:ptLst>
  <dgm:cxnLst>
    <dgm:cxn modelId="{776BB107-1DA5-40D9-92C3-9D57EA1E11FC}" type="presOf" srcId="{CCA0888D-AC2D-4547-9106-364B9A300547}" destId="{49336574-0A93-4462-AB4B-1019E438554B}" srcOrd="0" destOrd="0" presId="urn:microsoft.com/office/officeart/2005/8/layout/process4"/>
    <dgm:cxn modelId="{DD63EB18-9785-4907-B084-1B3909C88CFD}" type="presOf" srcId="{A22E5A5D-BE17-4D97-978C-D506953FD641}" destId="{506FE35F-6B1E-4D47-AE47-47658782FCCB}" srcOrd="0" destOrd="0" presId="urn:microsoft.com/office/officeart/2005/8/layout/process4"/>
    <dgm:cxn modelId="{A4D2C735-7920-4837-BD36-7404E2E9A9AC}" srcId="{A22E5A5D-BE17-4D97-978C-D506953FD641}" destId="{6330BA29-4DC2-4C65-BED3-400E5BC0306D}" srcOrd="0" destOrd="0" parTransId="{06BDD031-03FB-45A8-B6D2-183649CCE44D}" sibTransId="{B0D84B86-F3B1-4726-9C96-2539EFC2912F}"/>
    <dgm:cxn modelId="{CCCEF963-C875-452E-A950-159AE83E4A90}" srcId="{6330BA29-4DC2-4C65-BED3-400E5BC0306D}" destId="{CCA0888D-AC2D-4547-9106-364B9A300547}" srcOrd="0" destOrd="0" parTransId="{263D8734-01D3-4ADC-BA2C-3D0E0CE9F7AE}" sibTransId="{FA85217C-A76B-41E6-AA34-20556CA09CF2}"/>
    <dgm:cxn modelId="{EF54EF9A-D441-4C42-BDD9-AF4EF7857B73}" type="presOf" srcId="{6330BA29-4DC2-4C65-BED3-400E5BC0306D}" destId="{EA4BB89D-F72E-4082-BAA5-FA5E163BB882}" srcOrd="0" destOrd="0" presId="urn:microsoft.com/office/officeart/2005/8/layout/process4"/>
    <dgm:cxn modelId="{3A2F4BA3-D50E-4407-AED3-2CF9BC1482F6}" type="presOf" srcId="{6330BA29-4DC2-4C65-BED3-400E5BC0306D}" destId="{7278DB1D-AA52-409F-BC38-57550ECB6B5B}" srcOrd="1" destOrd="0" presId="urn:microsoft.com/office/officeart/2005/8/layout/process4"/>
    <dgm:cxn modelId="{0CC41885-4907-40CC-AD92-522612ABBCCB}" type="presParOf" srcId="{506FE35F-6B1E-4D47-AE47-47658782FCCB}" destId="{484B3D3E-1172-4698-8E71-89F3ABCAE047}" srcOrd="0" destOrd="0" presId="urn:microsoft.com/office/officeart/2005/8/layout/process4"/>
    <dgm:cxn modelId="{BD5A3968-F374-49C6-B627-DAF97755ABA4}" type="presParOf" srcId="{484B3D3E-1172-4698-8E71-89F3ABCAE047}" destId="{EA4BB89D-F72E-4082-BAA5-FA5E163BB882}" srcOrd="0" destOrd="0" presId="urn:microsoft.com/office/officeart/2005/8/layout/process4"/>
    <dgm:cxn modelId="{A80E1052-4751-4EFF-895F-9D383AA22C0B}" type="presParOf" srcId="{484B3D3E-1172-4698-8E71-89F3ABCAE047}" destId="{7278DB1D-AA52-409F-BC38-57550ECB6B5B}" srcOrd="1" destOrd="0" presId="urn:microsoft.com/office/officeart/2005/8/layout/process4"/>
    <dgm:cxn modelId="{E91F3425-6452-4EEF-885A-A0BF672E13B3}" type="presParOf" srcId="{484B3D3E-1172-4698-8E71-89F3ABCAE047}" destId="{28EEE61E-302C-4602-B380-A31AA2FB6E83}" srcOrd="2" destOrd="0" presId="urn:microsoft.com/office/officeart/2005/8/layout/process4"/>
    <dgm:cxn modelId="{E3CFB93C-F6B9-498B-BB6B-57EABA765EEA}" type="presParOf" srcId="{28EEE61E-302C-4602-B380-A31AA2FB6E83}" destId="{49336574-0A93-4462-AB4B-1019E438554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B3DD04-840C-42A4-8F77-A21EE8E44126}"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2EAB1D87-9963-460C-9892-FDDEC8C84601}">
      <dgm:prSet/>
      <dgm:spPr/>
      <dgm:t>
        <a:bodyPr/>
        <a:lstStyle/>
        <a:p>
          <a:r>
            <a:rPr lang="en-US"/>
            <a:t>Invisibility</a:t>
          </a:r>
        </a:p>
      </dgm:t>
    </dgm:pt>
    <dgm:pt modelId="{B4616EE1-17D2-4581-AE8D-3C645C5C6430}" type="parTrans" cxnId="{C8F8FADA-91BE-4E20-A647-E56D65436ED3}">
      <dgm:prSet/>
      <dgm:spPr/>
      <dgm:t>
        <a:bodyPr/>
        <a:lstStyle/>
        <a:p>
          <a:endParaRPr lang="en-US"/>
        </a:p>
      </dgm:t>
    </dgm:pt>
    <dgm:pt modelId="{A832D39E-BE19-410F-9162-EEE645C50A09}" type="sibTrans" cxnId="{C8F8FADA-91BE-4E20-A647-E56D65436ED3}">
      <dgm:prSet/>
      <dgm:spPr/>
      <dgm:t>
        <a:bodyPr/>
        <a:lstStyle/>
        <a:p>
          <a:endParaRPr lang="en-US"/>
        </a:p>
      </dgm:t>
    </dgm:pt>
    <dgm:pt modelId="{9516A0F3-07F2-4DC6-921C-94C77512ABE8}">
      <dgm:prSet/>
      <dgm:spPr/>
      <dgm:t>
        <a:bodyPr/>
        <a:lstStyle/>
        <a:p>
          <a:r>
            <a:rPr lang="en-US"/>
            <a:t>Rape Myths</a:t>
          </a:r>
        </a:p>
      </dgm:t>
    </dgm:pt>
    <dgm:pt modelId="{B01B7952-93E1-4EDD-963E-6786F73CF03A}" type="parTrans" cxnId="{C1EEEDD5-B5D4-46F0-8BD4-34C21AF03083}">
      <dgm:prSet/>
      <dgm:spPr/>
      <dgm:t>
        <a:bodyPr/>
        <a:lstStyle/>
        <a:p>
          <a:endParaRPr lang="en-US"/>
        </a:p>
      </dgm:t>
    </dgm:pt>
    <dgm:pt modelId="{EBB5810E-5991-409D-A910-2999224E14E9}" type="sibTrans" cxnId="{C1EEEDD5-B5D4-46F0-8BD4-34C21AF03083}">
      <dgm:prSet/>
      <dgm:spPr/>
      <dgm:t>
        <a:bodyPr/>
        <a:lstStyle/>
        <a:p>
          <a:endParaRPr lang="en-US"/>
        </a:p>
      </dgm:t>
    </dgm:pt>
    <dgm:pt modelId="{BC5EABE1-4637-4D59-9CF2-CE2BCF79EE3D}">
      <dgm:prSet/>
      <dgm:spPr/>
      <dgm:t>
        <a:bodyPr/>
        <a:lstStyle/>
        <a:p>
          <a:r>
            <a:rPr lang="en-US"/>
            <a:t>Language</a:t>
          </a:r>
        </a:p>
      </dgm:t>
    </dgm:pt>
    <dgm:pt modelId="{2F9319BB-84F8-4593-B5A6-5D9E3C19ED7D}" type="parTrans" cxnId="{AFE86646-E389-4B98-9193-B6457A130000}">
      <dgm:prSet/>
      <dgm:spPr/>
      <dgm:t>
        <a:bodyPr/>
        <a:lstStyle/>
        <a:p>
          <a:endParaRPr lang="en-US"/>
        </a:p>
      </dgm:t>
    </dgm:pt>
    <dgm:pt modelId="{D6A51716-8985-40AD-845A-ED56B1F7CA67}" type="sibTrans" cxnId="{AFE86646-E389-4B98-9193-B6457A130000}">
      <dgm:prSet/>
      <dgm:spPr/>
      <dgm:t>
        <a:bodyPr/>
        <a:lstStyle/>
        <a:p>
          <a:endParaRPr lang="en-US"/>
        </a:p>
      </dgm:t>
    </dgm:pt>
    <dgm:pt modelId="{0F12411E-A850-4961-9E46-6EE17D052786}">
      <dgm:prSet/>
      <dgm:spPr/>
      <dgm:t>
        <a:bodyPr/>
        <a:lstStyle/>
        <a:p>
          <a:r>
            <a:rPr lang="en-US"/>
            <a:t>Stigma</a:t>
          </a:r>
        </a:p>
      </dgm:t>
    </dgm:pt>
    <dgm:pt modelId="{49603D11-4A08-45C8-9A38-A02C58F899F9}" type="parTrans" cxnId="{AE87849F-4731-4963-A9DB-F1A46026892D}">
      <dgm:prSet/>
      <dgm:spPr/>
      <dgm:t>
        <a:bodyPr/>
        <a:lstStyle/>
        <a:p>
          <a:endParaRPr lang="en-US"/>
        </a:p>
      </dgm:t>
    </dgm:pt>
    <dgm:pt modelId="{ECE1B8EE-96C4-4ADF-A09C-997778668D33}" type="sibTrans" cxnId="{AE87849F-4731-4963-A9DB-F1A46026892D}">
      <dgm:prSet/>
      <dgm:spPr/>
      <dgm:t>
        <a:bodyPr/>
        <a:lstStyle/>
        <a:p>
          <a:endParaRPr lang="en-US"/>
        </a:p>
      </dgm:t>
    </dgm:pt>
    <dgm:pt modelId="{3461B58B-BED8-4117-A0A9-A0FB88E27077}">
      <dgm:prSet/>
      <dgm:spPr/>
      <dgm:t>
        <a:bodyPr/>
        <a:lstStyle/>
        <a:p>
          <a:r>
            <a:rPr lang="en-US"/>
            <a:t>Resources</a:t>
          </a:r>
        </a:p>
      </dgm:t>
    </dgm:pt>
    <dgm:pt modelId="{11DB49A9-B5A7-4559-9293-9D50B1380DC4}" type="parTrans" cxnId="{D3F96E9A-EA4A-4AB6-A0DD-70006A79AC54}">
      <dgm:prSet/>
      <dgm:spPr/>
      <dgm:t>
        <a:bodyPr/>
        <a:lstStyle/>
        <a:p>
          <a:endParaRPr lang="en-US"/>
        </a:p>
      </dgm:t>
    </dgm:pt>
    <dgm:pt modelId="{763BD6D3-992F-482C-97AD-B3EB96F527D2}" type="sibTrans" cxnId="{D3F96E9A-EA4A-4AB6-A0DD-70006A79AC54}">
      <dgm:prSet/>
      <dgm:spPr/>
      <dgm:t>
        <a:bodyPr/>
        <a:lstStyle/>
        <a:p>
          <a:endParaRPr lang="en-US"/>
        </a:p>
      </dgm:t>
    </dgm:pt>
    <dgm:pt modelId="{61131234-BDE8-485E-94DB-6C2366EE5B1D}" type="pres">
      <dgm:prSet presAssocID="{7EB3DD04-840C-42A4-8F77-A21EE8E44126}" presName="linear" presStyleCnt="0">
        <dgm:presLayoutVars>
          <dgm:animLvl val="lvl"/>
          <dgm:resizeHandles val="exact"/>
        </dgm:presLayoutVars>
      </dgm:prSet>
      <dgm:spPr/>
    </dgm:pt>
    <dgm:pt modelId="{F6A1EDB1-5A17-4886-9F33-F750E2D89E85}" type="pres">
      <dgm:prSet presAssocID="{2EAB1D87-9963-460C-9892-FDDEC8C84601}" presName="parentText" presStyleLbl="node1" presStyleIdx="0" presStyleCnt="5">
        <dgm:presLayoutVars>
          <dgm:chMax val="0"/>
          <dgm:bulletEnabled val="1"/>
        </dgm:presLayoutVars>
      </dgm:prSet>
      <dgm:spPr/>
    </dgm:pt>
    <dgm:pt modelId="{5575D179-DEB9-4B15-85BD-2214E411608B}" type="pres">
      <dgm:prSet presAssocID="{A832D39E-BE19-410F-9162-EEE645C50A09}" presName="spacer" presStyleCnt="0"/>
      <dgm:spPr/>
    </dgm:pt>
    <dgm:pt modelId="{DA49D5B7-6DA0-43F7-AC88-9898268DA8CE}" type="pres">
      <dgm:prSet presAssocID="{9516A0F3-07F2-4DC6-921C-94C77512ABE8}" presName="parentText" presStyleLbl="node1" presStyleIdx="1" presStyleCnt="5">
        <dgm:presLayoutVars>
          <dgm:chMax val="0"/>
          <dgm:bulletEnabled val="1"/>
        </dgm:presLayoutVars>
      </dgm:prSet>
      <dgm:spPr/>
    </dgm:pt>
    <dgm:pt modelId="{A5913846-CF3E-472B-BB5B-EE912B2BBDEA}" type="pres">
      <dgm:prSet presAssocID="{EBB5810E-5991-409D-A910-2999224E14E9}" presName="spacer" presStyleCnt="0"/>
      <dgm:spPr/>
    </dgm:pt>
    <dgm:pt modelId="{933F5BD9-3148-495C-8C9A-83583F20E325}" type="pres">
      <dgm:prSet presAssocID="{BC5EABE1-4637-4D59-9CF2-CE2BCF79EE3D}" presName="parentText" presStyleLbl="node1" presStyleIdx="2" presStyleCnt="5">
        <dgm:presLayoutVars>
          <dgm:chMax val="0"/>
          <dgm:bulletEnabled val="1"/>
        </dgm:presLayoutVars>
      </dgm:prSet>
      <dgm:spPr/>
    </dgm:pt>
    <dgm:pt modelId="{563FEBF9-A683-4B36-993E-E9611484864A}" type="pres">
      <dgm:prSet presAssocID="{D6A51716-8985-40AD-845A-ED56B1F7CA67}" presName="spacer" presStyleCnt="0"/>
      <dgm:spPr/>
    </dgm:pt>
    <dgm:pt modelId="{F334E927-6CCD-48A4-8174-36290FD410AD}" type="pres">
      <dgm:prSet presAssocID="{0F12411E-A850-4961-9E46-6EE17D052786}" presName="parentText" presStyleLbl="node1" presStyleIdx="3" presStyleCnt="5">
        <dgm:presLayoutVars>
          <dgm:chMax val="0"/>
          <dgm:bulletEnabled val="1"/>
        </dgm:presLayoutVars>
      </dgm:prSet>
      <dgm:spPr/>
    </dgm:pt>
    <dgm:pt modelId="{8CC6B0C7-875C-432C-A256-368CDBAC4D52}" type="pres">
      <dgm:prSet presAssocID="{ECE1B8EE-96C4-4ADF-A09C-997778668D33}" presName="spacer" presStyleCnt="0"/>
      <dgm:spPr/>
    </dgm:pt>
    <dgm:pt modelId="{4E2A6347-24C8-4B76-9773-0A1B848A82B1}" type="pres">
      <dgm:prSet presAssocID="{3461B58B-BED8-4117-A0A9-A0FB88E27077}" presName="parentText" presStyleLbl="node1" presStyleIdx="4" presStyleCnt="5">
        <dgm:presLayoutVars>
          <dgm:chMax val="0"/>
          <dgm:bulletEnabled val="1"/>
        </dgm:presLayoutVars>
      </dgm:prSet>
      <dgm:spPr/>
    </dgm:pt>
  </dgm:ptLst>
  <dgm:cxnLst>
    <dgm:cxn modelId="{32BC161D-C1C2-496C-AB21-4893197F8593}" type="presOf" srcId="{3461B58B-BED8-4117-A0A9-A0FB88E27077}" destId="{4E2A6347-24C8-4B76-9773-0A1B848A82B1}" srcOrd="0" destOrd="0" presId="urn:microsoft.com/office/officeart/2005/8/layout/vList2"/>
    <dgm:cxn modelId="{C8113962-2B5E-4326-B229-5A684728F0F0}" type="presOf" srcId="{BC5EABE1-4637-4D59-9CF2-CE2BCF79EE3D}" destId="{933F5BD9-3148-495C-8C9A-83583F20E325}" srcOrd="0" destOrd="0" presId="urn:microsoft.com/office/officeart/2005/8/layout/vList2"/>
    <dgm:cxn modelId="{AFE86646-E389-4B98-9193-B6457A130000}" srcId="{7EB3DD04-840C-42A4-8F77-A21EE8E44126}" destId="{BC5EABE1-4637-4D59-9CF2-CE2BCF79EE3D}" srcOrd="2" destOrd="0" parTransId="{2F9319BB-84F8-4593-B5A6-5D9E3C19ED7D}" sibTransId="{D6A51716-8985-40AD-845A-ED56B1F7CA67}"/>
    <dgm:cxn modelId="{7917EE4A-1F62-445F-B390-9918294E2599}" type="presOf" srcId="{7EB3DD04-840C-42A4-8F77-A21EE8E44126}" destId="{61131234-BDE8-485E-94DB-6C2366EE5B1D}" srcOrd="0" destOrd="0" presId="urn:microsoft.com/office/officeart/2005/8/layout/vList2"/>
    <dgm:cxn modelId="{4E31624C-2485-4A14-BDF7-4693674524BB}" type="presOf" srcId="{2EAB1D87-9963-460C-9892-FDDEC8C84601}" destId="{F6A1EDB1-5A17-4886-9F33-F750E2D89E85}" srcOrd="0" destOrd="0" presId="urn:microsoft.com/office/officeart/2005/8/layout/vList2"/>
    <dgm:cxn modelId="{D3F96E9A-EA4A-4AB6-A0DD-70006A79AC54}" srcId="{7EB3DD04-840C-42A4-8F77-A21EE8E44126}" destId="{3461B58B-BED8-4117-A0A9-A0FB88E27077}" srcOrd="4" destOrd="0" parTransId="{11DB49A9-B5A7-4559-9293-9D50B1380DC4}" sibTransId="{763BD6D3-992F-482C-97AD-B3EB96F527D2}"/>
    <dgm:cxn modelId="{AE87849F-4731-4963-A9DB-F1A46026892D}" srcId="{7EB3DD04-840C-42A4-8F77-A21EE8E44126}" destId="{0F12411E-A850-4961-9E46-6EE17D052786}" srcOrd="3" destOrd="0" parTransId="{49603D11-4A08-45C8-9A38-A02C58F899F9}" sibTransId="{ECE1B8EE-96C4-4ADF-A09C-997778668D33}"/>
    <dgm:cxn modelId="{A4FEECB9-A501-449B-8919-60A281A4444E}" type="presOf" srcId="{0F12411E-A850-4961-9E46-6EE17D052786}" destId="{F334E927-6CCD-48A4-8174-36290FD410AD}" srcOrd="0" destOrd="0" presId="urn:microsoft.com/office/officeart/2005/8/layout/vList2"/>
    <dgm:cxn modelId="{50D804C0-9E75-4313-90EF-4B2022CF87A9}" type="presOf" srcId="{9516A0F3-07F2-4DC6-921C-94C77512ABE8}" destId="{DA49D5B7-6DA0-43F7-AC88-9898268DA8CE}" srcOrd="0" destOrd="0" presId="urn:microsoft.com/office/officeart/2005/8/layout/vList2"/>
    <dgm:cxn modelId="{C1EEEDD5-B5D4-46F0-8BD4-34C21AF03083}" srcId="{7EB3DD04-840C-42A4-8F77-A21EE8E44126}" destId="{9516A0F3-07F2-4DC6-921C-94C77512ABE8}" srcOrd="1" destOrd="0" parTransId="{B01B7952-93E1-4EDD-963E-6786F73CF03A}" sibTransId="{EBB5810E-5991-409D-A910-2999224E14E9}"/>
    <dgm:cxn modelId="{C8F8FADA-91BE-4E20-A647-E56D65436ED3}" srcId="{7EB3DD04-840C-42A4-8F77-A21EE8E44126}" destId="{2EAB1D87-9963-460C-9892-FDDEC8C84601}" srcOrd="0" destOrd="0" parTransId="{B4616EE1-17D2-4581-AE8D-3C645C5C6430}" sibTransId="{A832D39E-BE19-410F-9162-EEE645C50A09}"/>
    <dgm:cxn modelId="{ADB486C1-1250-403D-BD26-1B2F01E6CF79}" type="presParOf" srcId="{61131234-BDE8-485E-94DB-6C2366EE5B1D}" destId="{F6A1EDB1-5A17-4886-9F33-F750E2D89E85}" srcOrd="0" destOrd="0" presId="urn:microsoft.com/office/officeart/2005/8/layout/vList2"/>
    <dgm:cxn modelId="{4A9FC65F-4C2B-430D-8456-55896014D5D8}" type="presParOf" srcId="{61131234-BDE8-485E-94DB-6C2366EE5B1D}" destId="{5575D179-DEB9-4B15-85BD-2214E411608B}" srcOrd="1" destOrd="0" presId="urn:microsoft.com/office/officeart/2005/8/layout/vList2"/>
    <dgm:cxn modelId="{2D70D829-8ADF-47E8-BEB0-B2FAE2AB559A}" type="presParOf" srcId="{61131234-BDE8-485E-94DB-6C2366EE5B1D}" destId="{DA49D5B7-6DA0-43F7-AC88-9898268DA8CE}" srcOrd="2" destOrd="0" presId="urn:microsoft.com/office/officeart/2005/8/layout/vList2"/>
    <dgm:cxn modelId="{1829A334-C8AF-412F-BE9C-4CB9340EA975}" type="presParOf" srcId="{61131234-BDE8-485E-94DB-6C2366EE5B1D}" destId="{A5913846-CF3E-472B-BB5B-EE912B2BBDEA}" srcOrd="3" destOrd="0" presId="urn:microsoft.com/office/officeart/2005/8/layout/vList2"/>
    <dgm:cxn modelId="{A535F0F3-E176-4CBB-8A3D-6E2DB68BA1D2}" type="presParOf" srcId="{61131234-BDE8-485E-94DB-6C2366EE5B1D}" destId="{933F5BD9-3148-495C-8C9A-83583F20E325}" srcOrd="4" destOrd="0" presId="urn:microsoft.com/office/officeart/2005/8/layout/vList2"/>
    <dgm:cxn modelId="{59C3FA69-727A-4B53-992E-961ECB70FE91}" type="presParOf" srcId="{61131234-BDE8-485E-94DB-6C2366EE5B1D}" destId="{563FEBF9-A683-4B36-993E-E9611484864A}" srcOrd="5" destOrd="0" presId="urn:microsoft.com/office/officeart/2005/8/layout/vList2"/>
    <dgm:cxn modelId="{CA79C547-6053-4EAD-85A3-5B02FAB2FA56}" type="presParOf" srcId="{61131234-BDE8-485E-94DB-6C2366EE5B1D}" destId="{F334E927-6CCD-48A4-8174-36290FD410AD}" srcOrd="6" destOrd="0" presId="urn:microsoft.com/office/officeart/2005/8/layout/vList2"/>
    <dgm:cxn modelId="{D74E0158-350C-48B2-8DA4-EF93B4D7F248}" type="presParOf" srcId="{61131234-BDE8-485E-94DB-6C2366EE5B1D}" destId="{8CC6B0C7-875C-432C-A256-368CDBAC4D52}" srcOrd="7" destOrd="0" presId="urn:microsoft.com/office/officeart/2005/8/layout/vList2"/>
    <dgm:cxn modelId="{5BF30422-478D-483F-83DE-141F00019BCF}" type="presParOf" srcId="{61131234-BDE8-485E-94DB-6C2366EE5B1D}" destId="{4E2A6347-24C8-4B76-9773-0A1B848A82B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B3DD04-840C-42A4-8F77-A21EE8E4412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EAB1D87-9963-460C-9892-FDDEC8C84601}">
      <dgm:prSet/>
      <dgm:spPr>
        <a:solidFill>
          <a:schemeClr val="accent3">
            <a:lumMod val="60000"/>
            <a:lumOff val="40000"/>
          </a:schemeClr>
        </a:solidFill>
      </dgm:spPr>
      <dgm:t>
        <a:bodyPr/>
        <a:lstStyle/>
        <a:p>
          <a:r>
            <a:rPr lang="en-US" dirty="0"/>
            <a:t>Invisibility</a:t>
          </a:r>
        </a:p>
      </dgm:t>
    </dgm:pt>
    <dgm:pt modelId="{B4616EE1-17D2-4581-AE8D-3C645C5C6430}" type="parTrans" cxnId="{C8F8FADA-91BE-4E20-A647-E56D65436ED3}">
      <dgm:prSet/>
      <dgm:spPr/>
      <dgm:t>
        <a:bodyPr/>
        <a:lstStyle/>
        <a:p>
          <a:endParaRPr lang="en-US"/>
        </a:p>
      </dgm:t>
    </dgm:pt>
    <dgm:pt modelId="{A832D39E-BE19-410F-9162-EEE645C50A09}" type="sibTrans" cxnId="{C8F8FADA-91BE-4E20-A647-E56D65436ED3}">
      <dgm:prSet/>
      <dgm:spPr/>
      <dgm:t>
        <a:bodyPr/>
        <a:lstStyle/>
        <a:p>
          <a:endParaRPr lang="en-US"/>
        </a:p>
      </dgm:t>
    </dgm:pt>
    <dgm:pt modelId="{9516A0F3-07F2-4DC6-921C-94C77512ABE8}">
      <dgm:prSet/>
      <dgm:spPr/>
      <dgm:t>
        <a:bodyPr/>
        <a:lstStyle/>
        <a:p>
          <a:r>
            <a:rPr lang="en-US"/>
            <a:t>Rape Myths</a:t>
          </a:r>
        </a:p>
      </dgm:t>
    </dgm:pt>
    <dgm:pt modelId="{B01B7952-93E1-4EDD-963E-6786F73CF03A}" type="parTrans" cxnId="{C1EEEDD5-B5D4-46F0-8BD4-34C21AF03083}">
      <dgm:prSet/>
      <dgm:spPr/>
      <dgm:t>
        <a:bodyPr/>
        <a:lstStyle/>
        <a:p>
          <a:endParaRPr lang="en-US"/>
        </a:p>
      </dgm:t>
    </dgm:pt>
    <dgm:pt modelId="{EBB5810E-5991-409D-A910-2999224E14E9}" type="sibTrans" cxnId="{C1EEEDD5-B5D4-46F0-8BD4-34C21AF03083}">
      <dgm:prSet/>
      <dgm:spPr/>
      <dgm:t>
        <a:bodyPr/>
        <a:lstStyle/>
        <a:p>
          <a:endParaRPr lang="en-US"/>
        </a:p>
      </dgm:t>
    </dgm:pt>
    <dgm:pt modelId="{BC5EABE1-4637-4D59-9CF2-CE2BCF79EE3D}">
      <dgm:prSet/>
      <dgm:spPr/>
      <dgm:t>
        <a:bodyPr/>
        <a:lstStyle/>
        <a:p>
          <a:r>
            <a:rPr lang="en-US"/>
            <a:t>Language</a:t>
          </a:r>
        </a:p>
      </dgm:t>
    </dgm:pt>
    <dgm:pt modelId="{2F9319BB-84F8-4593-B5A6-5D9E3C19ED7D}" type="parTrans" cxnId="{AFE86646-E389-4B98-9193-B6457A130000}">
      <dgm:prSet/>
      <dgm:spPr/>
      <dgm:t>
        <a:bodyPr/>
        <a:lstStyle/>
        <a:p>
          <a:endParaRPr lang="en-US"/>
        </a:p>
      </dgm:t>
    </dgm:pt>
    <dgm:pt modelId="{D6A51716-8985-40AD-845A-ED56B1F7CA67}" type="sibTrans" cxnId="{AFE86646-E389-4B98-9193-B6457A130000}">
      <dgm:prSet/>
      <dgm:spPr/>
      <dgm:t>
        <a:bodyPr/>
        <a:lstStyle/>
        <a:p>
          <a:endParaRPr lang="en-US"/>
        </a:p>
      </dgm:t>
    </dgm:pt>
    <dgm:pt modelId="{0F12411E-A850-4961-9E46-6EE17D052786}">
      <dgm:prSet/>
      <dgm:spPr/>
      <dgm:t>
        <a:bodyPr/>
        <a:lstStyle/>
        <a:p>
          <a:r>
            <a:rPr lang="en-US"/>
            <a:t>Stigma</a:t>
          </a:r>
        </a:p>
      </dgm:t>
    </dgm:pt>
    <dgm:pt modelId="{49603D11-4A08-45C8-9A38-A02C58F899F9}" type="parTrans" cxnId="{AE87849F-4731-4963-A9DB-F1A46026892D}">
      <dgm:prSet/>
      <dgm:spPr/>
      <dgm:t>
        <a:bodyPr/>
        <a:lstStyle/>
        <a:p>
          <a:endParaRPr lang="en-US"/>
        </a:p>
      </dgm:t>
    </dgm:pt>
    <dgm:pt modelId="{ECE1B8EE-96C4-4ADF-A09C-997778668D33}" type="sibTrans" cxnId="{AE87849F-4731-4963-A9DB-F1A46026892D}">
      <dgm:prSet/>
      <dgm:spPr/>
      <dgm:t>
        <a:bodyPr/>
        <a:lstStyle/>
        <a:p>
          <a:endParaRPr lang="en-US"/>
        </a:p>
      </dgm:t>
    </dgm:pt>
    <dgm:pt modelId="{3461B58B-BED8-4117-A0A9-A0FB88E27077}">
      <dgm:prSet/>
      <dgm:spPr/>
      <dgm:t>
        <a:bodyPr/>
        <a:lstStyle/>
        <a:p>
          <a:r>
            <a:rPr lang="en-US"/>
            <a:t>Resources</a:t>
          </a:r>
        </a:p>
      </dgm:t>
    </dgm:pt>
    <dgm:pt modelId="{11DB49A9-B5A7-4559-9293-9D50B1380DC4}" type="parTrans" cxnId="{D3F96E9A-EA4A-4AB6-A0DD-70006A79AC54}">
      <dgm:prSet/>
      <dgm:spPr/>
      <dgm:t>
        <a:bodyPr/>
        <a:lstStyle/>
        <a:p>
          <a:endParaRPr lang="en-US"/>
        </a:p>
      </dgm:t>
    </dgm:pt>
    <dgm:pt modelId="{763BD6D3-992F-482C-97AD-B3EB96F527D2}" type="sibTrans" cxnId="{D3F96E9A-EA4A-4AB6-A0DD-70006A79AC54}">
      <dgm:prSet/>
      <dgm:spPr/>
      <dgm:t>
        <a:bodyPr/>
        <a:lstStyle/>
        <a:p>
          <a:endParaRPr lang="en-US"/>
        </a:p>
      </dgm:t>
    </dgm:pt>
    <dgm:pt modelId="{61131234-BDE8-485E-94DB-6C2366EE5B1D}" type="pres">
      <dgm:prSet presAssocID="{7EB3DD04-840C-42A4-8F77-A21EE8E44126}" presName="linear" presStyleCnt="0">
        <dgm:presLayoutVars>
          <dgm:animLvl val="lvl"/>
          <dgm:resizeHandles val="exact"/>
        </dgm:presLayoutVars>
      </dgm:prSet>
      <dgm:spPr/>
    </dgm:pt>
    <dgm:pt modelId="{F6A1EDB1-5A17-4886-9F33-F750E2D89E85}" type="pres">
      <dgm:prSet presAssocID="{2EAB1D87-9963-460C-9892-FDDEC8C84601}" presName="parentText" presStyleLbl="node1" presStyleIdx="0" presStyleCnt="5">
        <dgm:presLayoutVars>
          <dgm:chMax val="0"/>
          <dgm:bulletEnabled val="1"/>
        </dgm:presLayoutVars>
      </dgm:prSet>
      <dgm:spPr/>
    </dgm:pt>
    <dgm:pt modelId="{5575D179-DEB9-4B15-85BD-2214E411608B}" type="pres">
      <dgm:prSet presAssocID="{A832D39E-BE19-410F-9162-EEE645C50A09}" presName="spacer" presStyleCnt="0"/>
      <dgm:spPr/>
    </dgm:pt>
    <dgm:pt modelId="{DA49D5B7-6DA0-43F7-AC88-9898268DA8CE}" type="pres">
      <dgm:prSet presAssocID="{9516A0F3-07F2-4DC6-921C-94C77512ABE8}" presName="parentText" presStyleLbl="node1" presStyleIdx="1" presStyleCnt="5">
        <dgm:presLayoutVars>
          <dgm:chMax val="0"/>
          <dgm:bulletEnabled val="1"/>
        </dgm:presLayoutVars>
      </dgm:prSet>
      <dgm:spPr/>
    </dgm:pt>
    <dgm:pt modelId="{A5913846-CF3E-472B-BB5B-EE912B2BBDEA}" type="pres">
      <dgm:prSet presAssocID="{EBB5810E-5991-409D-A910-2999224E14E9}" presName="spacer" presStyleCnt="0"/>
      <dgm:spPr/>
    </dgm:pt>
    <dgm:pt modelId="{933F5BD9-3148-495C-8C9A-83583F20E325}" type="pres">
      <dgm:prSet presAssocID="{BC5EABE1-4637-4D59-9CF2-CE2BCF79EE3D}" presName="parentText" presStyleLbl="node1" presStyleIdx="2" presStyleCnt="5">
        <dgm:presLayoutVars>
          <dgm:chMax val="0"/>
          <dgm:bulletEnabled val="1"/>
        </dgm:presLayoutVars>
      </dgm:prSet>
      <dgm:spPr/>
    </dgm:pt>
    <dgm:pt modelId="{563FEBF9-A683-4B36-993E-E9611484864A}" type="pres">
      <dgm:prSet presAssocID="{D6A51716-8985-40AD-845A-ED56B1F7CA67}" presName="spacer" presStyleCnt="0"/>
      <dgm:spPr/>
    </dgm:pt>
    <dgm:pt modelId="{F334E927-6CCD-48A4-8174-36290FD410AD}" type="pres">
      <dgm:prSet presAssocID="{0F12411E-A850-4961-9E46-6EE17D052786}" presName="parentText" presStyleLbl="node1" presStyleIdx="3" presStyleCnt="5">
        <dgm:presLayoutVars>
          <dgm:chMax val="0"/>
          <dgm:bulletEnabled val="1"/>
        </dgm:presLayoutVars>
      </dgm:prSet>
      <dgm:spPr/>
    </dgm:pt>
    <dgm:pt modelId="{8CC6B0C7-875C-432C-A256-368CDBAC4D52}" type="pres">
      <dgm:prSet presAssocID="{ECE1B8EE-96C4-4ADF-A09C-997778668D33}" presName="spacer" presStyleCnt="0"/>
      <dgm:spPr/>
    </dgm:pt>
    <dgm:pt modelId="{4E2A6347-24C8-4B76-9773-0A1B848A82B1}" type="pres">
      <dgm:prSet presAssocID="{3461B58B-BED8-4117-A0A9-A0FB88E27077}" presName="parentText" presStyleLbl="node1" presStyleIdx="4" presStyleCnt="5">
        <dgm:presLayoutVars>
          <dgm:chMax val="0"/>
          <dgm:bulletEnabled val="1"/>
        </dgm:presLayoutVars>
      </dgm:prSet>
      <dgm:spPr/>
    </dgm:pt>
  </dgm:ptLst>
  <dgm:cxnLst>
    <dgm:cxn modelId="{32BC161D-C1C2-496C-AB21-4893197F8593}" type="presOf" srcId="{3461B58B-BED8-4117-A0A9-A0FB88E27077}" destId="{4E2A6347-24C8-4B76-9773-0A1B848A82B1}" srcOrd="0" destOrd="0" presId="urn:microsoft.com/office/officeart/2005/8/layout/vList2"/>
    <dgm:cxn modelId="{C8113962-2B5E-4326-B229-5A684728F0F0}" type="presOf" srcId="{BC5EABE1-4637-4D59-9CF2-CE2BCF79EE3D}" destId="{933F5BD9-3148-495C-8C9A-83583F20E325}" srcOrd="0" destOrd="0" presId="urn:microsoft.com/office/officeart/2005/8/layout/vList2"/>
    <dgm:cxn modelId="{AFE86646-E389-4B98-9193-B6457A130000}" srcId="{7EB3DD04-840C-42A4-8F77-A21EE8E44126}" destId="{BC5EABE1-4637-4D59-9CF2-CE2BCF79EE3D}" srcOrd="2" destOrd="0" parTransId="{2F9319BB-84F8-4593-B5A6-5D9E3C19ED7D}" sibTransId="{D6A51716-8985-40AD-845A-ED56B1F7CA67}"/>
    <dgm:cxn modelId="{7917EE4A-1F62-445F-B390-9918294E2599}" type="presOf" srcId="{7EB3DD04-840C-42A4-8F77-A21EE8E44126}" destId="{61131234-BDE8-485E-94DB-6C2366EE5B1D}" srcOrd="0" destOrd="0" presId="urn:microsoft.com/office/officeart/2005/8/layout/vList2"/>
    <dgm:cxn modelId="{4E31624C-2485-4A14-BDF7-4693674524BB}" type="presOf" srcId="{2EAB1D87-9963-460C-9892-FDDEC8C84601}" destId="{F6A1EDB1-5A17-4886-9F33-F750E2D89E85}" srcOrd="0" destOrd="0" presId="urn:microsoft.com/office/officeart/2005/8/layout/vList2"/>
    <dgm:cxn modelId="{D3F96E9A-EA4A-4AB6-A0DD-70006A79AC54}" srcId="{7EB3DD04-840C-42A4-8F77-A21EE8E44126}" destId="{3461B58B-BED8-4117-A0A9-A0FB88E27077}" srcOrd="4" destOrd="0" parTransId="{11DB49A9-B5A7-4559-9293-9D50B1380DC4}" sibTransId="{763BD6D3-992F-482C-97AD-B3EB96F527D2}"/>
    <dgm:cxn modelId="{AE87849F-4731-4963-A9DB-F1A46026892D}" srcId="{7EB3DD04-840C-42A4-8F77-A21EE8E44126}" destId="{0F12411E-A850-4961-9E46-6EE17D052786}" srcOrd="3" destOrd="0" parTransId="{49603D11-4A08-45C8-9A38-A02C58F899F9}" sibTransId="{ECE1B8EE-96C4-4ADF-A09C-997778668D33}"/>
    <dgm:cxn modelId="{A4FEECB9-A501-449B-8919-60A281A4444E}" type="presOf" srcId="{0F12411E-A850-4961-9E46-6EE17D052786}" destId="{F334E927-6CCD-48A4-8174-36290FD410AD}" srcOrd="0" destOrd="0" presId="urn:microsoft.com/office/officeart/2005/8/layout/vList2"/>
    <dgm:cxn modelId="{50D804C0-9E75-4313-90EF-4B2022CF87A9}" type="presOf" srcId="{9516A0F3-07F2-4DC6-921C-94C77512ABE8}" destId="{DA49D5B7-6DA0-43F7-AC88-9898268DA8CE}" srcOrd="0" destOrd="0" presId="urn:microsoft.com/office/officeart/2005/8/layout/vList2"/>
    <dgm:cxn modelId="{C1EEEDD5-B5D4-46F0-8BD4-34C21AF03083}" srcId="{7EB3DD04-840C-42A4-8F77-A21EE8E44126}" destId="{9516A0F3-07F2-4DC6-921C-94C77512ABE8}" srcOrd="1" destOrd="0" parTransId="{B01B7952-93E1-4EDD-963E-6786F73CF03A}" sibTransId="{EBB5810E-5991-409D-A910-2999224E14E9}"/>
    <dgm:cxn modelId="{C8F8FADA-91BE-4E20-A647-E56D65436ED3}" srcId="{7EB3DD04-840C-42A4-8F77-A21EE8E44126}" destId="{2EAB1D87-9963-460C-9892-FDDEC8C84601}" srcOrd="0" destOrd="0" parTransId="{B4616EE1-17D2-4581-AE8D-3C645C5C6430}" sibTransId="{A832D39E-BE19-410F-9162-EEE645C50A09}"/>
    <dgm:cxn modelId="{ADB486C1-1250-403D-BD26-1B2F01E6CF79}" type="presParOf" srcId="{61131234-BDE8-485E-94DB-6C2366EE5B1D}" destId="{F6A1EDB1-5A17-4886-9F33-F750E2D89E85}" srcOrd="0" destOrd="0" presId="urn:microsoft.com/office/officeart/2005/8/layout/vList2"/>
    <dgm:cxn modelId="{4A9FC65F-4C2B-430D-8456-55896014D5D8}" type="presParOf" srcId="{61131234-BDE8-485E-94DB-6C2366EE5B1D}" destId="{5575D179-DEB9-4B15-85BD-2214E411608B}" srcOrd="1" destOrd="0" presId="urn:microsoft.com/office/officeart/2005/8/layout/vList2"/>
    <dgm:cxn modelId="{2D70D829-8ADF-47E8-BEB0-B2FAE2AB559A}" type="presParOf" srcId="{61131234-BDE8-485E-94DB-6C2366EE5B1D}" destId="{DA49D5B7-6DA0-43F7-AC88-9898268DA8CE}" srcOrd="2" destOrd="0" presId="urn:microsoft.com/office/officeart/2005/8/layout/vList2"/>
    <dgm:cxn modelId="{1829A334-C8AF-412F-BE9C-4CB9340EA975}" type="presParOf" srcId="{61131234-BDE8-485E-94DB-6C2366EE5B1D}" destId="{A5913846-CF3E-472B-BB5B-EE912B2BBDEA}" srcOrd="3" destOrd="0" presId="urn:microsoft.com/office/officeart/2005/8/layout/vList2"/>
    <dgm:cxn modelId="{A535F0F3-E176-4CBB-8A3D-6E2DB68BA1D2}" type="presParOf" srcId="{61131234-BDE8-485E-94DB-6C2366EE5B1D}" destId="{933F5BD9-3148-495C-8C9A-83583F20E325}" srcOrd="4" destOrd="0" presId="urn:microsoft.com/office/officeart/2005/8/layout/vList2"/>
    <dgm:cxn modelId="{59C3FA69-727A-4B53-992E-961ECB70FE91}" type="presParOf" srcId="{61131234-BDE8-485E-94DB-6C2366EE5B1D}" destId="{563FEBF9-A683-4B36-993E-E9611484864A}" srcOrd="5" destOrd="0" presId="urn:microsoft.com/office/officeart/2005/8/layout/vList2"/>
    <dgm:cxn modelId="{CA79C547-6053-4EAD-85A3-5B02FAB2FA56}" type="presParOf" srcId="{61131234-BDE8-485E-94DB-6C2366EE5B1D}" destId="{F334E927-6CCD-48A4-8174-36290FD410AD}" srcOrd="6" destOrd="0" presId="urn:microsoft.com/office/officeart/2005/8/layout/vList2"/>
    <dgm:cxn modelId="{D74E0158-350C-48B2-8DA4-EF93B4D7F248}" type="presParOf" srcId="{61131234-BDE8-485E-94DB-6C2366EE5B1D}" destId="{8CC6B0C7-875C-432C-A256-368CDBAC4D52}" srcOrd="7" destOrd="0" presId="urn:microsoft.com/office/officeart/2005/8/layout/vList2"/>
    <dgm:cxn modelId="{5BF30422-478D-483F-83DE-141F00019BCF}" type="presParOf" srcId="{61131234-BDE8-485E-94DB-6C2366EE5B1D}" destId="{4E2A6347-24C8-4B76-9773-0A1B848A82B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B3DD04-840C-42A4-8F77-A21EE8E4412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EAB1D87-9963-460C-9892-FDDEC8C84601}">
      <dgm:prSet/>
      <dgm:spPr/>
      <dgm:t>
        <a:bodyPr/>
        <a:lstStyle/>
        <a:p>
          <a:r>
            <a:rPr lang="en-US"/>
            <a:t>Invisibility</a:t>
          </a:r>
        </a:p>
      </dgm:t>
    </dgm:pt>
    <dgm:pt modelId="{B4616EE1-17D2-4581-AE8D-3C645C5C6430}" type="parTrans" cxnId="{C8F8FADA-91BE-4E20-A647-E56D65436ED3}">
      <dgm:prSet/>
      <dgm:spPr/>
      <dgm:t>
        <a:bodyPr/>
        <a:lstStyle/>
        <a:p>
          <a:endParaRPr lang="en-US"/>
        </a:p>
      </dgm:t>
    </dgm:pt>
    <dgm:pt modelId="{A832D39E-BE19-410F-9162-EEE645C50A09}" type="sibTrans" cxnId="{C8F8FADA-91BE-4E20-A647-E56D65436ED3}">
      <dgm:prSet/>
      <dgm:spPr/>
      <dgm:t>
        <a:bodyPr/>
        <a:lstStyle/>
        <a:p>
          <a:endParaRPr lang="en-US"/>
        </a:p>
      </dgm:t>
    </dgm:pt>
    <dgm:pt modelId="{9516A0F3-07F2-4DC6-921C-94C77512ABE8}">
      <dgm:prSet/>
      <dgm:spPr>
        <a:solidFill>
          <a:schemeClr val="accent3">
            <a:lumMod val="60000"/>
            <a:lumOff val="40000"/>
          </a:schemeClr>
        </a:solidFill>
      </dgm:spPr>
      <dgm:t>
        <a:bodyPr/>
        <a:lstStyle/>
        <a:p>
          <a:r>
            <a:rPr lang="en-US"/>
            <a:t>Rape Myths</a:t>
          </a:r>
        </a:p>
      </dgm:t>
    </dgm:pt>
    <dgm:pt modelId="{B01B7952-93E1-4EDD-963E-6786F73CF03A}" type="parTrans" cxnId="{C1EEEDD5-B5D4-46F0-8BD4-34C21AF03083}">
      <dgm:prSet/>
      <dgm:spPr/>
      <dgm:t>
        <a:bodyPr/>
        <a:lstStyle/>
        <a:p>
          <a:endParaRPr lang="en-US"/>
        </a:p>
      </dgm:t>
    </dgm:pt>
    <dgm:pt modelId="{EBB5810E-5991-409D-A910-2999224E14E9}" type="sibTrans" cxnId="{C1EEEDD5-B5D4-46F0-8BD4-34C21AF03083}">
      <dgm:prSet/>
      <dgm:spPr/>
      <dgm:t>
        <a:bodyPr/>
        <a:lstStyle/>
        <a:p>
          <a:endParaRPr lang="en-US"/>
        </a:p>
      </dgm:t>
    </dgm:pt>
    <dgm:pt modelId="{BC5EABE1-4637-4D59-9CF2-CE2BCF79EE3D}">
      <dgm:prSet/>
      <dgm:spPr/>
      <dgm:t>
        <a:bodyPr/>
        <a:lstStyle/>
        <a:p>
          <a:r>
            <a:rPr lang="en-US"/>
            <a:t>Language</a:t>
          </a:r>
        </a:p>
      </dgm:t>
    </dgm:pt>
    <dgm:pt modelId="{2F9319BB-84F8-4593-B5A6-5D9E3C19ED7D}" type="parTrans" cxnId="{AFE86646-E389-4B98-9193-B6457A130000}">
      <dgm:prSet/>
      <dgm:spPr/>
      <dgm:t>
        <a:bodyPr/>
        <a:lstStyle/>
        <a:p>
          <a:endParaRPr lang="en-US"/>
        </a:p>
      </dgm:t>
    </dgm:pt>
    <dgm:pt modelId="{D6A51716-8985-40AD-845A-ED56B1F7CA67}" type="sibTrans" cxnId="{AFE86646-E389-4B98-9193-B6457A130000}">
      <dgm:prSet/>
      <dgm:spPr/>
      <dgm:t>
        <a:bodyPr/>
        <a:lstStyle/>
        <a:p>
          <a:endParaRPr lang="en-US"/>
        </a:p>
      </dgm:t>
    </dgm:pt>
    <dgm:pt modelId="{0F12411E-A850-4961-9E46-6EE17D052786}">
      <dgm:prSet/>
      <dgm:spPr/>
      <dgm:t>
        <a:bodyPr/>
        <a:lstStyle/>
        <a:p>
          <a:r>
            <a:rPr lang="en-US"/>
            <a:t>Stigma</a:t>
          </a:r>
        </a:p>
      </dgm:t>
    </dgm:pt>
    <dgm:pt modelId="{49603D11-4A08-45C8-9A38-A02C58F899F9}" type="parTrans" cxnId="{AE87849F-4731-4963-A9DB-F1A46026892D}">
      <dgm:prSet/>
      <dgm:spPr/>
      <dgm:t>
        <a:bodyPr/>
        <a:lstStyle/>
        <a:p>
          <a:endParaRPr lang="en-US"/>
        </a:p>
      </dgm:t>
    </dgm:pt>
    <dgm:pt modelId="{ECE1B8EE-96C4-4ADF-A09C-997778668D33}" type="sibTrans" cxnId="{AE87849F-4731-4963-A9DB-F1A46026892D}">
      <dgm:prSet/>
      <dgm:spPr/>
      <dgm:t>
        <a:bodyPr/>
        <a:lstStyle/>
        <a:p>
          <a:endParaRPr lang="en-US"/>
        </a:p>
      </dgm:t>
    </dgm:pt>
    <dgm:pt modelId="{3461B58B-BED8-4117-A0A9-A0FB88E27077}">
      <dgm:prSet/>
      <dgm:spPr/>
      <dgm:t>
        <a:bodyPr/>
        <a:lstStyle/>
        <a:p>
          <a:r>
            <a:rPr lang="en-US"/>
            <a:t>Resources</a:t>
          </a:r>
        </a:p>
      </dgm:t>
    </dgm:pt>
    <dgm:pt modelId="{11DB49A9-B5A7-4559-9293-9D50B1380DC4}" type="parTrans" cxnId="{D3F96E9A-EA4A-4AB6-A0DD-70006A79AC54}">
      <dgm:prSet/>
      <dgm:spPr/>
      <dgm:t>
        <a:bodyPr/>
        <a:lstStyle/>
        <a:p>
          <a:endParaRPr lang="en-US"/>
        </a:p>
      </dgm:t>
    </dgm:pt>
    <dgm:pt modelId="{763BD6D3-992F-482C-97AD-B3EB96F527D2}" type="sibTrans" cxnId="{D3F96E9A-EA4A-4AB6-A0DD-70006A79AC54}">
      <dgm:prSet/>
      <dgm:spPr/>
      <dgm:t>
        <a:bodyPr/>
        <a:lstStyle/>
        <a:p>
          <a:endParaRPr lang="en-US"/>
        </a:p>
      </dgm:t>
    </dgm:pt>
    <dgm:pt modelId="{61131234-BDE8-485E-94DB-6C2366EE5B1D}" type="pres">
      <dgm:prSet presAssocID="{7EB3DD04-840C-42A4-8F77-A21EE8E44126}" presName="linear" presStyleCnt="0">
        <dgm:presLayoutVars>
          <dgm:animLvl val="lvl"/>
          <dgm:resizeHandles val="exact"/>
        </dgm:presLayoutVars>
      </dgm:prSet>
      <dgm:spPr/>
    </dgm:pt>
    <dgm:pt modelId="{F6A1EDB1-5A17-4886-9F33-F750E2D89E85}" type="pres">
      <dgm:prSet presAssocID="{2EAB1D87-9963-460C-9892-FDDEC8C84601}" presName="parentText" presStyleLbl="node1" presStyleIdx="0" presStyleCnt="5">
        <dgm:presLayoutVars>
          <dgm:chMax val="0"/>
          <dgm:bulletEnabled val="1"/>
        </dgm:presLayoutVars>
      </dgm:prSet>
      <dgm:spPr/>
    </dgm:pt>
    <dgm:pt modelId="{5575D179-DEB9-4B15-85BD-2214E411608B}" type="pres">
      <dgm:prSet presAssocID="{A832D39E-BE19-410F-9162-EEE645C50A09}" presName="spacer" presStyleCnt="0"/>
      <dgm:spPr/>
    </dgm:pt>
    <dgm:pt modelId="{DA49D5B7-6DA0-43F7-AC88-9898268DA8CE}" type="pres">
      <dgm:prSet presAssocID="{9516A0F3-07F2-4DC6-921C-94C77512ABE8}" presName="parentText" presStyleLbl="node1" presStyleIdx="1" presStyleCnt="5">
        <dgm:presLayoutVars>
          <dgm:chMax val="0"/>
          <dgm:bulletEnabled val="1"/>
        </dgm:presLayoutVars>
      </dgm:prSet>
      <dgm:spPr/>
    </dgm:pt>
    <dgm:pt modelId="{A5913846-CF3E-472B-BB5B-EE912B2BBDEA}" type="pres">
      <dgm:prSet presAssocID="{EBB5810E-5991-409D-A910-2999224E14E9}" presName="spacer" presStyleCnt="0"/>
      <dgm:spPr/>
    </dgm:pt>
    <dgm:pt modelId="{933F5BD9-3148-495C-8C9A-83583F20E325}" type="pres">
      <dgm:prSet presAssocID="{BC5EABE1-4637-4D59-9CF2-CE2BCF79EE3D}" presName="parentText" presStyleLbl="node1" presStyleIdx="2" presStyleCnt="5">
        <dgm:presLayoutVars>
          <dgm:chMax val="0"/>
          <dgm:bulletEnabled val="1"/>
        </dgm:presLayoutVars>
      </dgm:prSet>
      <dgm:spPr/>
    </dgm:pt>
    <dgm:pt modelId="{563FEBF9-A683-4B36-993E-E9611484864A}" type="pres">
      <dgm:prSet presAssocID="{D6A51716-8985-40AD-845A-ED56B1F7CA67}" presName="spacer" presStyleCnt="0"/>
      <dgm:spPr/>
    </dgm:pt>
    <dgm:pt modelId="{F334E927-6CCD-48A4-8174-36290FD410AD}" type="pres">
      <dgm:prSet presAssocID="{0F12411E-A850-4961-9E46-6EE17D052786}" presName="parentText" presStyleLbl="node1" presStyleIdx="3" presStyleCnt="5">
        <dgm:presLayoutVars>
          <dgm:chMax val="0"/>
          <dgm:bulletEnabled val="1"/>
        </dgm:presLayoutVars>
      </dgm:prSet>
      <dgm:spPr/>
    </dgm:pt>
    <dgm:pt modelId="{8CC6B0C7-875C-432C-A256-368CDBAC4D52}" type="pres">
      <dgm:prSet presAssocID="{ECE1B8EE-96C4-4ADF-A09C-997778668D33}" presName="spacer" presStyleCnt="0"/>
      <dgm:spPr/>
    </dgm:pt>
    <dgm:pt modelId="{4E2A6347-24C8-4B76-9773-0A1B848A82B1}" type="pres">
      <dgm:prSet presAssocID="{3461B58B-BED8-4117-A0A9-A0FB88E27077}" presName="parentText" presStyleLbl="node1" presStyleIdx="4" presStyleCnt="5">
        <dgm:presLayoutVars>
          <dgm:chMax val="0"/>
          <dgm:bulletEnabled val="1"/>
        </dgm:presLayoutVars>
      </dgm:prSet>
      <dgm:spPr/>
    </dgm:pt>
  </dgm:ptLst>
  <dgm:cxnLst>
    <dgm:cxn modelId="{32BC161D-C1C2-496C-AB21-4893197F8593}" type="presOf" srcId="{3461B58B-BED8-4117-A0A9-A0FB88E27077}" destId="{4E2A6347-24C8-4B76-9773-0A1B848A82B1}" srcOrd="0" destOrd="0" presId="urn:microsoft.com/office/officeart/2005/8/layout/vList2"/>
    <dgm:cxn modelId="{C8113962-2B5E-4326-B229-5A684728F0F0}" type="presOf" srcId="{BC5EABE1-4637-4D59-9CF2-CE2BCF79EE3D}" destId="{933F5BD9-3148-495C-8C9A-83583F20E325}" srcOrd="0" destOrd="0" presId="urn:microsoft.com/office/officeart/2005/8/layout/vList2"/>
    <dgm:cxn modelId="{AFE86646-E389-4B98-9193-B6457A130000}" srcId="{7EB3DD04-840C-42A4-8F77-A21EE8E44126}" destId="{BC5EABE1-4637-4D59-9CF2-CE2BCF79EE3D}" srcOrd="2" destOrd="0" parTransId="{2F9319BB-84F8-4593-B5A6-5D9E3C19ED7D}" sibTransId="{D6A51716-8985-40AD-845A-ED56B1F7CA67}"/>
    <dgm:cxn modelId="{7917EE4A-1F62-445F-B390-9918294E2599}" type="presOf" srcId="{7EB3DD04-840C-42A4-8F77-A21EE8E44126}" destId="{61131234-BDE8-485E-94DB-6C2366EE5B1D}" srcOrd="0" destOrd="0" presId="urn:microsoft.com/office/officeart/2005/8/layout/vList2"/>
    <dgm:cxn modelId="{4E31624C-2485-4A14-BDF7-4693674524BB}" type="presOf" srcId="{2EAB1D87-9963-460C-9892-FDDEC8C84601}" destId="{F6A1EDB1-5A17-4886-9F33-F750E2D89E85}" srcOrd="0" destOrd="0" presId="urn:microsoft.com/office/officeart/2005/8/layout/vList2"/>
    <dgm:cxn modelId="{D3F96E9A-EA4A-4AB6-A0DD-70006A79AC54}" srcId="{7EB3DD04-840C-42A4-8F77-A21EE8E44126}" destId="{3461B58B-BED8-4117-A0A9-A0FB88E27077}" srcOrd="4" destOrd="0" parTransId="{11DB49A9-B5A7-4559-9293-9D50B1380DC4}" sibTransId="{763BD6D3-992F-482C-97AD-B3EB96F527D2}"/>
    <dgm:cxn modelId="{AE87849F-4731-4963-A9DB-F1A46026892D}" srcId="{7EB3DD04-840C-42A4-8F77-A21EE8E44126}" destId="{0F12411E-A850-4961-9E46-6EE17D052786}" srcOrd="3" destOrd="0" parTransId="{49603D11-4A08-45C8-9A38-A02C58F899F9}" sibTransId="{ECE1B8EE-96C4-4ADF-A09C-997778668D33}"/>
    <dgm:cxn modelId="{A4FEECB9-A501-449B-8919-60A281A4444E}" type="presOf" srcId="{0F12411E-A850-4961-9E46-6EE17D052786}" destId="{F334E927-6CCD-48A4-8174-36290FD410AD}" srcOrd="0" destOrd="0" presId="urn:microsoft.com/office/officeart/2005/8/layout/vList2"/>
    <dgm:cxn modelId="{50D804C0-9E75-4313-90EF-4B2022CF87A9}" type="presOf" srcId="{9516A0F3-07F2-4DC6-921C-94C77512ABE8}" destId="{DA49D5B7-6DA0-43F7-AC88-9898268DA8CE}" srcOrd="0" destOrd="0" presId="urn:microsoft.com/office/officeart/2005/8/layout/vList2"/>
    <dgm:cxn modelId="{C1EEEDD5-B5D4-46F0-8BD4-34C21AF03083}" srcId="{7EB3DD04-840C-42A4-8F77-A21EE8E44126}" destId="{9516A0F3-07F2-4DC6-921C-94C77512ABE8}" srcOrd="1" destOrd="0" parTransId="{B01B7952-93E1-4EDD-963E-6786F73CF03A}" sibTransId="{EBB5810E-5991-409D-A910-2999224E14E9}"/>
    <dgm:cxn modelId="{C8F8FADA-91BE-4E20-A647-E56D65436ED3}" srcId="{7EB3DD04-840C-42A4-8F77-A21EE8E44126}" destId="{2EAB1D87-9963-460C-9892-FDDEC8C84601}" srcOrd="0" destOrd="0" parTransId="{B4616EE1-17D2-4581-AE8D-3C645C5C6430}" sibTransId="{A832D39E-BE19-410F-9162-EEE645C50A09}"/>
    <dgm:cxn modelId="{ADB486C1-1250-403D-BD26-1B2F01E6CF79}" type="presParOf" srcId="{61131234-BDE8-485E-94DB-6C2366EE5B1D}" destId="{F6A1EDB1-5A17-4886-9F33-F750E2D89E85}" srcOrd="0" destOrd="0" presId="urn:microsoft.com/office/officeart/2005/8/layout/vList2"/>
    <dgm:cxn modelId="{4A9FC65F-4C2B-430D-8456-55896014D5D8}" type="presParOf" srcId="{61131234-BDE8-485E-94DB-6C2366EE5B1D}" destId="{5575D179-DEB9-4B15-85BD-2214E411608B}" srcOrd="1" destOrd="0" presId="urn:microsoft.com/office/officeart/2005/8/layout/vList2"/>
    <dgm:cxn modelId="{2D70D829-8ADF-47E8-BEB0-B2FAE2AB559A}" type="presParOf" srcId="{61131234-BDE8-485E-94DB-6C2366EE5B1D}" destId="{DA49D5B7-6DA0-43F7-AC88-9898268DA8CE}" srcOrd="2" destOrd="0" presId="urn:microsoft.com/office/officeart/2005/8/layout/vList2"/>
    <dgm:cxn modelId="{1829A334-C8AF-412F-BE9C-4CB9340EA975}" type="presParOf" srcId="{61131234-BDE8-485E-94DB-6C2366EE5B1D}" destId="{A5913846-CF3E-472B-BB5B-EE912B2BBDEA}" srcOrd="3" destOrd="0" presId="urn:microsoft.com/office/officeart/2005/8/layout/vList2"/>
    <dgm:cxn modelId="{A535F0F3-E176-4CBB-8A3D-6E2DB68BA1D2}" type="presParOf" srcId="{61131234-BDE8-485E-94DB-6C2366EE5B1D}" destId="{933F5BD9-3148-495C-8C9A-83583F20E325}" srcOrd="4" destOrd="0" presId="urn:microsoft.com/office/officeart/2005/8/layout/vList2"/>
    <dgm:cxn modelId="{59C3FA69-727A-4B53-992E-961ECB70FE91}" type="presParOf" srcId="{61131234-BDE8-485E-94DB-6C2366EE5B1D}" destId="{563FEBF9-A683-4B36-993E-E9611484864A}" srcOrd="5" destOrd="0" presId="urn:microsoft.com/office/officeart/2005/8/layout/vList2"/>
    <dgm:cxn modelId="{CA79C547-6053-4EAD-85A3-5B02FAB2FA56}" type="presParOf" srcId="{61131234-BDE8-485E-94DB-6C2366EE5B1D}" destId="{F334E927-6CCD-48A4-8174-36290FD410AD}" srcOrd="6" destOrd="0" presId="urn:microsoft.com/office/officeart/2005/8/layout/vList2"/>
    <dgm:cxn modelId="{D74E0158-350C-48B2-8DA4-EF93B4D7F248}" type="presParOf" srcId="{61131234-BDE8-485E-94DB-6C2366EE5B1D}" destId="{8CC6B0C7-875C-432C-A256-368CDBAC4D52}" srcOrd="7" destOrd="0" presId="urn:microsoft.com/office/officeart/2005/8/layout/vList2"/>
    <dgm:cxn modelId="{5BF30422-478D-483F-83DE-141F00019BCF}" type="presParOf" srcId="{61131234-BDE8-485E-94DB-6C2366EE5B1D}" destId="{4E2A6347-24C8-4B76-9773-0A1B848A82B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B3DD04-840C-42A4-8F77-A21EE8E4412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EAB1D87-9963-460C-9892-FDDEC8C84601}">
      <dgm:prSet/>
      <dgm:spPr/>
      <dgm:t>
        <a:bodyPr/>
        <a:lstStyle/>
        <a:p>
          <a:r>
            <a:rPr lang="en-US"/>
            <a:t>Invisibility</a:t>
          </a:r>
        </a:p>
      </dgm:t>
    </dgm:pt>
    <dgm:pt modelId="{B4616EE1-17D2-4581-AE8D-3C645C5C6430}" type="parTrans" cxnId="{C8F8FADA-91BE-4E20-A647-E56D65436ED3}">
      <dgm:prSet/>
      <dgm:spPr/>
      <dgm:t>
        <a:bodyPr/>
        <a:lstStyle/>
        <a:p>
          <a:endParaRPr lang="en-US"/>
        </a:p>
      </dgm:t>
    </dgm:pt>
    <dgm:pt modelId="{A832D39E-BE19-410F-9162-EEE645C50A09}" type="sibTrans" cxnId="{C8F8FADA-91BE-4E20-A647-E56D65436ED3}">
      <dgm:prSet/>
      <dgm:spPr/>
      <dgm:t>
        <a:bodyPr/>
        <a:lstStyle/>
        <a:p>
          <a:endParaRPr lang="en-US"/>
        </a:p>
      </dgm:t>
    </dgm:pt>
    <dgm:pt modelId="{9516A0F3-07F2-4DC6-921C-94C77512ABE8}">
      <dgm:prSet/>
      <dgm:spPr/>
      <dgm:t>
        <a:bodyPr/>
        <a:lstStyle/>
        <a:p>
          <a:r>
            <a:rPr lang="en-US"/>
            <a:t>Rape Myths</a:t>
          </a:r>
        </a:p>
      </dgm:t>
    </dgm:pt>
    <dgm:pt modelId="{B01B7952-93E1-4EDD-963E-6786F73CF03A}" type="parTrans" cxnId="{C1EEEDD5-B5D4-46F0-8BD4-34C21AF03083}">
      <dgm:prSet/>
      <dgm:spPr/>
      <dgm:t>
        <a:bodyPr/>
        <a:lstStyle/>
        <a:p>
          <a:endParaRPr lang="en-US"/>
        </a:p>
      </dgm:t>
    </dgm:pt>
    <dgm:pt modelId="{EBB5810E-5991-409D-A910-2999224E14E9}" type="sibTrans" cxnId="{C1EEEDD5-B5D4-46F0-8BD4-34C21AF03083}">
      <dgm:prSet/>
      <dgm:spPr/>
      <dgm:t>
        <a:bodyPr/>
        <a:lstStyle/>
        <a:p>
          <a:endParaRPr lang="en-US"/>
        </a:p>
      </dgm:t>
    </dgm:pt>
    <dgm:pt modelId="{BC5EABE1-4637-4D59-9CF2-CE2BCF79EE3D}">
      <dgm:prSet/>
      <dgm:spPr>
        <a:solidFill>
          <a:schemeClr val="accent3">
            <a:lumMod val="60000"/>
            <a:lumOff val="40000"/>
          </a:schemeClr>
        </a:solidFill>
      </dgm:spPr>
      <dgm:t>
        <a:bodyPr/>
        <a:lstStyle/>
        <a:p>
          <a:r>
            <a:rPr lang="en-US"/>
            <a:t>Language</a:t>
          </a:r>
        </a:p>
      </dgm:t>
    </dgm:pt>
    <dgm:pt modelId="{2F9319BB-84F8-4593-B5A6-5D9E3C19ED7D}" type="parTrans" cxnId="{AFE86646-E389-4B98-9193-B6457A130000}">
      <dgm:prSet/>
      <dgm:spPr/>
      <dgm:t>
        <a:bodyPr/>
        <a:lstStyle/>
        <a:p>
          <a:endParaRPr lang="en-US"/>
        </a:p>
      </dgm:t>
    </dgm:pt>
    <dgm:pt modelId="{D6A51716-8985-40AD-845A-ED56B1F7CA67}" type="sibTrans" cxnId="{AFE86646-E389-4B98-9193-B6457A130000}">
      <dgm:prSet/>
      <dgm:spPr/>
      <dgm:t>
        <a:bodyPr/>
        <a:lstStyle/>
        <a:p>
          <a:endParaRPr lang="en-US"/>
        </a:p>
      </dgm:t>
    </dgm:pt>
    <dgm:pt modelId="{0F12411E-A850-4961-9E46-6EE17D052786}">
      <dgm:prSet/>
      <dgm:spPr/>
      <dgm:t>
        <a:bodyPr/>
        <a:lstStyle/>
        <a:p>
          <a:r>
            <a:rPr lang="en-US"/>
            <a:t>Stigma</a:t>
          </a:r>
        </a:p>
      </dgm:t>
    </dgm:pt>
    <dgm:pt modelId="{49603D11-4A08-45C8-9A38-A02C58F899F9}" type="parTrans" cxnId="{AE87849F-4731-4963-A9DB-F1A46026892D}">
      <dgm:prSet/>
      <dgm:spPr/>
      <dgm:t>
        <a:bodyPr/>
        <a:lstStyle/>
        <a:p>
          <a:endParaRPr lang="en-US"/>
        </a:p>
      </dgm:t>
    </dgm:pt>
    <dgm:pt modelId="{ECE1B8EE-96C4-4ADF-A09C-997778668D33}" type="sibTrans" cxnId="{AE87849F-4731-4963-A9DB-F1A46026892D}">
      <dgm:prSet/>
      <dgm:spPr/>
      <dgm:t>
        <a:bodyPr/>
        <a:lstStyle/>
        <a:p>
          <a:endParaRPr lang="en-US"/>
        </a:p>
      </dgm:t>
    </dgm:pt>
    <dgm:pt modelId="{3461B58B-BED8-4117-A0A9-A0FB88E27077}">
      <dgm:prSet/>
      <dgm:spPr/>
      <dgm:t>
        <a:bodyPr/>
        <a:lstStyle/>
        <a:p>
          <a:r>
            <a:rPr lang="en-US"/>
            <a:t>Resources</a:t>
          </a:r>
        </a:p>
      </dgm:t>
    </dgm:pt>
    <dgm:pt modelId="{11DB49A9-B5A7-4559-9293-9D50B1380DC4}" type="parTrans" cxnId="{D3F96E9A-EA4A-4AB6-A0DD-70006A79AC54}">
      <dgm:prSet/>
      <dgm:spPr/>
      <dgm:t>
        <a:bodyPr/>
        <a:lstStyle/>
        <a:p>
          <a:endParaRPr lang="en-US"/>
        </a:p>
      </dgm:t>
    </dgm:pt>
    <dgm:pt modelId="{763BD6D3-992F-482C-97AD-B3EB96F527D2}" type="sibTrans" cxnId="{D3F96E9A-EA4A-4AB6-A0DD-70006A79AC54}">
      <dgm:prSet/>
      <dgm:spPr/>
      <dgm:t>
        <a:bodyPr/>
        <a:lstStyle/>
        <a:p>
          <a:endParaRPr lang="en-US"/>
        </a:p>
      </dgm:t>
    </dgm:pt>
    <dgm:pt modelId="{61131234-BDE8-485E-94DB-6C2366EE5B1D}" type="pres">
      <dgm:prSet presAssocID="{7EB3DD04-840C-42A4-8F77-A21EE8E44126}" presName="linear" presStyleCnt="0">
        <dgm:presLayoutVars>
          <dgm:animLvl val="lvl"/>
          <dgm:resizeHandles val="exact"/>
        </dgm:presLayoutVars>
      </dgm:prSet>
      <dgm:spPr/>
    </dgm:pt>
    <dgm:pt modelId="{F6A1EDB1-5A17-4886-9F33-F750E2D89E85}" type="pres">
      <dgm:prSet presAssocID="{2EAB1D87-9963-460C-9892-FDDEC8C84601}" presName="parentText" presStyleLbl="node1" presStyleIdx="0" presStyleCnt="5">
        <dgm:presLayoutVars>
          <dgm:chMax val="0"/>
          <dgm:bulletEnabled val="1"/>
        </dgm:presLayoutVars>
      </dgm:prSet>
      <dgm:spPr/>
    </dgm:pt>
    <dgm:pt modelId="{5575D179-DEB9-4B15-85BD-2214E411608B}" type="pres">
      <dgm:prSet presAssocID="{A832D39E-BE19-410F-9162-EEE645C50A09}" presName="spacer" presStyleCnt="0"/>
      <dgm:spPr/>
    </dgm:pt>
    <dgm:pt modelId="{DA49D5B7-6DA0-43F7-AC88-9898268DA8CE}" type="pres">
      <dgm:prSet presAssocID="{9516A0F3-07F2-4DC6-921C-94C77512ABE8}" presName="parentText" presStyleLbl="node1" presStyleIdx="1" presStyleCnt="5">
        <dgm:presLayoutVars>
          <dgm:chMax val="0"/>
          <dgm:bulletEnabled val="1"/>
        </dgm:presLayoutVars>
      </dgm:prSet>
      <dgm:spPr/>
    </dgm:pt>
    <dgm:pt modelId="{A5913846-CF3E-472B-BB5B-EE912B2BBDEA}" type="pres">
      <dgm:prSet presAssocID="{EBB5810E-5991-409D-A910-2999224E14E9}" presName="spacer" presStyleCnt="0"/>
      <dgm:spPr/>
    </dgm:pt>
    <dgm:pt modelId="{933F5BD9-3148-495C-8C9A-83583F20E325}" type="pres">
      <dgm:prSet presAssocID="{BC5EABE1-4637-4D59-9CF2-CE2BCF79EE3D}" presName="parentText" presStyleLbl="node1" presStyleIdx="2" presStyleCnt="5">
        <dgm:presLayoutVars>
          <dgm:chMax val="0"/>
          <dgm:bulletEnabled val="1"/>
        </dgm:presLayoutVars>
      </dgm:prSet>
      <dgm:spPr/>
    </dgm:pt>
    <dgm:pt modelId="{563FEBF9-A683-4B36-993E-E9611484864A}" type="pres">
      <dgm:prSet presAssocID="{D6A51716-8985-40AD-845A-ED56B1F7CA67}" presName="spacer" presStyleCnt="0"/>
      <dgm:spPr/>
    </dgm:pt>
    <dgm:pt modelId="{F334E927-6CCD-48A4-8174-36290FD410AD}" type="pres">
      <dgm:prSet presAssocID="{0F12411E-A850-4961-9E46-6EE17D052786}" presName="parentText" presStyleLbl="node1" presStyleIdx="3" presStyleCnt="5">
        <dgm:presLayoutVars>
          <dgm:chMax val="0"/>
          <dgm:bulletEnabled val="1"/>
        </dgm:presLayoutVars>
      </dgm:prSet>
      <dgm:spPr/>
    </dgm:pt>
    <dgm:pt modelId="{8CC6B0C7-875C-432C-A256-368CDBAC4D52}" type="pres">
      <dgm:prSet presAssocID="{ECE1B8EE-96C4-4ADF-A09C-997778668D33}" presName="spacer" presStyleCnt="0"/>
      <dgm:spPr/>
    </dgm:pt>
    <dgm:pt modelId="{4E2A6347-24C8-4B76-9773-0A1B848A82B1}" type="pres">
      <dgm:prSet presAssocID="{3461B58B-BED8-4117-A0A9-A0FB88E27077}" presName="parentText" presStyleLbl="node1" presStyleIdx="4" presStyleCnt="5">
        <dgm:presLayoutVars>
          <dgm:chMax val="0"/>
          <dgm:bulletEnabled val="1"/>
        </dgm:presLayoutVars>
      </dgm:prSet>
      <dgm:spPr/>
    </dgm:pt>
  </dgm:ptLst>
  <dgm:cxnLst>
    <dgm:cxn modelId="{32BC161D-C1C2-496C-AB21-4893197F8593}" type="presOf" srcId="{3461B58B-BED8-4117-A0A9-A0FB88E27077}" destId="{4E2A6347-24C8-4B76-9773-0A1B848A82B1}" srcOrd="0" destOrd="0" presId="urn:microsoft.com/office/officeart/2005/8/layout/vList2"/>
    <dgm:cxn modelId="{C8113962-2B5E-4326-B229-5A684728F0F0}" type="presOf" srcId="{BC5EABE1-4637-4D59-9CF2-CE2BCF79EE3D}" destId="{933F5BD9-3148-495C-8C9A-83583F20E325}" srcOrd="0" destOrd="0" presId="urn:microsoft.com/office/officeart/2005/8/layout/vList2"/>
    <dgm:cxn modelId="{AFE86646-E389-4B98-9193-B6457A130000}" srcId="{7EB3DD04-840C-42A4-8F77-A21EE8E44126}" destId="{BC5EABE1-4637-4D59-9CF2-CE2BCF79EE3D}" srcOrd="2" destOrd="0" parTransId="{2F9319BB-84F8-4593-B5A6-5D9E3C19ED7D}" sibTransId="{D6A51716-8985-40AD-845A-ED56B1F7CA67}"/>
    <dgm:cxn modelId="{7917EE4A-1F62-445F-B390-9918294E2599}" type="presOf" srcId="{7EB3DD04-840C-42A4-8F77-A21EE8E44126}" destId="{61131234-BDE8-485E-94DB-6C2366EE5B1D}" srcOrd="0" destOrd="0" presId="urn:microsoft.com/office/officeart/2005/8/layout/vList2"/>
    <dgm:cxn modelId="{4E31624C-2485-4A14-BDF7-4693674524BB}" type="presOf" srcId="{2EAB1D87-9963-460C-9892-FDDEC8C84601}" destId="{F6A1EDB1-5A17-4886-9F33-F750E2D89E85}" srcOrd="0" destOrd="0" presId="urn:microsoft.com/office/officeart/2005/8/layout/vList2"/>
    <dgm:cxn modelId="{D3F96E9A-EA4A-4AB6-A0DD-70006A79AC54}" srcId="{7EB3DD04-840C-42A4-8F77-A21EE8E44126}" destId="{3461B58B-BED8-4117-A0A9-A0FB88E27077}" srcOrd="4" destOrd="0" parTransId="{11DB49A9-B5A7-4559-9293-9D50B1380DC4}" sibTransId="{763BD6D3-992F-482C-97AD-B3EB96F527D2}"/>
    <dgm:cxn modelId="{AE87849F-4731-4963-A9DB-F1A46026892D}" srcId="{7EB3DD04-840C-42A4-8F77-A21EE8E44126}" destId="{0F12411E-A850-4961-9E46-6EE17D052786}" srcOrd="3" destOrd="0" parTransId="{49603D11-4A08-45C8-9A38-A02C58F899F9}" sibTransId="{ECE1B8EE-96C4-4ADF-A09C-997778668D33}"/>
    <dgm:cxn modelId="{A4FEECB9-A501-449B-8919-60A281A4444E}" type="presOf" srcId="{0F12411E-A850-4961-9E46-6EE17D052786}" destId="{F334E927-6CCD-48A4-8174-36290FD410AD}" srcOrd="0" destOrd="0" presId="urn:microsoft.com/office/officeart/2005/8/layout/vList2"/>
    <dgm:cxn modelId="{50D804C0-9E75-4313-90EF-4B2022CF87A9}" type="presOf" srcId="{9516A0F3-07F2-4DC6-921C-94C77512ABE8}" destId="{DA49D5B7-6DA0-43F7-AC88-9898268DA8CE}" srcOrd="0" destOrd="0" presId="urn:microsoft.com/office/officeart/2005/8/layout/vList2"/>
    <dgm:cxn modelId="{C1EEEDD5-B5D4-46F0-8BD4-34C21AF03083}" srcId="{7EB3DD04-840C-42A4-8F77-A21EE8E44126}" destId="{9516A0F3-07F2-4DC6-921C-94C77512ABE8}" srcOrd="1" destOrd="0" parTransId="{B01B7952-93E1-4EDD-963E-6786F73CF03A}" sibTransId="{EBB5810E-5991-409D-A910-2999224E14E9}"/>
    <dgm:cxn modelId="{C8F8FADA-91BE-4E20-A647-E56D65436ED3}" srcId="{7EB3DD04-840C-42A4-8F77-A21EE8E44126}" destId="{2EAB1D87-9963-460C-9892-FDDEC8C84601}" srcOrd="0" destOrd="0" parTransId="{B4616EE1-17D2-4581-AE8D-3C645C5C6430}" sibTransId="{A832D39E-BE19-410F-9162-EEE645C50A09}"/>
    <dgm:cxn modelId="{ADB486C1-1250-403D-BD26-1B2F01E6CF79}" type="presParOf" srcId="{61131234-BDE8-485E-94DB-6C2366EE5B1D}" destId="{F6A1EDB1-5A17-4886-9F33-F750E2D89E85}" srcOrd="0" destOrd="0" presId="urn:microsoft.com/office/officeart/2005/8/layout/vList2"/>
    <dgm:cxn modelId="{4A9FC65F-4C2B-430D-8456-55896014D5D8}" type="presParOf" srcId="{61131234-BDE8-485E-94DB-6C2366EE5B1D}" destId="{5575D179-DEB9-4B15-85BD-2214E411608B}" srcOrd="1" destOrd="0" presId="urn:microsoft.com/office/officeart/2005/8/layout/vList2"/>
    <dgm:cxn modelId="{2D70D829-8ADF-47E8-BEB0-B2FAE2AB559A}" type="presParOf" srcId="{61131234-BDE8-485E-94DB-6C2366EE5B1D}" destId="{DA49D5B7-6DA0-43F7-AC88-9898268DA8CE}" srcOrd="2" destOrd="0" presId="urn:microsoft.com/office/officeart/2005/8/layout/vList2"/>
    <dgm:cxn modelId="{1829A334-C8AF-412F-BE9C-4CB9340EA975}" type="presParOf" srcId="{61131234-BDE8-485E-94DB-6C2366EE5B1D}" destId="{A5913846-CF3E-472B-BB5B-EE912B2BBDEA}" srcOrd="3" destOrd="0" presId="urn:microsoft.com/office/officeart/2005/8/layout/vList2"/>
    <dgm:cxn modelId="{A535F0F3-E176-4CBB-8A3D-6E2DB68BA1D2}" type="presParOf" srcId="{61131234-BDE8-485E-94DB-6C2366EE5B1D}" destId="{933F5BD9-3148-495C-8C9A-83583F20E325}" srcOrd="4" destOrd="0" presId="urn:microsoft.com/office/officeart/2005/8/layout/vList2"/>
    <dgm:cxn modelId="{59C3FA69-727A-4B53-992E-961ECB70FE91}" type="presParOf" srcId="{61131234-BDE8-485E-94DB-6C2366EE5B1D}" destId="{563FEBF9-A683-4B36-993E-E9611484864A}" srcOrd="5" destOrd="0" presId="urn:microsoft.com/office/officeart/2005/8/layout/vList2"/>
    <dgm:cxn modelId="{CA79C547-6053-4EAD-85A3-5B02FAB2FA56}" type="presParOf" srcId="{61131234-BDE8-485E-94DB-6C2366EE5B1D}" destId="{F334E927-6CCD-48A4-8174-36290FD410AD}" srcOrd="6" destOrd="0" presId="urn:microsoft.com/office/officeart/2005/8/layout/vList2"/>
    <dgm:cxn modelId="{D74E0158-350C-48B2-8DA4-EF93B4D7F248}" type="presParOf" srcId="{61131234-BDE8-485E-94DB-6C2366EE5B1D}" destId="{8CC6B0C7-875C-432C-A256-368CDBAC4D52}" srcOrd="7" destOrd="0" presId="urn:microsoft.com/office/officeart/2005/8/layout/vList2"/>
    <dgm:cxn modelId="{5BF30422-478D-483F-83DE-141F00019BCF}" type="presParOf" srcId="{61131234-BDE8-485E-94DB-6C2366EE5B1D}" destId="{4E2A6347-24C8-4B76-9773-0A1B848A82B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B3DD04-840C-42A4-8F77-A21EE8E44126}"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EAB1D87-9963-460C-9892-FDDEC8C84601}">
      <dgm:prSet/>
      <dgm:spPr/>
      <dgm:t>
        <a:bodyPr/>
        <a:lstStyle/>
        <a:p>
          <a:r>
            <a:rPr lang="en-US"/>
            <a:t>Invisibility</a:t>
          </a:r>
        </a:p>
      </dgm:t>
    </dgm:pt>
    <dgm:pt modelId="{B4616EE1-17D2-4581-AE8D-3C645C5C6430}" type="parTrans" cxnId="{C8F8FADA-91BE-4E20-A647-E56D65436ED3}">
      <dgm:prSet/>
      <dgm:spPr/>
      <dgm:t>
        <a:bodyPr/>
        <a:lstStyle/>
        <a:p>
          <a:endParaRPr lang="en-US"/>
        </a:p>
      </dgm:t>
    </dgm:pt>
    <dgm:pt modelId="{A832D39E-BE19-410F-9162-EEE645C50A09}" type="sibTrans" cxnId="{C8F8FADA-91BE-4E20-A647-E56D65436ED3}">
      <dgm:prSet/>
      <dgm:spPr/>
      <dgm:t>
        <a:bodyPr/>
        <a:lstStyle/>
        <a:p>
          <a:endParaRPr lang="en-US"/>
        </a:p>
      </dgm:t>
    </dgm:pt>
    <dgm:pt modelId="{9516A0F3-07F2-4DC6-921C-94C77512ABE8}">
      <dgm:prSet/>
      <dgm:spPr/>
      <dgm:t>
        <a:bodyPr/>
        <a:lstStyle/>
        <a:p>
          <a:r>
            <a:rPr lang="en-US"/>
            <a:t>Rape Myths</a:t>
          </a:r>
        </a:p>
      </dgm:t>
    </dgm:pt>
    <dgm:pt modelId="{B01B7952-93E1-4EDD-963E-6786F73CF03A}" type="parTrans" cxnId="{C1EEEDD5-B5D4-46F0-8BD4-34C21AF03083}">
      <dgm:prSet/>
      <dgm:spPr/>
      <dgm:t>
        <a:bodyPr/>
        <a:lstStyle/>
        <a:p>
          <a:endParaRPr lang="en-US"/>
        </a:p>
      </dgm:t>
    </dgm:pt>
    <dgm:pt modelId="{EBB5810E-5991-409D-A910-2999224E14E9}" type="sibTrans" cxnId="{C1EEEDD5-B5D4-46F0-8BD4-34C21AF03083}">
      <dgm:prSet/>
      <dgm:spPr/>
      <dgm:t>
        <a:bodyPr/>
        <a:lstStyle/>
        <a:p>
          <a:endParaRPr lang="en-US"/>
        </a:p>
      </dgm:t>
    </dgm:pt>
    <dgm:pt modelId="{BC5EABE1-4637-4D59-9CF2-CE2BCF79EE3D}">
      <dgm:prSet/>
      <dgm:spPr/>
      <dgm:t>
        <a:bodyPr/>
        <a:lstStyle/>
        <a:p>
          <a:r>
            <a:rPr lang="en-US"/>
            <a:t>Language</a:t>
          </a:r>
        </a:p>
      </dgm:t>
    </dgm:pt>
    <dgm:pt modelId="{2F9319BB-84F8-4593-B5A6-5D9E3C19ED7D}" type="parTrans" cxnId="{AFE86646-E389-4B98-9193-B6457A130000}">
      <dgm:prSet/>
      <dgm:spPr/>
      <dgm:t>
        <a:bodyPr/>
        <a:lstStyle/>
        <a:p>
          <a:endParaRPr lang="en-US"/>
        </a:p>
      </dgm:t>
    </dgm:pt>
    <dgm:pt modelId="{D6A51716-8985-40AD-845A-ED56B1F7CA67}" type="sibTrans" cxnId="{AFE86646-E389-4B98-9193-B6457A130000}">
      <dgm:prSet/>
      <dgm:spPr/>
      <dgm:t>
        <a:bodyPr/>
        <a:lstStyle/>
        <a:p>
          <a:endParaRPr lang="en-US"/>
        </a:p>
      </dgm:t>
    </dgm:pt>
    <dgm:pt modelId="{0F12411E-A850-4961-9E46-6EE17D052786}">
      <dgm:prSet/>
      <dgm:spPr>
        <a:solidFill>
          <a:schemeClr val="accent3">
            <a:lumMod val="60000"/>
            <a:lumOff val="40000"/>
          </a:schemeClr>
        </a:solidFill>
      </dgm:spPr>
      <dgm:t>
        <a:bodyPr/>
        <a:lstStyle/>
        <a:p>
          <a:r>
            <a:rPr lang="en-US"/>
            <a:t>Stigma</a:t>
          </a:r>
        </a:p>
      </dgm:t>
    </dgm:pt>
    <dgm:pt modelId="{49603D11-4A08-45C8-9A38-A02C58F899F9}" type="parTrans" cxnId="{AE87849F-4731-4963-A9DB-F1A46026892D}">
      <dgm:prSet/>
      <dgm:spPr/>
      <dgm:t>
        <a:bodyPr/>
        <a:lstStyle/>
        <a:p>
          <a:endParaRPr lang="en-US"/>
        </a:p>
      </dgm:t>
    </dgm:pt>
    <dgm:pt modelId="{ECE1B8EE-96C4-4ADF-A09C-997778668D33}" type="sibTrans" cxnId="{AE87849F-4731-4963-A9DB-F1A46026892D}">
      <dgm:prSet/>
      <dgm:spPr/>
      <dgm:t>
        <a:bodyPr/>
        <a:lstStyle/>
        <a:p>
          <a:endParaRPr lang="en-US"/>
        </a:p>
      </dgm:t>
    </dgm:pt>
    <dgm:pt modelId="{3461B58B-BED8-4117-A0A9-A0FB88E27077}">
      <dgm:prSet/>
      <dgm:spPr/>
      <dgm:t>
        <a:bodyPr/>
        <a:lstStyle/>
        <a:p>
          <a:r>
            <a:rPr lang="en-US"/>
            <a:t>Resources</a:t>
          </a:r>
        </a:p>
      </dgm:t>
    </dgm:pt>
    <dgm:pt modelId="{11DB49A9-B5A7-4559-9293-9D50B1380DC4}" type="parTrans" cxnId="{D3F96E9A-EA4A-4AB6-A0DD-70006A79AC54}">
      <dgm:prSet/>
      <dgm:spPr/>
      <dgm:t>
        <a:bodyPr/>
        <a:lstStyle/>
        <a:p>
          <a:endParaRPr lang="en-US"/>
        </a:p>
      </dgm:t>
    </dgm:pt>
    <dgm:pt modelId="{763BD6D3-992F-482C-97AD-B3EB96F527D2}" type="sibTrans" cxnId="{D3F96E9A-EA4A-4AB6-A0DD-70006A79AC54}">
      <dgm:prSet/>
      <dgm:spPr/>
      <dgm:t>
        <a:bodyPr/>
        <a:lstStyle/>
        <a:p>
          <a:endParaRPr lang="en-US"/>
        </a:p>
      </dgm:t>
    </dgm:pt>
    <dgm:pt modelId="{61131234-BDE8-485E-94DB-6C2366EE5B1D}" type="pres">
      <dgm:prSet presAssocID="{7EB3DD04-840C-42A4-8F77-A21EE8E44126}" presName="linear" presStyleCnt="0">
        <dgm:presLayoutVars>
          <dgm:animLvl val="lvl"/>
          <dgm:resizeHandles val="exact"/>
        </dgm:presLayoutVars>
      </dgm:prSet>
      <dgm:spPr/>
    </dgm:pt>
    <dgm:pt modelId="{F6A1EDB1-5A17-4886-9F33-F750E2D89E85}" type="pres">
      <dgm:prSet presAssocID="{2EAB1D87-9963-460C-9892-FDDEC8C84601}" presName="parentText" presStyleLbl="node1" presStyleIdx="0" presStyleCnt="5">
        <dgm:presLayoutVars>
          <dgm:chMax val="0"/>
          <dgm:bulletEnabled val="1"/>
        </dgm:presLayoutVars>
      </dgm:prSet>
      <dgm:spPr/>
    </dgm:pt>
    <dgm:pt modelId="{5575D179-DEB9-4B15-85BD-2214E411608B}" type="pres">
      <dgm:prSet presAssocID="{A832D39E-BE19-410F-9162-EEE645C50A09}" presName="spacer" presStyleCnt="0"/>
      <dgm:spPr/>
    </dgm:pt>
    <dgm:pt modelId="{DA49D5B7-6DA0-43F7-AC88-9898268DA8CE}" type="pres">
      <dgm:prSet presAssocID="{9516A0F3-07F2-4DC6-921C-94C77512ABE8}" presName="parentText" presStyleLbl="node1" presStyleIdx="1" presStyleCnt="5">
        <dgm:presLayoutVars>
          <dgm:chMax val="0"/>
          <dgm:bulletEnabled val="1"/>
        </dgm:presLayoutVars>
      </dgm:prSet>
      <dgm:spPr/>
    </dgm:pt>
    <dgm:pt modelId="{A5913846-CF3E-472B-BB5B-EE912B2BBDEA}" type="pres">
      <dgm:prSet presAssocID="{EBB5810E-5991-409D-A910-2999224E14E9}" presName="spacer" presStyleCnt="0"/>
      <dgm:spPr/>
    </dgm:pt>
    <dgm:pt modelId="{933F5BD9-3148-495C-8C9A-83583F20E325}" type="pres">
      <dgm:prSet presAssocID="{BC5EABE1-4637-4D59-9CF2-CE2BCF79EE3D}" presName="parentText" presStyleLbl="node1" presStyleIdx="2" presStyleCnt="5">
        <dgm:presLayoutVars>
          <dgm:chMax val="0"/>
          <dgm:bulletEnabled val="1"/>
        </dgm:presLayoutVars>
      </dgm:prSet>
      <dgm:spPr/>
    </dgm:pt>
    <dgm:pt modelId="{563FEBF9-A683-4B36-993E-E9611484864A}" type="pres">
      <dgm:prSet presAssocID="{D6A51716-8985-40AD-845A-ED56B1F7CA67}" presName="spacer" presStyleCnt="0"/>
      <dgm:spPr/>
    </dgm:pt>
    <dgm:pt modelId="{F334E927-6CCD-48A4-8174-36290FD410AD}" type="pres">
      <dgm:prSet presAssocID="{0F12411E-A850-4961-9E46-6EE17D052786}" presName="parentText" presStyleLbl="node1" presStyleIdx="3" presStyleCnt="5">
        <dgm:presLayoutVars>
          <dgm:chMax val="0"/>
          <dgm:bulletEnabled val="1"/>
        </dgm:presLayoutVars>
      </dgm:prSet>
      <dgm:spPr/>
    </dgm:pt>
    <dgm:pt modelId="{8CC6B0C7-875C-432C-A256-368CDBAC4D52}" type="pres">
      <dgm:prSet presAssocID="{ECE1B8EE-96C4-4ADF-A09C-997778668D33}" presName="spacer" presStyleCnt="0"/>
      <dgm:spPr/>
    </dgm:pt>
    <dgm:pt modelId="{4E2A6347-24C8-4B76-9773-0A1B848A82B1}" type="pres">
      <dgm:prSet presAssocID="{3461B58B-BED8-4117-A0A9-A0FB88E27077}" presName="parentText" presStyleLbl="node1" presStyleIdx="4" presStyleCnt="5">
        <dgm:presLayoutVars>
          <dgm:chMax val="0"/>
          <dgm:bulletEnabled val="1"/>
        </dgm:presLayoutVars>
      </dgm:prSet>
      <dgm:spPr/>
    </dgm:pt>
  </dgm:ptLst>
  <dgm:cxnLst>
    <dgm:cxn modelId="{32BC161D-C1C2-496C-AB21-4893197F8593}" type="presOf" srcId="{3461B58B-BED8-4117-A0A9-A0FB88E27077}" destId="{4E2A6347-24C8-4B76-9773-0A1B848A82B1}" srcOrd="0" destOrd="0" presId="urn:microsoft.com/office/officeart/2005/8/layout/vList2"/>
    <dgm:cxn modelId="{C8113962-2B5E-4326-B229-5A684728F0F0}" type="presOf" srcId="{BC5EABE1-4637-4D59-9CF2-CE2BCF79EE3D}" destId="{933F5BD9-3148-495C-8C9A-83583F20E325}" srcOrd="0" destOrd="0" presId="urn:microsoft.com/office/officeart/2005/8/layout/vList2"/>
    <dgm:cxn modelId="{AFE86646-E389-4B98-9193-B6457A130000}" srcId="{7EB3DD04-840C-42A4-8F77-A21EE8E44126}" destId="{BC5EABE1-4637-4D59-9CF2-CE2BCF79EE3D}" srcOrd="2" destOrd="0" parTransId="{2F9319BB-84F8-4593-B5A6-5D9E3C19ED7D}" sibTransId="{D6A51716-8985-40AD-845A-ED56B1F7CA67}"/>
    <dgm:cxn modelId="{7917EE4A-1F62-445F-B390-9918294E2599}" type="presOf" srcId="{7EB3DD04-840C-42A4-8F77-A21EE8E44126}" destId="{61131234-BDE8-485E-94DB-6C2366EE5B1D}" srcOrd="0" destOrd="0" presId="urn:microsoft.com/office/officeart/2005/8/layout/vList2"/>
    <dgm:cxn modelId="{4E31624C-2485-4A14-BDF7-4693674524BB}" type="presOf" srcId="{2EAB1D87-9963-460C-9892-FDDEC8C84601}" destId="{F6A1EDB1-5A17-4886-9F33-F750E2D89E85}" srcOrd="0" destOrd="0" presId="urn:microsoft.com/office/officeart/2005/8/layout/vList2"/>
    <dgm:cxn modelId="{D3F96E9A-EA4A-4AB6-A0DD-70006A79AC54}" srcId="{7EB3DD04-840C-42A4-8F77-A21EE8E44126}" destId="{3461B58B-BED8-4117-A0A9-A0FB88E27077}" srcOrd="4" destOrd="0" parTransId="{11DB49A9-B5A7-4559-9293-9D50B1380DC4}" sibTransId="{763BD6D3-992F-482C-97AD-B3EB96F527D2}"/>
    <dgm:cxn modelId="{AE87849F-4731-4963-A9DB-F1A46026892D}" srcId="{7EB3DD04-840C-42A4-8F77-A21EE8E44126}" destId="{0F12411E-A850-4961-9E46-6EE17D052786}" srcOrd="3" destOrd="0" parTransId="{49603D11-4A08-45C8-9A38-A02C58F899F9}" sibTransId="{ECE1B8EE-96C4-4ADF-A09C-997778668D33}"/>
    <dgm:cxn modelId="{A4FEECB9-A501-449B-8919-60A281A4444E}" type="presOf" srcId="{0F12411E-A850-4961-9E46-6EE17D052786}" destId="{F334E927-6CCD-48A4-8174-36290FD410AD}" srcOrd="0" destOrd="0" presId="urn:microsoft.com/office/officeart/2005/8/layout/vList2"/>
    <dgm:cxn modelId="{50D804C0-9E75-4313-90EF-4B2022CF87A9}" type="presOf" srcId="{9516A0F3-07F2-4DC6-921C-94C77512ABE8}" destId="{DA49D5B7-6DA0-43F7-AC88-9898268DA8CE}" srcOrd="0" destOrd="0" presId="urn:microsoft.com/office/officeart/2005/8/layout/vList2"/>
    <dgm:cxn modelId="{C1EEEDD5-B5D4-46F0-8BD4-34C21AF03083}" srcId="{7EB3DD04-840C-42A4-8F77-A21EE8E44126}" destId="{9516A0F3-07F2-4DC6-921C-94C77512ABE8}" srcOrd="1" destOrd="0" parTransId="{B01B7952-93E1-4EDD-963E-6786F73CF03A}" sibTransId="{EBB5810E-5991-409D-A910-2999224E14E9}"/>
    <dgm:cxn modelId="{C8F8FADA-91BE-4E20-A647-E56D65436ED3}" srcId="{7EB3DD04-840C-42A4-8F77-A21EE8E44126}" destId="{2EAB1D87-9963-460C-9892-FDDEC8C84601}" srcOrd="0" destOrd="0" parTransId="{B4616EE1-17D2-4581-AE8D-3C645C5C6430}" sibTransId="{A832D39E-BE19-410F-9162-EEE645C50A09}"/>
    <dgm:cxn modelId="{ADB486C1-1250-403D-BD26-1B2F01E6CF79}" type="presParOf" srcId="{61131234-BDE8-485E-94DB-6C2366EE5B1D}" destId="{F6A1EDB1-5A17-4886-9F33-F750E2D89E85}" srcOrd="0" destOrd="0" presId="urn:microsoft.com/office/officeart/2005/8/layout/vList2"/>
    <dgm:cxn modelId="{4A9FC65F-4C2B-430D-8456-55896014D5D8}" type="presParOf" srcId="{61131234-BDE8-485E-94DB-6C2366EE5B1D}" destId="{5575D179-DEB9-4B15-85BD-2214E411608B}" srcOrd="1" destOrd="0" presId="urn:microsoft.com/office/officeart/2005/8/layout/vList2"/>
    <dgm:cxn modelId="{2D70D829-8ADF-47E8-BEB0-B2FAE2AB559A}" type="presParOf" srcId="{61131234-BDE8-485E-94DB-6C2366EE5B1D}" destId="{DA49D5B7-6DA0-43F7-AC88-9898268DA8CE}" srcOrd="2" destOrd="0" presId="urn:microsoft.com/office/officeart/2005/8/layout/vList2"/>
    <dgm:cxn modelId="{1829A334-C8AF-412F-BE9C-4CB9340EA975}" type="presParOf" srcId="{61131234-BDE8-485E-94DB-6C2366EE5B1D}" destId="{A5913846-CF3E-472B-BB5B-EE912B2BBDEA}" srcOrd="3" destOrd="0" presId="urn:microsoft.com/office/officeart/2005/8/layout/vList2"/>
    <dgm:cxn modelId="{A535F0F3-E176-4CBB-8A3D-6E2DB68BA1D2}" type="presParOf" srcId="{61131234-BDE8-485E-94DB-6C2366EE5B1D}" destId="{933F5BD9-3148-495C-8C9A-83583F20E325}" srcOrd="4" destOrd="0" presId="urn:microsoft.com/office/officeart/2005/8/layout/vList2"/>
    <dgm:cxn modelId="{59C3FA69-727A-4B53-992E-961ECB70FE91}" type="presParOf" srcId="{61131234-BDE8-485E-94DB-6C2366EE5B1D}" destId="{563FEBF9-A683-4B36-993E-E9611484864A}" srcOrd="5" destOrd="0" presId="urn:microsoft.com/office/officeart/2005/8/layout/vList2"/>
    <dgm:cxn modelId="{CA79C547-6053-4EAD-85A3-5B02FAB2FA56}" type="presParOf" srcId="{61131234-BDE8-485E-94DB-6C2366EE5B1D}" destId="{F334E927-6CCD-48A4-8174-36290FD410AD}" srcOrd="6" destOrd="0" presId="urn:microsoft.com/office/officeart/2005/8/layout/vList2"/>
    <dgm:cxn modelId="{D74E0158-350C-48B2-8DA4-EF93B4D7F248}" type="presParOf" srcId="{61131234-BDE8-485E-94DB-6C2366EE5B1D}" destId="{8CC6B0C7-875C-432C-A256-368CDBAC4D52}" srcOrd="7" destOrd="0" presId="urn:microsoft.com/office/officeart/2005/8/layout/vList2"/>
    <dgm:cxn modelId="{5BF30422-478D-483F-83DE-141F00019BCF}" type="presParOf" srcId="{61131234-BDE8-485E-94DB-6C2366EE5B1D}" destId="{4E2A6347-24C8-4B76-9773-0A1B848A82B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68C29-0108-40DA-B55B-CD88C10E2A80}">
      <dsp:nvSpPr>
        <dsp:cNvPr id="0" name=""/>
        <dsp:cNvSpPr/>
      </dsp:nvSpPr>
      <dsp:spPr>
        <a:xfrm>
          <a:off x="0" y="0"/>
          <a:ext cx="9065968" cy="165520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How you define it will shape what you are looking for. </a:t>
          </a:r>
        </a:p>
      </dsp:txBody>
      <dsp:txXfrm>
        <a:off x="48479" y="48479"/>
        <a:ext cx="7355184" cy="1558247"/>
      </dsp:txXfrm>
    </dsp:sp>
    <dsp:sp modelId="{A7B2CCD5-6ABE-4538-AD16-056432CD6120}">
      <dsp:nvSpPr>
        <dsp:cNvPr id="0" name=""/>
        <dsp:cNvSpPr/>
      </dsp:nvSpPr>
      <dsp:spPr>
        <a:xfrm>
          <a:off x="1599876" y="2023029"/>
          <a:ext cx="9065968" cy="165520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you are looking for will determine what you see.</a:t>
          </a:r>
        </a:p>
      </dsp:txBody>
      <dsp:txXfrm>
        <a:off x="1648355" y="2071508"/>
        <a:ext cx="6293249" cy="1558247"/>
      </dsp:txXfrm>
    </dsp:sp>
    <dsp:sp modelId="{8509E5FB-18DE-4EC8-8C4B-347B9C454AFB}">
      <dsp:nvSpPr>
        <dsp:cNvPr id="0" name=""/>
        <dsp:cNvSpPr/>
      </dsp:nvSpPr>
      <dsp:spPr>
        <a:xfrm>
          <a:off x="7990084" y="1301175"/>
          <a:ext cx="1075883" cy="1075883"/>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32158" y="1301175"/>
        <a:ext cx="591735" cy="8096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EDB1-5A17-4886-9F33-F750E2D89E85}">
      <dsp:nvSpPr>
        <dsp:cNvPr id="0" name=""/>
        <dsp:cNvSpPr/>
      </dsp:nvSpPr>
      <dsp:spPr>
        <a:xfrm>
          <a:off x="0" y="2825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Invisibility</a:t>
          </a:r>
        </a:p>
      </dsp:txBody>
      <dsp:txXfrm>
        <a:off x="32784" y="61041"/>
        <a:ext cx="6122961" cy="606012"/>
      </dsp:txXfrm>
    </dsp:sp>
    <dsp:sp modelId="{DA49D5B7-6DA0-43F7-AC88-9898268DA8CE}">
      <dsp:nvSpPr>
        <dsp:cNvPr id="0" name=""/>
        <dsp:cNvSpPr/>
      </dsp:nvSpPr>
      <dsp:spPr>
        <a:xfrm>
          <a:off x="0" y="78047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Rape Myths</a:t>
          </a:r>
        </a:p>
      </dsp:txBody>
      <dsp:txXfrm>
        <a:off x="32784" y="813261"/>
        <a:ext cx="6122961" cy="606012"/>
      </dsp:txXfrm>
    </dsp:sp>
    <dsp:sp modelId="{933F5BD9-3148-495C-8C9A-83583F20E325}">
      <dsp:nvSpPr>
        <dsp:cNvPr id="0" name=""/>
        <dsp:cNvSpPr/>
      </dsp:nvSpPr>
      <dsp:spPr>
        <a:xfrm>
          <a:off x="0" y="153269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a:t>
          </a:r>
        </a:p>
      </dsp:txBody>
      <dsp:txXfrm>
        <a:off x="32784" y="1565481"/>
        <a:ext cx="6122961" cy="606012"/>
      </dsp:txXfrm>
    </dsp:sp>
    <dsp:sp modelId="{F334E927-6CCD-48A4-8174-36290FD410AD}">
      <dsp:nvSpPr>
        <dsp:cNvPr id="0" name=""/>
        <dsp:cNvSpPr/>
      </dsp:nvSpPr>
      <dsp:spPr>
        <a:xfrm>
          <a:off x="0" y="228491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Stigma</a:t>
          </a:r>
        </a:p>
      </dsp:txBody>
      <dsp:txXfrm>
        <a:off x="32784" y="2317701"/>
        <a:ext cx="6122961" cy="606012"/>
      </dsp:txXfrm>
    </dsp:sp>
    <dsp:sp modelId="{4E2A6347-24C8-4B76-9773-0A1B848A82B1}">
      <dsp:nvSpPr>
        <dsp:cNvPr id="0" name=""/>
        <dsp:cNvSpPr/>
      </dsp:nvSpPr>
      <dsp:spPr>
        <a:xfrm>
          <a:off x="0" y="3037137"/>
          <a:ext cx="6188529" cy="671580"/>
        </a:xfrm>
        <a:prstGeom prst="round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Resources</a:t>
          </a:r>
        </a:p>
      </dsp:txBody>
      <dsp:txXfrm>
        <a:off x="32784" y="3069921"/>
        <a:ext cx="6122961"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8DB1D-AA52-409F-BC38-57550ECB6B5B}">
      <dsp:nvSpPr>
        <dsp:cNvPr id="0" name=""/>
        <dsp:cNvSpPr/>
      </dsp:nvSpPr>
      <dsp:spPr>
        <a:xfrm>
          <a:off x="0" y="0"/>
          <a:ext cx="10665845" cy="36782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8056" tIns="448056" rIns="448056" bIns="448056" numCol="1" spcCol="1270" anchor="ctr" anchorCtr="0">
          <a:noAutofit/>
        </a:bodyPr>
        <a:lstStyle/>
        <a:p>
          <a:pPr marL="0" lvl="0" indent="0" algn="ctr" defTabSz="2800350">
            <a:lnSpc>
              <a:spcPct val="90000"/>
            </a:lnSpc>
            <a:spcBef>
              <a:spcPct val="0"/>
            </a:spcBef>
            <a:spcAft>
              <a:spcPct val="35000"/>
            </a:spcAft>
            <a:buNone/>
          </a:pPr>
          <a:r>
            <a:rPr lang="en-US" sz="6300" kern="1200" dirty="0"/>
            <a:t>World Health Organization</a:t>
          </a:r>
        </a:p>
      </dsp:txBody>
      <dsp:txXfrm>
        <a:off x="0" y="0"/>
        <a:ext cx="10665845" cy="1986246"/>
      </dsp:txXfrm>
    </dsp:sp>
    <dsp:sp modelId="{49336574-0A93-4462-AB4B-1019E438554B}">
      <dsp:nvSpPr>
        <dsp:cNvPr id="0" name=""/>
        <dsp:cNvSpPr/>
      </dsp:nvSpPr>
      <dsp:spPr>
        <a:xfrm>
          <a:off x="0" y="1912682"/>
          <a:ext cx="10665845" cy="16919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Sexual Assault - Any sexual act, attempt to obtain a sexual act, unwanted sexual comments or advances, or acts to traffic, or otherwise directed, against a person’s sexuality using coercions, by any person regardless of their relationship to the victim, in any setting, including but not limited to home or work.</a:t>
          </a:r>
        </a:p>
      </dsp:txBody>
      <dsp:txXfrm>
        <a:off x="0" y="1912682"/>
        <a:ext cx="10665845" cy="16919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8DB1D-AA52-409F-BC38-57550ECB6B5B}">
      <dsp:nvSpPr>
        <dsp:cNvPr id="0" name=""/>
        <dsp:cNvSpPr/>
      </dsp:nvSpPr>
      <dsp:spPr>
        <a:xfrm>
          <a:off x="0" y="0"/>
          <a:ext cx="10665845" cy="36782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kern="1200"/>
            <a:t>United States Department of Justice</a:t>
          </a:r>
        </a:p>
      </dsp:txBody>
      <dsp:txXfrm>
        <a:off x="0" y="0"/>
        <a:ext cx="10665845" cy="1986246"/>
      </dsp:txXfrm>
    </dsp:sp>
    <dsp:sp modelId="{49336574-0A93-4462-AB4B-1019E438554B}">
      <dsp:nvSpPr>
        <dsp:cNvPr id="0" name=""/>
        <dsp:cNvSpPr/>
      </dsp:nvSpPr>
      <dsp:spPr>
        <a:xfrm>
          <a:off x="0" y="1912682"/>
          <a:ext cx="5332922" cy="16919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Sexual Assault -  a wide range of victimizations, separate form rape or attempted rape. These crimes include attacks or attempted attacks generally involving unwanted sexual contact between victim and offender. Sexual assaults may or may not involve force and include such things as grabbing or fondling. Sexual assault also includes verbal threats. </a:t>
          </a:r>
        </a:p>
      </dsp:txBody>
      <dsp:txXfrm>
        <a:off x="0" y="1912682"/>
        <a:ext cx="5332922" cy="1691988"/>
      </dsp:txXfrm>
    </dsp:sp>
    <dsp:sp modelId="{1BE7A5C8-52B6-4EF7-9015-951B93BFA78B}">
      <dsp:nvSpPr>
        <dsp:cNvPr id="0" name=""/>
        <dsp:cNvSpPr/>
      </dsp:nvSpPr>
      <dsp:spPr>
        <a:xfrm>
          <a:off x="5332922" y="1912682"/>
          <a:ext cx="5332922" cy="16919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Rape – Forced sexual intercourse including both psychological coercion and physical force. Forced sexual intercourse means vaginal, anal, or oral penetration by the offender(s). This category also includes incidents where the penetration is from a foreign object, such as a bottle, Includes attempted rape, male, and female victims, and both heterosexual and same sex rape. Attempted rape includes verbal threats of rape. </a:t>
          </a:r>
        </a:p>
      </dsp:txBody>
      <dsp:txXfrm>
        <a:off x="5332922" y="1912682"/>
        <a:ext cx="5332922" cy="1691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8DB1D-AA52-409F-BC38-57550ECB6B5B}">
      <dsp:nvSpPr>
        <dsp:cNvPr id="0" name=""/>
        <dsp:cNvSpPr/>
      </dsp:nvSpPr>
      <dsp:spPr>
        <a:xfrm>
          <a:off x="0" y="0"/>
          <a:ext cx="10665845" cy="36782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dirty="0"/>
            <a:t>Your Organization</a:t>
          </a:r>
        </a:p>
      </dsp:txBody>
      <dsp:txXfrm>
        <a:off x="0" y="0"/>
        <a:ext cx="10665845" cy="1986246"/>
      </dsp:txXfrm>
    </dsp:sp>
    <dsp:sp modelId="{49336574-0A93-4462-AB4B-1019E438554B}">
      <dsp:nvSpPr>
        <dsp:cNvPr id="0" name=""/>
        <dsp:cNvSpPr/>
      </dsp:nvSpPr>
      <dsp:spPr>
        <a:xfrm>
          <a:off x="0" y="1912682"/>
          <a:ext cx="10665845" cy="16919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82550" rIns="46228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0" y="1912682"/>
        <a:ext cx="10665845" cy="16919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EDB1-5A17-4886-9F33-F750E2D89E85}">
      <dsp:nvSpPr>
        <dsp:cNvPr id="0" name=""/>
        <dsp:cNvSpPr/>
      </dsp:nvSpPr>
      <dsp:spPr>
        <a:xfrm>
          <a:off x="0" y="2825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Invisibility</a:t>
          </a:r>
        </a:p>
      </dsp:txBody>
      <dsp:txXfrm>
        <a:off x="32784" y="61041"/>
        <a:ext cx="6122961" cy="606012"/>
      </dsp:txXfrm>
    </dsp:sp>
    <dsp:sp modelId="{DA49D5B7-6DA0-43F7-AC88-9898268DA8CE}">
      <dsp:nvSpPr>
        <dsp:cNvPr id="0" name=""/>
        <dsp:cNvSpPr/>
      </dsp:nvSpPr>
      <dsp:spPr>
        <a:xfrm>
          <a:off x="0" y="78047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Rape Myths</a:t>
          </a:r>
        </a:p>
      </dsp:txBody>
      <dsp:txXfrm>
        <a:off x="32784" y="813261"/>
        <a:ext cx="6122961" cy="606012"/>
      </dsp:txXfrm>
    </dsp:sp>
    <dsp:sp modelId="{933F5BD9-3148-495C-8C9A-83583F20E325}">
      <dsp:nvSpPr>
        <dsp:cNvPr id="0" name=""/>
        <dsp:cNvSpPr/>
      </dsp:nvSpPr>
      <dsp:spPr>
        <a:xfrm>
          <a:off x="0" y="153269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a:t>
          </a:r>
        </a:p>
      </dsp:txBody>
      <dsp:txXfrm>
        <a:off x="32784" y="1565481"/>
        <a:ext cx="6122961" cy="606012"/>
      </dsp:txXfrm>
    </dsp:sp>
    <dsp:sp modelId="{F334E927-6CCD-48A4-8174-36290FD410AD}">
      <dsp:nvSpPr>
        <dsp:cNvPr id="0" name=""/>
        <dsp:cNvSpPr/>
      </dsp:nvSpPr>
      <dsp:spPr>
        <a:xfrm>
          <a:off x="0" y="228491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Stigma</a:t>
          </a:r>
        </a:p>
      </dsp:txBody>
      <dsp:txXfrm>
        <a:off x="32784" y="2317701"/>
        <a:ext cx="6122961" cy="606012"/>
      </dsp:txXfrm>
    </dsp:sp>
    <dsp:sp modelId="{4E2A6347-24C8-4B76-9773-0A1B848A82B1}">
      <dsp:nvSpPr>
        <dsp:cNvPr id="0" name=""/>
        <dsp:cNvSpPr/>
      </dsp:nvSpPr>
      <dsp:spPr>
        <a:xfrm>
          <a:off x="0" y="303713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Resources</a:t>
          </a:r>
        </a:p>
      </dsp:txBody>
      <dsp:txXfrm>
        <a:off x="32784" y="3069921"/>
        <a:ext cx="6122961" cy="606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EDB1-5A17-4886-9F33-F750E2D89E85}">
      <dsp:nvSpPr>
        <dsp:cNvPr id="0" name=""/>
        <dsp:cNvSpPr/>
      </dsp:nvSpPr>
      <dsp:spPr>
        <a:xfrm>
          <a:off x="0" y="28257"/>
          <a:ext cx="6188529" cy="671580"/>
        </a:xfrm>
        <a:prstGeom prst="round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Invisibility</a:t>
          </a:r>
        </a:p>
      </dsp:txBody>
      <dsp:txXfrm>
        <a:off x="32784" y="61041"/>
        <a:ext cx="6122961" cy="606012"/>
      </dsp:txXfrm>
    </dsp:sp>
    <dsp:sp modelId="{DA49D5B7-6DA0-43F7-AC88-9898268DA8CE}">
      <dsp:nvSpPr>
        <dsp:cNvPr id="0" name=""/>
        <dsp:cNvSpPr/>
      </dsp:nvSpPr>
      <dsp:spPr>
        <a:xfrm>
          <a:off x="0" y="78047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Rape Myths</a:t>
          </a:r>
        </a:p>
      </dsp:txBody>
      <dsp:txXfrm>
        <a:off x="32784" y="813261"/>
        <a:ext cx="6122961" cy="606012"/>
      </dsp:txXfrm>
    </dsp:sp>
    <dsp:sp modelId="{933F5BD9-3148-495C-8C9A-83583F20E325}">
      <dsp:nvSpPr>
        <dsp:cNvPr id="0" name=""/>
        <dsp:cNvSpPr/>
      </dsp:nvSpPr>
      <dsp:spPr>
        <a:xfrm>
          <a:off x="0" y="153269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a:t>
          </a:r>
        </a:p>
      </dsp:txBody>
      <dsp:txXfrm>
        <a:off x="32784" y="1565481"/>
        <a:ext cx="6122961" cy="606012"/>
      </dsp:txXfrm>
    </dsp:sp>
    <dsp:sp modelId="{F334E927-6CCD-48A4-8174-36290FD410AD}">
      <dsp:nvSpPr>
        <dsp:cNvPr id="0" name=""/>
        <dsp:cNvSpPr/>
      </dsp:nvSpPr>
      <dsp:spPr>
        <a:xfrm>
          <a:off x="0" y="228491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Stigma</a:t>
          </a:r>
        </a:p>
      </dsp:txBody>
      <dsp:txXfrm>
        <a:off x="32784" y="2317701"/>
        <a:ext cx="6122961" cy="606012"/>
      </dsp:txXfrm>
    </dsp:sp>
    <dsp:sp modelId="{4E2A6347-24C8-4B76-9773-0A1B848A82B1}">
      <dsp:nvSpPr>
        <dsp:cNvPr id="0" name=""/>
        <dsp:cNvSpPr/>
      </dsp:nvSpPr>
      <dsp:spPr>
        <a:xfrm>
          <a:off x="0" y="303713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Resources</a:t>
          </a:r>
        </a:p>
      </dsp:txBody>
      <dsp:txXfrm>
        <a:off x="32784" y="3069921"/>
        <a:ext cx="6122961" cy="606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EDB1-5A17-4886-9F33-F750E2D89E85}">
      <dsp:nvSpPr>
        <dsp:cNvPr id="0" name=""/>
        <dsp:cNvSpPr/>
      </dsp:nvSpPr>
      <dsp:spPr>
        <a:xfrm>
          <a:off x="0" y="2825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Invisibility</a:t>
          </a:r>
        </a:p>
      </dsp:txBody>
      <dsp:txXfrm>
        <a:off x="32784" y="61041"/>
        <a:ext cx="6122961" cy="606012"/>
      </dsp:txXfrm>
    </dsp:sp>
    <dsp:sp modelId="{DA49D5B7-6DA0-43F7-AC88-9898268DA8CE}">
      <dsp:nvSpPr>
        <dsp:cNvPr id="0" name=""/>
        <dsp:cNvSpPr/>
      </dsp:nvSpPr>
      <dsp:spPr>
        <a:xfrm>
          <a:off x="0" y="780477"/>
          <a:ext cx="6188529" cy="671580"/>
        </a:xfrm>
        <a:prstGeom prst="round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Rape Myths</a:t>
          </a:r>
        </a:p>
      </dsp:txBody>
      <dsp:txXfrm>
        <a:off x="32784" y="813261"/>
        <a:ext cx="6122961" cy="606012"/>
      </dsp:txXfrm>
    </dsp:sp>
    <dsp:sp modelId="{933F5BD9-3148-495C-8C9A-83583F20E325}">
      <dsp:nvSpPr>
        <dsp:cNvPr id="0" name=""/>
        <dsp:cNvSpPr/>
      </dsp:nvSpPr>
      <dsp:spPr>
        <a:xfrm>
          <a:off x="0" y="153269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a:t>
          </a:r>
        </a:p>
      </dsp:txBody>
      <dsp:txXfrm>
        <a:off x="32784" y="1565481"/>
        <a:ext cx="6122961" cy="606012"/>
      </dsp:txXfrm>
    </dsp:sp>
    <dsp:sp modelId="{F334E927-6CCD-48A4-8174-36290FD410AD}">
      <dsp:nvSpPr>
        <dsp:cNvPr id="0" name=""/>
        <dsp:cNvSpPr/>
      </dsp:nvSpPr>
      <dsp:spPr>
        <a:xfrm>
          <a:off x="0" y="228491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Stigma</a:t>
          </a:r>
        </a:p>
      </dsp:txBody>
      <dsp:txXfrm>
        <a:off x="32784" y="2317701"/>
        <a:ext cx="6122961" cy="606012"/>
      </dsp:txXfrm>
    </dsp:sp>
    <dsp:sp modelId="{4E2A6347-24C8-4B76-9773-0A1B848A82B1}">
      <dsp:nvSpPr>
        <dsp:cNvPr id="0" name=""/>
        <dsp:cNvSpPr/>
      </dsp:nvSpPr>
      <dsp:spPr>
        <a:xfrm>
          <a:off x="0" y="303713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Resources</a:t>
          </a:r>
        </a:p>
      </dsp:txBody>
      <dsp:txXfrm>
        <a:off x="32784" y="3069921"/>
        <a:ext cx="6122961" cy="606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EDB1-5A17-4886-9F33-F750E2D89E85}">
      <dsp:nvSpPr>
        <dsp:cNvPr id="0" name=""/>
        <dsp:cNvSpPr/>
      </dsp:nvSpPr>
      <dsp:spPr>
        <a:xfrm>
          <a:off x="0" y="2825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Invisibility</a:t>
          </a:r>
        </a:p>
      </dsp:txBody>
      <dsp:txXfrm>
        <a:off x="32784" y="61041"/>
        <a:ext cx="6122961" cy="606012"/>
      </dsp:txXfrm>
    </dsp:sp>
    <dsp:sp modelId="{DA49D5B7-6DA0-43F7-AC88-9898268DA8CE}">
      <dsp:nvSpPr>
        <dsp:cNvPr id="0" name=""/>
        <dsp:cNvSpPr/>
      </dsp:nvSpPr>
      <dsp:spPr>
        <a:xfrm>
          <a:off x="0" y="78047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Rape Myths</a:t>
          </a:r>
        </a:p>
      </dsp:txBody>
      <dsp:txXfrm>
        <a:off x="32784" y="813261"/>
        <a:ext cx="6122961" cy="606012"/>
      </dsp:txXfrm>
    </dsp:sp>
    <dsp:sp modelId="{933F5BD9-3148-495C-8C9A-83583F20E325}">
      <dsp:nvSpPr>
        <dsp:cNvPr id="0" name=""/>
        <dsp:cNvSpPr/>
      </dsp:nvSpPr>
      <dsp:spPr>
        <a:xfrm>
          <a:off x="0" y="1532697"/>
          <a:ext cx="6188529" cy="671580"/>
        </a:xfrm>
        <a:prstGeom prst="round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a:t>
          </a:r>
        </a:p>
      </dsp:txBody>
      <dsp:txXfrm>
        <a:off x="32784" y="1565481"/>
        <a:ext cx="6122961" cy="606012"/>
      </dsp:txXfrm>
    </dsp:sp>
    <dsp:sp modelId="{F334E927-6CCD-48A4-8174-36290FD410AD}">
      <dsp:nvSpPr>
        <dsp:cNvPr id="0" name=""/>
        <dsp:cNvSpPr/>
      </dsp:nvSpPr>
      <dsp:spPr>
        <a:xfrm>
          <a:off x="0" y="228491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Stigma</a:t>
          </a:r>
        </a:p>
      </dsp:txBody>
      <dsp:txXfrm>
        <a:off x="32784" y="2317701"/>
        <a:ext cx="6122961" cy="606012"/>
      </dsp:txXfrm>
    </dsp:sp>
    <dsp:sp modelId="{4E2A6347-24C8-4B76-9773-0A1B848A82B1}">
      <dsp:nvSpPr>
        <dsp:cNvPr id="0" name=""/>
        <dsp:cNvSpPr/>
      </dsp:nvSpPr>
      <dsp:spPr>
        <a:xfrm>
          <a:off x="0" y="303713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Resources</a:t>
          </a:r>
        </a:p>
      </dsp:txBody>
      <dsp:txXfrm>
        <a:off x="32784" y="3069921"/>
        <a:ext cx="6122961" cy="6060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EDB1-5A17-4886-9F33-F750E2D89E85}">
      <dsp:nvSpPr>
        <dsp:cNvPr id="0" name=""/>
        <dsp:cNvSpPr/>
      </dsp:nvSpPr>
      <dsp:spPr>
        <a:xfrm>
          <a:off x="0" y="2825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Invisibility</a:t>
          </a:r>
        </a:p>
      </dsp:txBody>
      <dsp:txXfrm>
        <a:off x="32784" y="61041"/>
        <a:ext cx="6122961" cy="606012"/>
      </dsp:txXfrm>
    </dsp:sp>
    <dsp:sp modelId="{DA49D5B7-6DA0-43F7-AC88-9898268DA8CE}">
      <dsp:nvSpPr>
        <dsp:cNvPr id="0" name=""/>
        <dsp:cNvSpPr/>
      </dsp:nvSpPr>
      <dsp:spPr>
        <a:xfrm>
          <a:off x="0" y="78047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Rape Myths</a:t>
          </a:r>
        </a:p>
      </dsp:txBody>
      <dsp:txXfrm>
        <a:off x="32784" y="813261"/>
        <a:ext cx="6122961" cy="606012"/>
      </dsp:txXfrm>
    </dsp:sp>
    <dsp:sp modelId="{933F5BD9-3148-495C-8C9A-83583F20E325}">
      <dsp:nvSpPr>
        <dsp:cNvPr id="0" name=""/>
        <dsp:cNvSpPr/>
      </dsp:nvSpPr>
      <dsp:spPr>
        <a:xfrm>
          <a:off x="0" y="153269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a:t>
          </a:r>
        </a:p>
      </dsp:txBody>
      <dsp:txXfrm>
        <a:off x="32784" y="1565481"/>
        <a:ext cx="6122961" cy="606012"/>
      </dsp:txXfrm>
    </dsp:sp>
    <dsp:sp modelId="{F334E927-6CCD-48A4-8174-36290FD410AD}">
      <dsp:nvSpPr>
        <dsp:cNvPr id="0" name=""/>
        <dsp:cNvSpPr/>
      </dsp:nvSpPr>
      <dsp:spPr>
        <a:xfrm>
          <a:off x="0" y="2284917"/>
          <a:ext cx="6188529" cy="671580"/>
        </a:xfrm>
        <a:prstGeom prst="round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Stigma</a:t>
          </a:r>
        </a:p>
      </dsp:txBody>
      <dsp:txXfrm>
        <a:off x="32784" y="2317701"/>
        <a:ext cx="6122961" cy="606012"/>
      </dsp:txXfrm>
    </dsp:sp>
    <dsp:sp modelId="{4E2A6347-24C8-4B76-9773-0A1B848A82B1}">
      <dsp:nvSpPr>
        <dsp:cNvPr id="0" name=""/>
        <dsp:cNvSpPr/>
      </dsp:nvSpPr>
      <dsp:spPr>
        <a:xfrm>
          <a:off x="0" y="3037137"/>
          <a:ext cx="6188529" cy="6715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Resources</a:t>
          </a:r>
        </a:p>
      </dsp:txBody>
      <dsp:txXfrm>
        <a:off x="32784" y="3069921"/>
        <a:ext cx="6122961"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2/11/2025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2/10/2025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27</a:t>
            </a:fld>
            <a:endParaRPr lang="en-US" dirty="0"/>
          </a:p>
        </p:txBody>
      </p:sp>
    </p:spTree>
    <p:extLst>
      <p:ext uri="{BB962C8B-B14F-4D97-AF65-F5344CB8AC3E}">
        <p14:creationId xmlns:p14="http://schemas.microsoft.com/office/powerpoint/2010/main" val="3607125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ideo" Target="https://www.youtube.com/embed/hc45-ptHMx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geograph.org.uk/photo/3995159" TargetMode="External"/><Relationship Id="rId3" Type="http://schemas.openxmlformats.org/officeDocument/2006/relationships/diagramLayout" Target="../diagrams/layout5.xml"/><Relationship Id="rId7" Type="http://schemas.openxmlformats.org/officeDocument/2006/relationships/image" Target="../media/image33.jpg"/><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proxy.library.vanderbilt.edu/10.1080/23761407.2017.1369204" TargetMode="External"/><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13554" y="250536"/>
            <a:ext cx="6856292" cy="3590596"/>
          </a:xfrm>
        </p:spPr>
        <p:txBody>
          <a:bodyPr>
            <a:normAutofit fontScale="90000"/>
          </a:bodyPr>
          <a:lstStyle/>
          <a:p>
            <a:r>
              <a:rPr lang="en-US" dirty="0"/>
              <a:t>You can’t help me if you don’t see me: supporting male Survivors</a:t>
            </a:r>
          </a:p>
        </p:txBody>
      </p:sp>
      <p:sp>
        <p:nvSpPr>
          <p:cNvPr id="3" name="TextBox 2">
            <a:extLst>
              <a:ext uri="{FF2B5EF4-FFF2-40B4-BE49-F238E27FC236}">
                <a16:creationId xmlns:a16="http://schemas.microsoft.com/office/drawing/2014/main" id="{60937CB0-356B-63B7-C36E-69078E1A8570}"/>
              </a:ext>
            </a:extLst>
          </p:cNvPr>
          <p:cNvSpPr txBox="1"/>
          <p:nvPr/>
        </p:nvSpPr>
        <p:spPr>
          <a:xfrm>
            <a:off x="5002696" y="3841132"/>
            <a:ext cx="4747591" cy="646331"/>
          </a:xfrm>
          <a:prstGeom prst="rect">
            <a:avLst/>
          </a:prstGeom>
          <a:noFill/>
        </p:spPr>
        <p:txBody>
          <a:bodyPr wrap="square" rtlCol="0">
            <a:spAutoFit/>
          </a:bodyPr>
          <a:lstStyle/>
          <a:p>
            <a:r>
              <a:rPr lang="en-US" dirty="0"/>
              <a:t> Dr. Otis McGresham</a:t>
            </a:r>
          </a:p>
          <a:p>
            <a:r>
              <a:rPr lang="en-US" dirty="0"/>
              <a:t>Assistant Director for Prevention</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A412-9DE0-68C0-7119-C7BE63948C47}"/>
              </a:ext>
            </a:extLst>
          </p:cNvPr>
          <p:cNvSpPr>
            <a:spLocks noGrp="1"/>
          </p:cNvSpPr>
          <p:nvPr>
            <p:ph type="title"/>
          </p:nvPr>
        </p:nvSpPr>
        <p:spPr>
          <a:xfrm>
            <a:off x="764155" y="896112"/>
            <a:ext cx="10665845" cy="1325563"/>
          </a:xfrm>
        </p:spPr>
        <p:txBody>
          <a:bodyPr anchor="t">
            <a:normAutofit/>
          </a:bodyPr>
          <a:lstStyle/>
          <a:p>
            <a:r>
              <a:rPr lang="en-US" sz="3700"/>
              <a:t>Sexual Assault, Sexual Victimization, Rape, or Something Else?</a:t>
            </a:r>
          </a:p>
        </p:txBody>
      </p:sp>
      <p:sp>
        <p:nvSpPr>
          <p:cNvPr id="4" name="Slide Number Placeholder 3">
            <a:extLst>
              <a:ext uri="{FF2B5EF4-FFF2-40B4-BE49-F238E27FC236}">
                <a16:creationId xmlns:a16="http://schemas.microsoft.com/office/drawing/2014/main" id="{D6B4F2AD-F14C-5637-7B10-B2DA5C97E842}"/>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10</a:t>
            </a:fld>
            <a:endParaRPr lang="en-US"/>
          </a:p>
        </p:txBody>
      </p:sp>
      <p:graphicFrame>
        <p:nvGraphicFramePr>
          <p:cNvPr id="6" name="Content Placeholder 2">
            <a:extLst>
              <a:ext uri="{FF2B5EF4-FFF2-40B4-BE49-F238E27FC236}">
                <a16:creationId xmlns:a16="http://schemas.microsoft.com/office/drawing/2014/main" id="{F3EFDBA0-F1DB-DD7C-2252-6C1FB0026707}"/>
              </a:ext>
            </a:extLst>
          </p:cNvPr>
          <p:cNvGraphicFramePr>
            <a:graphicFrameLocks noGrp="1"/>
          </p:cNvGraphicFramePr>
          <p:nvPr>
            <p:ph type="tbl" sz="quarter" idx="13"/>
            <p:extLst>
              <p:ext uri="{D42A27DB-BD31-4B8C-83A1-F6EECF244321}">
                <p14:modId xmlns:p14="http://schemas.microsoft.com/office/powerpoint/2010/main" val="1751921647"/>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538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574" y="896111"/>
            <a:ext cx="9866540" cy="1358140"/>
          </a:xfrm>
        </p:spPr>
        <p:txBody>
          <a:bodyPr anchor="t">
            <a:normAutofit/>
          </a:bodyPr>
          <a:lstStyle/>
          <a:p>
            <a:r>
              <a:rPr lang="en-US" dirty="0"/>
              <a:t>Hegemonic Masculinity</a:t>
            </a:r>
          </a:p>
        </p:txBody>
      </p:sp>
      <p:pic>
        <p:nvPicPr>
          <p:cNvPr id="2050" name="Picture 2" descr="https://upload.wikimedia.org/wikipedia/commons/f/f1/Pattern_of_Hegemonic_Masculinity.jpg"/>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6400"/>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1678081" y="2847319"/>
            <a:ext cx="6477952" cy="302844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0">
              <a:schemeClr val="accent1"/>
            </a:glow>
            <a:softEdge rad="0"/>
          </a:effectLst>
        </p:spPr>
      </p:pic>
      <p:sp>
        <p:nvSpPr>
          <p:cNvPr id="2055" name="Text Placeholder 3">
            <a:extLst>
              <a:ext uri="{FF2B5EF4-FFF2-40B4-BE49-F238E27FC236}">
                <a16:creationId xmlns:a16="http://schemas.microsoft.com/office/drawing/2014/main" id="{AD13EABA-3CDD-B409-13A8-93089A627549}"/>
              </a:ext>
            </a:extLst>
          </p:cNvPr>
          <p:cNvSpPr>
            <a:spLocks noGrp="1"/>
          </p:cNvSpPr>
          <p:nvPr>
            <p:ph type="body" sz="quarter" idx="14"/>
          </p:nvPr>
        </p:nvSpPr>
        <p:spPr>
          <a:xfrm>
            <a:off x="8372723" y="2481940"/>
            <a:ext cx="3046391" cy="3759200"/>
          </a:xfrm>
        </p:spPr>
        <p:txBody>
          <a:bodyPr/>
          <a:lstStyle/>
          <a:p>
            <a:pPr marL="0" indent="0">
              <a:buNone/>
            </a:pPr>
            <a:r>
              <a:rPr lang="en-US" dirty="0"/>
              <a:t>“Gender role stereotypes contribute to men’s reluctance to report acts of sexual violence and also can lead to nonexistent or nonresponsive service provision”.</a:t>
            </a:r>
          </a:p>
          <a:p>
            <a:pPr marL="0" indent="0">
              <a:buNone/>
            </a:pPr>
            <a:r>
              <a:rPr lang="en-US" dirty="0"/>
              <a:t>Donnelly, D &amp; Kenyon, S. (1996)</a:t>
            </a:r>
          </a:p>
        </p:txBody>
      </p:sp>
      <p:sp>
        <p:nvSpPr>
          <p:cNvPr id="2057" name="Slide Number Placeholder 4">
            <a:extLst>
              <a:ext uri="{FF2B5EF4-FFF2-40B4-BE49-F238E27FC236}">
                <a16:creationId xmlns:a16="http://schemas.microsoft.com/office/drawing/2014/main" id="{A277E574-D738-06D2-087A-3EBD37BB0EA0}"/>
              </a:ext>
            </a:extLst>
          </p:cNvPr>
          <p:cNvSpPr>
            <a:spLocks noGrp="1"/>
          </p:cNvSpPr>
          <p:nvPr>
            <p:ph type="sldNum" sz="quarter" idx="12"/>
          </p:nvPr>
        </p:nvSpPr>
        <p:spPr>
          <a:xfrm>
            <a:off x="11123295" y="6356350"/>
            <a:ext cx="457200" cy="365125"/>
          </a:xfrm>
        </p:spPr>
        <p:txBody>
          <a:bodyPr/>
          <a:lstStyle/>
          <a:p>
            <a:pPr>
              <a:spcAft>
                <a:spcPts val="600"/>
              </a:spcAft>
            </a:pPr>
            <a:fld id="{B5CEABB6-07DC-46E8-9B57-56EC44A396E5}" type="slidenum">
              <a:rPr lang="en-US" smtClean="0"/>
              <a:pPr>
                <a:spcAft>
                  <a:spcPts val="600"/>
                </a:spcAft>
              </a:pPr>
              <a:t>11</a:t>
            </a:fld>
            <a:endParaRPr lang="en-US"/>
          </a:p>
        </p:txBody>
      </p:sp>
    </p:spTree>
    <p:extLst>
      <p:ext uri="{BB962C8B-B14F-4D97-AF65-F5344CB8AC3E}">
        <p14:creationId xmlns:p14="http://schemas.microsoft.com/office/powerpoint/2010/main" val="3166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45-ptHMxo"/>
          <p:cNvPicPr>
            <a:picLocks noGrp="1" noRot="1" noChangeAspect="1"/>
          </p:cNvPicPr>
          <p:nvPr>
            <p:ph sz="half" idx="14"/>
            <a:videoFile r:link="rId1"/>
          </p:nvPr>
        </p:nvPicPr>
        <p:blipFill>
          <a:blip r:embed="rId3"/>
          <a:stretch>
            <a:fillRect/>
          </a:stretch>
        </p:blipFill>
        <p:spPr>
          <a:xfrm>
            <a:off x="120650" y="335757"/>
            <a:ext cx="10998200" cy="6186487"/>
          </a:xfrm>
          <a:prstGeom prst="rect">
            <a:avLst/>
          </a:prstGeom>
          <a:noFill/>
        </p:spPr>
      </p:pic>
    </p:spTree>
    <p:extLst>
      <p:ext uri="{BB962C8B-B14F-4D97-AF65-F5344CB8AC3E}">
        <p14:creationId xmlns:p14="http://schemas.microsoft.com/office/powerpoint/2010/main" val="101692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896112"/>
            <a:ext cx="6589150" cy="1988706"/>
          </a:xfrm>
        </p:spPr>
        <p:txBody>
          <a:bodyPr anchor="t">
            <a:normAutofit/>
          </a:bodyPr>
          <a:lstStyle/>
          <a:p>
            <a:r>
              <a:rPr lang="en-US" dirty="0"/>
              <a:t>Gender Role Dysfunction</a:t>
            </a:r>
          </a:p>
        </p:txBody>
      </p:sp>
      <p:sp>
        <p:nvSpPr>
          <p:cNvPr id="8" name="Slide Number Placeholder 2">
            <a:extLst>
              <a:ext uri="{FF2B5EF4-FFF2-40B4-BE49-F238E27FC236}">
                <a16:creationId xmlns:a16="http://schemas.microsoft.com/office/drawing/2014/main" id="{4D35AFD2-FADD-97DD-35B2-165E44EBF3BA}"/>
              </a:ext>
            </a:extLst>
          </p:cNvPr>
          <p:cNvSpPr>
            <a:spLocks noGrp="1"/>
          </p:cNvSpPr>
          <p:nvPr>
            <p:ph type="sldNum" sz="quarter" idx="12"/>
          </p:nvPr>
        </p:nvSpPr>
        <p:spPr>
          <a:xfrm>
            <a:off x="11274091" y="6355080"/>
            <a:ext cx="457200" cy="365125"/>
          </a:xfrm>
        </p:spPr>
        <p:txBody>
          <a:bodyPr/>
          <a:lstStyle/>
          <a:p>
            <a:pPr>
              <a:spcAft>
                <a:spcPts val="600"/>
              </a:spcAft>
            </a:pPr>
            <a:fld id="{B5CEABB6-07DC-46E8-9B57-56EC44A396E5}" type="slidenum">
              <a:rPr lang="en-US" smtClean="0"/>
              <a:pPr>
                <a:spcAft>
                  <a:spcPts val="600"/>
                </a:spcAft>
              </a:pPr>
              <a:t>13</a:t>
            </a:fld>
            <a:endParaRPr lang="en-US"/>
          </a:p>
        </p:txBody>
      </p:sp>
      <p:sp>
        <p:nvSpPr>
          <p:cNvPr id="3" name="Content Placeholder 2"/>
          <p:cNvSpPr>
            <a:spLocks noGrp="1"/>
          </p:cNvSpPr>
          <p:nvPr>
            <p:ph sz="half" idx="14"/>
          </p:nvPr>
        </p:nvSpPr>
        <p:spPr>
          <a:xfrm>
            <a:off x="762001" y="3058886"/>
            <a:ext cx="6597372" cy="3296194"/>
          </a:xfrm>
        </p:spPr>
        <p:txBody>
          <a:bodyPr>
            <a:normAutofit/>
          </a:bodyPr>
          <a:lstStyle/>
          <a:p>
            <a:pPr marL="0" indent="0">
              <a:buNone/>
            </a:pPr>
            <a:r>
              <a:rPr lang="en-US"/>
              <a:t>…the fulfillment of gender role standards can have negative consequences because the behaviors and characteristics these standards prescribe can be inherently dysfunctional… </a:t>
            </a:r>
          </a:p>
        </p:txBody>
      </p:sp>
    </p:spTree>
    <p:extLst>
      <p:ext uri="{BB962C8B-B14F-4D97-AF65-F5344CB8AC3E}">
        <p14:creationId xmlns:p14="http://schemas.microsoft.com/office/powerpoint/2010/main" val="89147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376-8D2A-4F6D-065A-FEE7829E2369}"/>
              </a:ext>
            </a:extLst>
          </p:cNvPr>
          <p:cNvSpPr>
            <a:spLocks noGrp="1"/>
          </p:cNvSpPr>
          <p:nvPr>
            <p:ph type="title"/>
          </p:nvPr>
        </p:nvSpPr>
        <p:spPr>
          <a:xfrm>
            <a:off x="762000" y="896112"/>
            <a:ext cx="10668000" cy="1325563"/>
          </a:xfrm>
        </p:spPr>
        <p:txBody>
          <a:bodyPr anchor="t">
            <a:normAutofit/>
          </a:bodyPr>
          <a:lstStyle/>
          <a:p>
            <a:r>
              <a:rPr lang="en-US" dirty="0"/>
              <a:t>Barriers</a:t>
            </a:r>
          </a:p>
        </p:txBody>
      </p:sp>
      <p:sp>
        <p:nvSpPr>
          <p:cNvPr id="4" name="Slide Number Placeholder 3">
            <a:extLst>
              <a:ext uri="{FF2B5EF4-FFF2-40B4-BE49-F238E27FC236}">
                <a16:creationId xmlns:a16="http://schemas.microsoft.com/office/drawing/2014/main" id="{E77F2B88-C951-9019-A0BD-D1676EEB009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14</a:t>
            </a:fld>
            <a:endParaRPr lang="en-US"/>
          </a:p>
        </p:txBody>
      </p:sp>
      <p:graphicFrame>
        <p:nvGraphicFramePr>
          <p:cNvPr id="6" name="Content Placeholder 2">
            <a:extLst>
              <a:ext uri="{FF2B5EF4-FFF2-40B4-BE49-F238E27FC236}">
                <a16:creationId xmlns:a16="http://schemas.microsoft.com/office/drawing/2014/main" id="{58E3252E-25F8-0B49-0009-8D938484C834}"/>
              </a:ext>
            </a:extLst>
          </p:cNvPr>
          <p:cNvGraphicFramePr>
            <a:graphicFrameLocks noGrp="1"/>
          </p:cNvGraphicFramePr>
          <p:nvPr>
            <p:ph type="tbl" sz="quarter" idx="14"/>
            <p:extLst>
              <p:ext uri="{D42A27DB-BD31-4B8C-83A1-F6EECF244321}">
                <p14:modId xmlns:p14="http://schemas.microsoft.com/office/powerpoint/2010/main" val="1928782202"/>
              </p:ext>
            </p:extLst>
          </p:nvPr>
        </p:nvGraphicFramePr>
        <p:xfrm>
          <a:off x="570079" y="2529289"/>
          <a:ext cx="6188529" cy="373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erson standing on a cliff&#10;&#10;Description automatically generated">
            <a:extLst>
              <a:ext uri="{FF2B5EF4-FFF2-40B4-BE49-F238E27FC236}">
                <a16:creationId xmlns:a16="http://schemas.microsoft.com/office/drawing/2014/main" id="{833E6BD8-EAED-CC73-6D89-D773D577A0D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688203" y="2973675"/>
            <a:ext cx="3933718" cy="2630674"/>
          </a:xfrm>
          <a:prstGeom prst="rect">
            <a:avLst/>
          </a:prstGeom>
        </p:spPr>
      </p:pic>
      <p:sp>
        <p:nvSpPr>
          <p:cNvPr id="8" name="TextBox 7">
            <a:extLst>
              <a:ext uri="{FF2B5EF4-FFF2-40B4-BE49-F238E27FC236}">
                <a16:creationId xmlns:a16="http://schemas.microsoft.com/office/drawing/2014/main" id="{982725BF-B149-F131-C17A-5E988D14438A}"/>
              </a:ext>
            </a:extLst>
          </p:cNvPr>
          <p:cNvSpPr txBox="1"/>
          <p:nvPr/>
        </p:nvSpPr>
        <p:spPr>
          <a:xfrm>
            <a:off x="7688203" y="5604349"/>
            <a:ext cx="3523136" cy="230832"/>
          </a:xfrm>
          <a:prstGeom prst="rect">
            <a:avLst/>
          </a:prstGeom>
          <a:noFill/>
        </p:spPr>
        <p:txBody>
          <a:bodyPr wrap="square" rtlCol="0">
            <a:spAutoFit/>
          </a:bodyPr>
          <a:lstStyle/>
          <a:p>
            <a:r>
              <a:rPr lang="en-US" sz="900" dirty="0">
                <a:hlinkClick r:id="rId8" tooltip="https://www.geograph.org.uk/photo/3995159"/>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226707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376-8D2A-4F6D-065A-FEE7829E2369}"/>
              </a:ext>
            </a:extLst>
          </p:cNvPr>
          <p:cNvSpPr>
            <a:spLocks noGrp="1"/>
          </p:cNvSpPr>
          <p:nvPr>
            <p:ph type="title"/>
          </p:nvPr>
        </p:nvSpPr>
        <p:spPr>
          <a:xfrm>
            <a:off x="762000" y="896112"/>
            <a:ext cx="10668000" cy="1325563"/>
          </a:xfrm>
        </p:spPr>
        <p:txBody>
          <a:bodyPr anchor="t">
            <a:normAutofit/>
          </a:bodyPr>
          <a:lstStyle/>
          <a:p>
            <a:r>
              <a:rPr lang="en-US" dirty="0"/>
              <a:t>Barriers</a:t>
            </a:r>
          </a:p>
        </p:txBody>
      </p:sp>
      <p:sp>
        <p:nvSpPr>
          <p:cNvPr id="4" name="Slide Number Placeholder 3">
            <a:extLst>
              <a:ext uri="{FF2B5EF4-FFF2-40B4-BE49-F238E27FC236}">
                <a16:creationId xmlns:a16="http://schemas.microsoft.com/office/drawing/2014/main" id="{E77F2B88-C951-9019-A0BD-D1676EEB009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15</a:t>
            </a:fld>
            <a:endParaRPr lang="en-US"/>
          </a:p>
        </p:txBody>
      </p:sp>
      <p:graphicFrame>
        <p:nvGraphicFramePr>
          <p:cNvPr id="6" name="Content Placeholder 2">
            <a:extLst>
              <a:ext uri="{FF2B5EF4-FFF2-40B4-BE49-F238E27FC236}">
                <a16:creationId xmlns:a16="http://schemas.microsoft.com/office/drawing/2014/main" id="{58E3252E-25F8-0B49-0009-8D938484C834}"/>
              </a:ext>
            </a:extLst>
          </p:cNvPr>
          <p:cNvGraphicFramePr>
            <a:graphicFrameLocks noGrp="1"/>
          </p:cNvGraphicFramePr>
          <p:nvPr>
            <p:ph type="tbl" sz="quarter" idx="14"/>
            <p:extLst>
              <p:ext uri="{D42A27DB-BD31-4B8C-83A1-F6EECF244321}">
                <p14:modId xmlns:p14="http://schemas.microsoft.com/office/powerpoint/2010/main" val="784174690"/>
              </p:ext>
            </p:extLst>
          </p:nvPr>
        </p:nvGraphicFramePr>
        <p:xfrm>
          <a:off x="570079" y="2529289"/>
          <a:ext cx="6188529" cy="373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5A1DF2E-2C8F-0BE6-13A3-081577FA5982}"/>
              </a:ext>
            </a:extLst>
          </p:cNvPr>
          <p:cNvSpPr txBox="1"/>
          <p:nvPr/>
        </p:nvSpPr>
        <p:spPr>
          <a:xfrm>
            <a:off x="7921256" y="2580852"/>
            <a:ext cx="3504119" cy="3693319"/>
          </a:xfrm>
          <a:prstGeom prst="rect">
            <a:avLst/>
          </a:prstGeom>
          <a:noFill/>
        </p:spPr>
        <p:txBody>
          <a:bodyPr wrap="square" rtlCol="0">
            <a:spAutoFit/>
          </a:bodyPr>
          <a:lstStyle/>
          <a:p>
            <a:r>
              <a:rPr lang="en-US" dirty="0"/>
              <a:t>“Although research affirms that male sexual violence is a legitimate problem its reality remains virtually invisible…The Center for Disease Control and Prevention and the Federal Bureau of Investigation found that men and women reported a similar prevalence of nonconsensual sex (women 1.270 million; men 1.267 million)”.</a:t>
            </a:r>
          </a:p>
          <a:p>
            <a:r>
              <a:rPr lang="en-US" dirty="0"/>
              <a:t>Thomas, J.C. &amp; </a:t>
            </a:r>
            <a:r>
              <a:rPr lang="en-US" dirty="0" err="1"/>
              <a:t>Kobel</a:t>
            </a:r>
            <a:r>
              <a:rPr lang="en-US" dirty="0"/>
              <a:t>, J. (2023)</a:t>
            </a:r>
          </a:p>
        </p:txBody>
      </p:sp>
    </p:spTree>
    <p:extLst>
      <p:ext uri="{BB962C8B-B14F-4D97-AF65-F5344CB8AC3E}">
        <p14:creationId xmlns:p14="http://schemas.microsoft.com/office/powerpoint/2010/main" val="54764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376-8D2A-4F6D-065A-FEE7829E2369}"/>
              </a:ext>
            </a:extLst>
          </p:cNvPr>
          <p:cNvSpPr>
            <a:spLocks noGrp="1"/>
          </p:cNvSpPr>
          <p:nvPr>
            <p:ph type="title"/>
          </p:nvPr>
        </p:nvSpPr>
        <p:spPr>
          <a:xfrm>
            <a:off x="762000" y="896112"/>
            <a:ext cx="10668000" cy="1325563"/>
          </a:xfrm>
        </p:spPr>
        <p:txBody>
          <a:bodyPr anchor="t">
            <a:normAutofit/>
          </a:bodyPr>
          <a:lstStyle/>
          <a:p>
            <a:r>
              <a:rPr lang="en-US" dirty="0"/>
              <a:t>Barriers</a:t>
            </a:r>
          </a:p>
        </p:txBody>
      </p:sp>
      <p:sp>
        <p:nvSpPr>
          <p:cNvPr id="4" name="Slide Number Placeholder 3">
            <a:extLst>
              <a:ext uri="{FF2B5EF4-FFF2-40B4-BE49-F238E27FC236}">
                <a16:creationId xmlns:a16="http://schemas.microsoft.com/office/drawing/2014/main" id="{E77F2B88-C951-9019-A0BD-D1676EEB009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16</a:t>
            </a:fld>
            <a:endParaRPr lang="en-US"/>
          </a:p>
        </p:txBody>
      </p:sp>
      <p:graphicFrame>
        <p:nvGraphicFramePr>
          <p:cNvPr id="6" name="Content Placeholder 2">
            <a:extLst>
              <a:ext uri="{FF2B5EF4-FFF2-40B4-BE49-F238E27FC236}">
                <a16:creationId xmlns:a16="http://schemas.microsoft.com/office/drawing/2014/main" id="{58E3252E-25F8-0B49-0009-8D938484C834}"/>
              </a:ext>
            </a:extLst>
          </p:cNvPr>
          <p:cNvGraphicFramePr>
            <a:graphicFrameLocks noGrp="1"/>
          </p:cNvGraphicFramePr>
          <p:nvPr>
            <p:ph type="tbl" sz="quarter" idx="14"/>
            <p:extLst>
              <p:ext uri="{D42A27DB-BD31-4B8C-83A1-F6EECF244321}">
                <p14:modId xmlns:p14="http://schemas.microsoft.com/office/powerpoint/2010/main" val="4116905608"/>
              </p:ext>
            </p:extLst>
          </p:nvPr>
        </p:nvGraphicFramePr>
        <p:xfrm>
          <a:off x="570079" y="2529289"/>
          <a:ext cx="6188529" cy="373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08E039A-04CD-F476-6D59-5892B9A4A1A3}"/>
              </a:ext>
            </a:extLst>
          </p:cNvPr>
          <p:cNvSpPr txBox="1"/>
          <p:nvPr/>
        </p:nvSpPr>
        <p:spPr>
          <a:xfrm>
            <a:off x="7634711" y="2669775"/>
            <a:ext cx="398721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It is rare</a:t>
            </a:r>
          </a:p>
          <a:p>
            <a:pPr marL="285750" indent="-285750">
              <a:buFont typeface="Arial" panose="020B0604020202020204" pitchFamily="34" charset="0"/>
              <a:buChar char="•"/>
            </a:pPr>
            <a:r>
              <a:rPr lang="en-US" dirty="0"/>
              <a:t>Women cannot be perpetrators</a:t>
            </a:r>
          </a:p>
          <a:p>
            <a:pPr marL="285750" indent="-285750">
              <a:buFont typeface="Arial" panose="020B0604020202020204" pitchFamily="34" charset="0"/>
              <a:buChar char="•"/>
            </a:pPr>
            <a:r>
              <a:rPr lang="en-US" dirty="0"/>
              <a:t>Only happens in prison</a:t>
            </a:r>
          </a:p>
          <a:p>
            <a:pPr marL="285750" indent="-285750">
              <a:buFont typeface="Arial" panose="020B0604020202020204" pitchFamily="34" charset="0"/>
              <a:buChar char="•"/>
            </a:pPr>
            <a:r>
              <a:rPr lang="en-US" dirty="0"/>
              <a:t>Men do not suffer psychological consequences</a:t>
            </a:r>
          </a:p>
          <a:p>
            <a:pPr marL="285750" indent="-285750">
              <a:buFont typeface="Arial" panose="020B0604020202020204" pitchFamily="34" charset="0"/>
              <a:buChar char="•"/>
            </a:pPr>
            <a:r>
              <a:rPr lang="en-US" dirty="0"/>
              <a:t>Men are too strong to be forced into unwanted sex</a:t>
            </a:r>
          </a:p>
          <a:p>
            <a:pPr marL="285750" indent="-285750">
              <a:buFont typeface="Arial" panose="020B0604020202020204" pitchFamily="34" charset="0"/>
              <a:buChar char="•"/>
            </a:pPr>
            <a:r>
              <a:rPr lang="en-US" dirty="0"/>
              <a:t>Male victims lose their manhood</a:t>
            </a:r>
          </a:p>
          <a:p>
            <a:pPr marL="285750" indent="-285750">
              <a:buFont typeface="Arial" panose="020B0604020202020204" pitchFamily="34" charset="0"/>
              <a:buChar char="•"/>
            </a:pPr>
            <a:r>
              <a:rPr lang="en-US" dirty="0"/>
              <a:t>?</a:t>
            </a:r>
          </a:p>
          <a:p>
            <a:endParaRPr lang="en-US" dirty="0"/>
          </a:p>
        </p:txBody>
      </p:sp>
    </p:spTree>
    <p:extLst>
      <p:ext uri="{BB962C8B-B14F-4D97-AF65-F5344CB8AC3E}">
        <p14:creationId xmlns:p14="http://schemas.microsoft.com/office/powerpoint/2010/main" val="317186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376-8D2A-4F6D-065A-FEE7829E2369}"/>
              </a:ext>
            </a:extLst>
          </p:cNvPr>
          <p:cNvSpPr>
            <a:spLocks noGrp="1"/>
          </p:cNvSpPr>
          <p:nvPr>
            <p:ph type="title"/>
          </p:nvPr>
        </p:nvSpPr>
        <p:spPr>
          <a:xfrm>
            <a:off x="762000" y="896112"/>
            <a:ext cx="10668000" cy="1325563"/>
          </a:xfrm>
        </p:spPr>
        <p:txBody>
          <a:bodyPr anchor="t">
            <a:normAutofit/>
          </a:bodyPr>
          <a:lstStyle/>
          <a:p>
            <a:r>
              <a:rPr lang="en-US" dirty="0"/>
              <a:t>Barriers</a:t>
            </a:r>
          </a:p>
        </p:txBody>
      </p:sp>
      <p:sp>
        <p:nvSpPr>
          <p:cNvPr id="4" name="Slide Number Placeholder 3">
            <a:extLst>
              <a:ext uri="{FF2B5EF4-FFF2-40B4-BE49-F238E27FC236}">
                <a16:creationId xmlns:a16="http://schemas.microsoft.com/office/drawing/2014/main" id="{E77F2B88-C951-9019-A0BD-D1676EEB009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17</a:t>
            </a:fld>
            <a:endParaRPr lang="en-US"/>
          </a:p>
        </p:txBody>
      </p:sp>
      <p:graphicFrame>
        <p:nvGraphicFramePr>
          <p:cNvPr id="6" name="Content Placeholder 2">
            <a:extLst>
              <a:ext uri="{FF2B5EF4-FFF2-40B4-BE49-F238E27FC236}">
                <a16:creationId xmlns:a16="http://schemas.microsoft.com/office/drawing/2014/main" id="{58E3252E-25F8-0B49-0009-8D938484C834}"/>
              </a:ext>
            </a:extLst>
          </p:cNvPr>
          <p:cNvGraphicFramePr>
            <a:graphicFrameLocks noGrp="1"/>
          </p:cNvGraphicFramePr>
          <p:nvPr>
            <p:ph type="tbl" sz="quarter" idx="14"/>
            <p:extLst>
              <p:ext uri="{D42A27DB-BD31-4B8C-83A1-F6EECF244321}">
                <p14:modId xmlns:p14="http://schemas.microsoft.com/office/powerpoint/2010/main" val="4248256045"/>
              </p:ext>
            </p:extLst>
          </p:nvPr>
        </p:nvGraphicFramePr>
        <p:xfrm>
          <a:off x="570079" y="2529289"/>
          <a:ext cx="6188529" cy="373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6D61CB5-A2A3-24A8-C9A7-B87A8F4E0186}"/>
              </a:ext>
            </a:extLst>
          </p:cNvPr>
          <p:cNvSpPr txBox="1"/>
          <p:nvPr/>
        </p:nvSpPr>
        <p:spPr>
          <a:xfrm>
            <a:off x="7583911" y="3797611"/>
            <a:ext cx="3841464" cy="1200329"/>
          </a:xfrm>
          <a:prstGeom prst="rect">
            <a:avLst/>
          </a:prstGeom>
          <a:noFill/>
        </p:spPr>
        <p:txBody>
          <a:bodyPr wrap="square" rtlCol="0">
            <a:spAutoFit/>
          </a:bodyPr>
          <a:lstStyle/>
          <a:p>
            <a:r>
              <a:rPr lang="en-US" dirty="0"/>
              <a:t>“Victims are hindered by whether the act fits their own a priori definition of sexual victimization”.</a:t>
            </a:r>
          </a:p>
          <a:p>
            <a:r>
              <a:rPr lang="en-US" dirty="0"/>
              <a:t>Thomas, J.C. &amp; </a:t>
            </a:r>
            <a:r>
              <a:rPr lang="en-US" dirty="0" err="1"/>
              <a:t>Kopel</a:t>
            </a:r>
            <a:r>
              <a:rPr lang="en-US" dirty="0"/>
              <a:t>, J. (2023)</a:t>
            </a:r>
          </a:p>
        </p:txBody>
      </p:sp>
    </p:spTree>
    <p:extLst>
      <p:ext uri="{BB962C8B-B14F-4D97-AF65-F5344CB8AC3E}">
        <p14:creationId xmlns:p14="http://schemas.microsoft.com/office/powerpoint/2010/main" val="403582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376-8D2A-4F6D-065A-FEE7829E2369}"/>
              </a:ext>
            </a:extLst>
          </p:cNvPr>
          <p:cNvSpPr>
            <a:spLocks noGrp="1"/>
          </p:cNvSpPr>
          <p:nvPr>
            <p:ph type="title"/>
          </p:nvPr>
        </p:nvSpPr>
        <p:spPr>
          <a:xfrm>
            <a:off x="762000" y="896112"/>
            <a:ext cx="10668000" cy="1325563"/>
          </a:xfrm>
        </p:spPr>
        <p:txBody>
          <a:bodyPr anchor="t">
            <a:normAutofit/>
          </a:bodyPr>
          <a:lstStyle/>
          <a:p>
            <a:r>
              <a:rPr lang="en-US" dirty="0"/>
              <a:t>Barriers</a:t>
            </a:r>
          </a:p>
        </p:txBody>
      </p:sp>
      <p:sp>
        <p:nvSpPr>
          <p:cNvPr id="4" name="Slide Number Placeholder 3">
            <a:extLst>
              <a:ext uri="{FF2B5EF4-FFF2-40B4-BE49-F238E27FC236}">
                <a16:creationId xmlns:a16="http://schemas.microsoft.com/office/drawing/2014/main" id="{E77F2B88-C951-9019-A0BD-D1676EEB009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18</a:t>
            </a:fld>
            <a:endParaRPr lang="en-US"/>
          </a:p>
        </p:txBody>
      </p:sp>
      <p:graphicFrame>
        <p:nvGraphicFramePr>
          <p:cNvPr id="6" name="Content Placeholder 2">
            <a:extLst>
              <a:ext uri="{FF2B5EF4-FFF2-40B4-BE49-F238E27FC236}">
                <a16:creationId xmlns:a16="http://schemas.microsoft.com/office/drawing/2014/main" id="{58E3252E-25F8-0B49-0009-8D938484C834}"/>
              </a:ext>
            </a:extLst>
          </p:cNvPr>
          <p:cNvGraphicFramePr>
            <a:graphicFrameLocks noGrp="1"/>
          </p:cNvGraphicFramePr>
          <p:nvPr>
            <p:ph type="tbl" sz="quarter" idx="14"/>
            <p:extLst>
              <p:ext uri="{D42A27DB-BD31-4B8C-83A1-F6EECF244321}">
                <p14:modId xmlns:p14="http://schemas.microsoft.com/office/powerpoint/2010/main" val="3284100808"/>
              </p:ext>
            </p:extLst>
          </p:nvPr>
        </p:nvGraphicFramePr>
        <p:xfrm>
          <a:off x="570079" y="2529289"/>
          <a:ext cx="6188529" cy="373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E84748A-94E9-156C-9561-E6C9F8017C3E}"/>
              </a:ext>
            </a:extLst>
          </p:cNvPr>
          <p:cNvSpPr txBox="1"/>
          <p:nvPr/>
        </p:nvSpPr>
        <p:spPr>
          <a:xfrm>
            <a:off x="7756451" y="2552287"/>
            <a:ext cx="3425456" cy="2585323"/>
          </a:xfrm>
          <a:prstGeom prst="rect">
            <a:avLst/>
          </a:prstGeom>
          <a:noFill/>
        </p:spPr>
        <p:txBody>
          <a:bodyPr wrap="square" rtlCol="0">
            <a:spAutoFit/>
          </a:bodyPr>
          <a:lstStyle/>
          <a:p>
            <a:r>
              <a:rPr lang="en-US" dirty="0"/>
              <a:t>“Male victims are perceived to carry a level of blame for not resisting their attacker. Others may question how a man can achieve and maintain an erection and sexually perform if the sexual encounter is a coercive situation.”</a:t>
            </a:r>
          </a:p>
          <a:p>
            <a:r>
              <a:rPr lang="en-US" dirty="0"/>
              <a:t>Thomas, J.C. &amp; </a:t>
            </a:r>
            <a:r>
              <a:rPr lang="en-US" dirty="0" err="1"/>
              <a:t>Kopel</a:t>
            </a:r>
            <a:r>
              <a:rPr lang="en-US" dirty="0"/>
              <a:t>, J (2023)</a:t>
            </a:r>
          </a:p>
        </p:txBody>
      </p:sp>
    </p:spTree>
    <p:extLst>
      <p:ext uri="{BB962C8B-B14F-4D97-AF65-F5344CB8AC3E}">
        <p14:creationId xmlns:p14="http://schemas.microsoft.com/office/powerpoint/2010/main" val="3218869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5376-8D2A-4F6D-065A-FEE7829E2369}"/>
              </a:ext>
            </a:extLst>
          </p:cNvPr>
          <p:cNvSpPr>
            <a:spLocks noGrp="1"/>
          </p:cNvSpPr>
          <p:nvPr>
            <p:ph type="title"/>
          </p:nvPr>
        </p:nvSpPr>
        <p:spPr>
          <a:xfrm>
            <a:off x="762000" y="896112"/>
            <a:ext cx="10668000" cy="1325563"/>
          </a:xfrm>
        </p:spPr>
        <p:txBody>
          <a:bodyPr anchor="t">
            <a:normAutofit/>
          </a:bodyPr>
          <a:lstStyle/>
          <a:p>
            <a:r>
              <a:rPr lang="en-US" dirty="0"/>
              <a:t>Barriers</a:t>
            </a:r>
          </a:p>
        </p:txBody>
      </p:sp>
      <p:sp>
        <p:nvSpPr>
          <p:cNvPr id="4" name="Slide Number Placeholder 3">
            <a:extLst>
              <a:ext uri="{FF2B5EF4-FFF2-40B4-BE49-F238E27FC236}">
                <a16:creationId xmlns:a16="http://schemas.microsoft.com/office/drawing/2014/main" id="{E77F2B88-C951-9019-A0BD-D1676EEB009D}"/>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19</a:t>
            </a:fld>
            <a:endParaRPr lang="en-US"/>
          </a:p>
        </p:txBody>
      </p:sp>
      <p:graphicFrame>
        <p:nvGraphicFramePr>
          <p:cNvPr id="6" name="Content Placeholder 2">
            <a:extLst>
              <a:ext uri="{FF2B5EF4-FFF2-40B4-BE49-F238E27FC236}">
                <a16:creationId xmlns:a16="http://schemas.microsoft.com/office/drawing/2014/main" id="{58E3252E-25F8-0B49-0009-8D938484C834}"/>
              </a:ext>
            </a:extLst>
          </p:cNvPr>
          <p:cNvGraphicFramePr>
            <a:graphicFrameLocks noGrp="1"/>
          </p:cNvGraphicFramePr>
          <p:nvPr>
            <p:ph type="tbl" sz="quarter" idx="14"/>
            <p:extLst>
              <p:ext uri="{D42A27DB-BD31-4B8C-83A1-F6EECF244321}">
                <p14:modId xmlns:p14="http://schemas.microsoft.com/office/powerpoint/2010/main" val="1089129625"/>
              </p:ext>
            </p:extLst>
          </p:nvPr>
        </p:nvGraphicFramePr>
        <p:xfrm>
          <a:off x="570079" y="2529289"/>
          <a:ext cx="6188529" cy="373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4C1C301-8292-1C4B-5AE6-3F18D690B5C4}"/>
              </a:ext>
            </a:extLst>
          </p:cNvPr>
          <p:cNvSpPr txBox="1"/>
          <p:nvPr/>
        </p:nvSpPr>
        <p:spPr>
          <a:xfrm>
            <a:off x="7761767" y="2785730"/>
            <a:ext cx="3663608" cy="2585323"/>
          </a:xfrm>
          <a:prstGeom prst="rect">
            <a:avLst/>
          </a:prstGeom>
          <a:noFill/>
        </p:spPr>
        <p:txBody>
          <a:bodyPr wrap="square" rtlCol="0">
            <a:spAutoFit/>
          </a:bodyPr>
          <a:lstStyle/>
          <a:p>
            <a:r>
              <a:rPr lang="en-US" dirty="0"/>
              <a:t>Misconceptions are not only prevalent among the public, college students, and law enforcement but medical trainees, crisis workers, and counselors…both male and female trainees accept some  the detrimental rape biases”.</a:t>
            </a:r>
          </a:p>
          <a:p>
            <a:r>
              <a:rPr lang="en-US" dirty="0"/>
              <a:t>Thomas, J.C. &amp; </a:t>
            </a:r>
            <a:r>
              <a:rPr lang="en-US" dirty="0" err="1"/>
              <a:t>Kopel</a:t>
            </a:r>
            <a:r>
              <a:rPr lang="en-US" dirty="0"/>
              <a:t>, J (2023)</a:t>
            </a:r>
          </a:p>
        </p:txBody>
      </p:sp>
    </p:spTree>
    <p:extLst>
      <p:ext uri="{BB962C8B-B14F-4D97-AF65-F5344CB8AC3E}">
        <p14:creationId xmlns:p14="http://schemas.microsoft.com/office/powerpoint/2010/main" val="160986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762001" y="896112"/>
            <a:ext cx="6589150" cy="1988706"/>
          </a:xfrm>
        </p:spPr>
        <p:txBody>
          <a:bodyPr anchor="t">
            <a:normAutofit/>
          </a:bodyPr>
          <a:lstStyle/>
          <a:p>
            <a:r>
              <a:rPr lang="en-US" dirty="0"/>
              <a:t>Agenda</a:t>
            </a:r>
            <a:endParaRPr lang="en-ZA" dirty="0"/>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a:xfrm>
            <a:off x="11274091" y="6355080"/>
            <a:ext cx="457200" cy="365125"/>
          </a:xfrm>
        </p:spPr>
        <p:txBody>
          <a:bodyPr anchor="ctr">
            <a:normAutofit/>
          </a:bodyPr>
          <a:lstStyle/>
          <a:p>
            <a:pPr>
              <a:spcAft>
                <a:spcPts val="600"/>
              </a:spcAft>
            </a:pPr>
            <a:fld id="{B5CEABB6-07DC-46E8-9B57-56EC44A396E5}" type="slidenum">
              <a:rPr lang="en-US" smtClean="0"/>
              <a:pPr>
                <a:spcAft>
                  <a:spcPts val="600"/>
                </a:spcAft>
              </a:pPr>
              <a:t>2</a:t>
            </a:fld>
            <a:endParaRPr lang="en-US"/>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762001" y="3058886"/>
            <a:ext cx="6597372" cy="3296194"/>
          </a:xfrm>
        </p:spPr>
        <p:txBody>
          <a:bodyPr>
            <a:normAutofit/>
          </a:bodyPr>
          <a:lstStyle/>
          <a:p>
            <a:pPr marL="457200" indent="-457200">
              <a:buFont typeface="Arial" panose="020B0604020202020204" pitchFamily="34" charset="0"/>
              <a:buChar char="•"/>
            </a:pPr>
            <a:r>
              <a:rPr lang="en-US" sz="2800" dirty="0"/>
              <a:t>Overview of Male Sexual Assault</a:t>
            </a:r>
          </a:p>
          <a:p>
            <a:pPr marL="457200" indent="-457200">
              <a:buFont typeface="Arial" panose="020B0604020202020204" pitchFamily="34" charset="0"/>
              <a:buChar char="•"/>
            </a:pPr>
            <a:r>
              <a:rPr lang="en-US" sz="2800" dirty="0"/>
              <a:t>Barriers</a:t>
            </a:r>
          </a:p>
          <a:p>
            <a:pPr marL="457200" indent="-457200">
              <a:buFont typeface="Arial" panose="020B0604020202020204" pitchFamily="34" charset="0"/>
              <a:buChar char="•"/>
            </a:pPr>
            <a:r>
              <a:rPr lang="en-US" sz="2800" dirty="0"/>
              <a:t>Impact on Help Seeking</a:t>
            </a:r>
          </a:p>
          <a:p>
            <a:pPr marL="457200" indent="-457200">
              <a:buFont typeface="Arial" panose="020B0604020202020204" pitchFamily="34" charset="0"/>
              <a:buChar char="•"/>
            </a:pPr>
            <a:r>
              <a:rPr lang="en-US" sz="2800" dirty="0"/>
              <a:t>Tips &amp; Takeaways</a:t>
            </a:r>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5DF894-E3B3-C5B6-D785-D8FE8198EAEC}"/>
              </a:ext>
            </a:extLst>
          </p:cNvPr>
          <p:cNvSpPr>
            <a:spLocks noGrp="1"/>
          </p:cNvSpPr>
          <p:nvPr>
            <p:ph type="sldNum" sz="quarter" idx="12"/>
          </p:nvPr>
        </p:nvSpPr>
        <p:spPr/>
        <p:txBody>
          <a:bodyPr/>
          <a:lstStyle/>
          <a:p>
            <a:fld id="{B5CEABB6-07DC-46E8-9B57-56EC44A396E5}" type="slidenum">
              <a:rPr lang="en-US" smtClean="0"/>
              <a:pPr/>
              <a:t>20</a:t>
            </a:fld>
            <a:endParaRPr lang="en-US" dirty="0"/>
          </a:p>
        </p:txBody>
      </p:sp>
      <p:sp>
        <p:nvSpPr>
          <p:cNvPr id="4" name="Content Placeholder 3">
            <a:extLst>
              <a:ext uri="{FF2B5EF4-FFF2-40B4-BE49-F238E27FC236}">
                <a16:creationId xmlns:a16="http://schemas.microsoft.com/office/drawing/2014/main" id="{CD83BB70-A4DD-AABA-018E-EF24251F2302}"/>
              </a:ext>
            </a:extLst>
          </p:cNvPr>
          <p:cNvSpPr>
            <a:spLocks noGrp="1"/>
          </p:cNvSpPr>
          <p:nvPr>
            <p:ph sz="half" idx="14"/>
          </p:nvPr>
        </p:nvSpPr>
        <p:spPr>
          <a:xfrm>
            <a:off x="762001" y="1995399"/>
            <a:ext cx="6597372" cy="3296194"/>
          </a:xfrm>
        </p:spPr>
        <p:txBody>
          <a:bodyPr>
            <a:normAutofit/>
          </a:bodyPr>
          <a:lstStyle/>
          <a:p>
            <a:r>
              <a:rPr lang="en-US" sz="2000" dirty="0"/>
              <a:t>“How people react to the victim’s admission is incredibly salient given that victims are acutely aware of rape myths and skepticism when disclosing and societal attitudes on how individuals should act based on their gender”.</a:t>
            </a:r>
          </a:p>
          <a:p>
            <a:r>
              <a:rPr lang="en-US" sz="2000" dirty="0" err="1"/>
              <a:t>Walfield</a:t>
            </a:r>
            <a:r>
              <a:rPr lang="en-US" sz="2000" dirty="0"/>
              <a:t>, S. (2013)</a:t>
            </a:r>
          </a:p>
        </p:txBody>
      </p:sp>
    </p:spTree>
    <p:extLst>
      <p:ext uri="{BB962C8B-B14F-4D97-AF65-F5344CB8AC3E}">
        <p14:creationId xmlns:p14="http://schemas.microsoft.com/office/powerpoint/2010/main" val="3266339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1796-2F84-09E0-BFA7-CA0C0981C3FB}"/>
              </a:ext>
            </a:extLst>
          </p:cNvPr>
          <p:cNvSpPr>
            <a:spLocks noGrp="1"/>
          </p:cNvSpPr>
          <p:nvPr>
            <p:ph type="title"/>
          </p:nvPr>
        </p:nvSpPr>
        <p:spPr>
          <a:xfrm>
            <a:off x="3807877" y="898525"/>
            <a:ext cx="7606895" cy="701676"/>
          </a:xfrm>
        </p:spPr>
        <p:txBody>
          <a:bodyPr/>
          <a:lstStyle/>
          <a:p>
            <a:r>
              <a:rPr lang="en-US" dirty="0"/>
              <a:t>One Study in GA Found</a:t>
            </a:r>
          </a:p>
        </p:txBody>
      </p:sp>
      <p:sp>
        <p:nvSpPr>
          <p:cNvPr id="4" name="Content Placeholder 3">
            <a:extLst>
              <a:ext uri="{FF2B5EF4-FFF2-40B4-BE49-F238E27FC236}">
                <a16:creationId xmlns:a16="http://schemas.microsoft.com/office/drawing/2014/main" id="{BF94EE05-3EB5-A6F6-1E8D-848969935885}"/>
              </a:ext>
            </a:extLst>
          </p:cNvPr>
          <p:cNvSpPr>
            <a:spLocks noGrp="1"/>
          </p:cNvSpPr>
          <p:nvPr>
            <p:ph sz="half" idx="16"/>
          </p:nvPr>
        </p:nvSpPr>
        <p:spPr>
          <a:xfrm>
            <a:off x="3803953" y="2097157"/>
            <a:ext cx="7615274" cy="4140131"/>
          </a:xfrm>
        </p:spPr>
        <p:txBody>
          <a:bodyPr>
            <a:normAutofit/>
          </a:bodyPr>
          <a:lstStyle/>
          <a:p>
            <a:r>
              <a:rPr lang="en-US" sz="2000" dirty="0"/>
              <a:t>41 agencies advertising rape crisis or sexual assault services</a:t>
            </a:r>
          </a:p>
          <a:p>
            <a:r>
              <a:rPr lang="en-US" sz="2000" dirty="0"/>
              <a:t>30 of the 41 agencies participated in follow up interviews</a:t>
            </a:r>
          </a:p>
          <a:p>
            <a:r>
              <a:rPr lang="en-US" sz="2000" dirty="0"/>
              <a:t>Represented were law enforcement agencies (4), hospitals or medical facilities (10) mental health agencies (8), and community-based rape crisis centers (8)</a:t>
            </a:r>
          </a:p>
          <a:p>
            <a:r>
              <a:rPr lang="en-US" sz="2000" dirty="0"/>
              <a:t>11 indicated that they do not serve males</a:t>
            </a:r>
          </a:p>
          <a:p>
            <a:r>
              <a:rPr lang="en-US" sz="2000" dirty="0"/>
              <a:t>4 had dealt with a male victim in the past year </a:t>
            </a:r>
          </a:p>
          <a:p>
            <a:r>
              <a:rPr lang="en-US" sz="2000" dirty="0"/>
              <a:t>Total of 9 had dealt with a male victim at some time in the past. </a:t>
            </a:r>
          </a:p>
        </p:txBody>
      </p:sp>
      <p:sp>
        <p:nvSpPr>
          <p:cNvPr id="5" name="Slide Number Placeholder 4">
            <a:extLst>
              <a:ext uri="{FF2B5EF4-FFF2-40B4-BE49-F238E27FC236}">
                <a16:creationId xmlns:a16="http://schemas.microsoft.com/office/drawing/2014/main" id="{11F2AA2B-B004-E9C6-2064-98A38225E595}"/>
              </a:ext>
            </a:extLst>
          </p:cNvPr>
          <p:cNvSpPr>
            <a:spLocks noGrp="1"/>
          </p:cNvSpPr>
          <p:nvPr>
            <p:ph type="sldNum" sz="quarter" idx="12"/>
          </p:nvPr>
        </p:nvSpPr>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1214757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C36B0-02D0-56B3-D053-6884DF03CA51}"/>
              </a:ext>
            </a:extLst>
          </p:cNvPr>
          <p:cNvSpPr>
            <a:spLocks noGrp="1"/>
          </p:cNvSpPr>
          <p:nvPr>
            <p:ph type="title"/>
          </p:nvPr>
        </p:nvSpPr>
        <p:spPr/>
        <p:txBody>
          <a:bodyPr/>
          <a:lstStyle/>
          <a:p>
            <a:r>
              <a:rPr lang="en-US" dirty="0"/>
              <a:t>Some of the interview Quotes</a:t>
            </a:r>
          </a:p>
        </p:txBody>
      </p:sp>
      <p:sp>
        <p:nvSpPr>
          <p:cNvPr id="3" name="Slide Number Placeholder 2">
            <a:extLst>
              <a:ext uri="{FF2B5EF4-FFF2-40B4-BE49-F238E27FC236}">
                <a16:creationId xmlns:a16="http://schemas.microsoft.com/office/drawing/2014/main" id="{F1D0A8C0-D716-89C9-02AE-F3D4A6A6A052}"/>
              </a:ext>
            </a:extLst>
          </p:cNvPr>
          <p:cNvSpPr>
            <a:spLocks noGrp="1"/>
          </p:cNvSpPr>
          <p:nvPr>
            <p:ph type="sldNum" sz="quarter" idx="12"/>
          </p:nvPr>
        </p:nvSpPr>
        <p:spPr/>
        <p:txBody>
          <a:bodyPr/>
          <a:lstStyle/>
          <a:p>
            <a:fld id="{B5CEABB6-07DC-46E8-9B57-56EC44A396E5}" type="slidenum">
              <a:rPr lang="en-US" smtClean="0"/>
              <a:pPr/>
              <a:t>22</a:t>
            </a:fld>
            <a:endParaRPr lang="en-US" dirty="0"/>
          </a:p>
        </p:txBody>
      </p:sp>
      <p:sp>
        <p:nvSpPr>
          <p:cNvPr id="4" name="Content Placeholder 3">
            <a:extLst>
              <a:ext uri="{FF2B5EF4-FFF2-40B4-BE49-F238E27FC236}">
                <a16:creationId xmlns:a16="http://schemas.microsoft.com/office/drawing/2014/main" id="{CAE430E6-0187-F801-F28F-051FBF428120}"/>
              </a:ext>
            </a:extLst>
          </p:cNvPr>
          <p:cNvSpPr>
            <a:spLocks noGrp="1"/>
          </p:cNvSpPr>
          <p:nvPr>
            <p:ph sz="half" idx="14"/>
          </p:nvPr>
        </p:nvSpPr>
        <p:spPr>
          <a:xfrm>
            <a:off x="753779" y="2532112"/>
            <a:ext cx="6597372" cy="3296194"/>
          </a:xfrm>
        </p:spPr>
        <p:txBody>
          <a:bodyPr>
            <a:normAutofit fontScale="85000" lnSpcReduction="10000"/>
          </a:bodyPr>
          <a:lstStyle/>
          <a:p>
            <a:r>
              <a:rPr lang="en-US" dirty="0"/>
              <a:t>“What would you want to study something like that for, men can’t be raped”.</a:t>
            </a:r>
          </a:p>
          <a:p>
            <a:endParaRPr lang="en-US" dirty="0"/>
          </a:p>
          <a:p>
            <a:r>
              <a:rPr lang="en-US" dirty="0"/>
              <a:t>“We don’t see men, probably because so few get raped”.</a:t>
            </a:r>
          </a:p>
          <a:p>
            <a:endParaRPr lang="en-US" dirty="0"/>
          </a:p>
          <a:p>
            <a:r>
              <a:rPr lang="en-US" dirty="0"/>
              <a:t>“Most males that are fondled or sodomized are males that want </a:t>
            </a:r>
            <a:r>
              <a:rPr lang="en-US"/>
              <a:t>to be </a:t>
            </a:r>
            <a:r>
              <a:rPr lang="en-US" dirty="0"/>
              <a:t>sodomized. We don’t have too many that are unwontedly sodomized. If they are, they don’t come to us to report it…We just don’t see that many adult males, so that leads me to believe that there is just not a problem”.</a:t>
            </a:r>
          </a:p>
          <a:p>
            <a:endParaRPr lang="en-US" dirty="0"/>
          </a:p>
        </p:txBody>
      </p:sp>
    </p:spTree>
    <p:extLst>
      <p:ext uri="{BB962C8B-B14F-4D97-AF65-F5344CB8AC3E}">
        <p14:creationId xmlns:p14="http://schemas.microsoft.com/office/powerpoint/2010/main" val="376972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4557" y="544285"/>
            <a:ext cx="7273905" cy="2685383"/>
          </a:xfrm>
        </p:spPr>
        <p:txBody>
          <a:bodyPr anchor="b">
            <a:normAutofit/>
          </a:bodyPr>
          <a:lstStyle/>
          <a:p>
            <a:r>
              <a:rPr lang="en-US" dirty="0"/>
              <a:t>Tips and takeaways:</a:t>
            </a:r>
            <a:br>
              <a:rPr lang="en-US" dirty="0"/>
            </a:br>
            <a:r>
              <a:rPr lang="en-US" dirty="0"/>
              <a:t>How You Can Better Support Male Survivors</a:t>
            </a:r>
          </a:p>
        </p:txBody>
      </p:sp>
    </p:spTree>
    <p:extLst>
      <p:ext uri="{BB962C8B-B14F-4D97-AF65-F5344CB8AC3E}">
        <p14:creationId xmlns:p14="http://schemas.microsoft.com/office/powerpoint/2010/main" val="4062312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579F-481A-6AD9-FD18-2A68B1D8B7A9}"/>
              </a:ext>
            </a:extLst>
          </p:cNvPr>
          <p:cNvSpPr>
            <a:spLocks noGrp="1"/>
          </p:cNvSpPr>
          <p:nvPr>
            <p:ph type="title"/>
          </p:nvPr>
        </p:nvSpPr>
        <p:spPr/>
        <p:txBody>
          <a:bodyPr/>
          <a:lstStyle/>
          <a:p>
            <a:r>
              <a:rPr lang="en-US" dirty="0"/>
              <a:t>Direct Support</a:t>
            </a:r>
          </a:p>
        </p:txBody>
      </p:sp>
      <p:sp>
        <p:nvSpPr>
          <p:cNvPr id="3" name="Slide Number Placeholder 2">
            <a:extLst>
              <a:ext uri="{FF2B5EF4-FFF2-40B4-BE49-F238E27FC236}">
                <a16:creationId xmlns:a16="http://schemas.microsoft.com/office/drawing/2014/main" id="{1FE0EAFB-2E4B-C48E-1569-1E923F259389}"/>
              </a:ext>
            </a:extLst>
          </p:cNvPr>
          <p:cNvSpPr>
            <a:spLocks noGrp="1"/>
          </p:cNvSpPr>
          <p:nvPr>
            <p:ph type="sldNum" sz="quarter" idx="12"/>
          </p:nvPr>
        </p:nvSpPr>
        <p:spPr/>
        <p:txBody>
          <a:bodyPr/>
          <a:lstStyle/>
          <a:p>
            <a:fld id="{B5CEABB6-07DC-46E8-9B57-56EC44A396E5}" type="slidenum">
              <a:rPr lang="en-US" smtClean="0"/>
              <a:pPr/>
              <a:t>24</a:t>
            </a:fld>
            <a:endParaRPr lang="en-US" dirty="0"/>
          </a:p>
        </p:txBody>
      </p:sp>
      <p:sp>
        <p:nvSpPr>
          <p:cNvPr id="4" name="Content Placeholder 3">
            <a:extLst>
              <a:ext uri="{FF2B5EF4-FFF2-40B4-BE49-F238E27FC236}">
                <a16:creationId xmlns:a16="http://schemas.microsoft.com/office/drawing/2014/main" id="{1B280800-1E1E-55B1-6B8B-65049AFDE1B9}"/>
              </a:ext>
            </a:extLst>
          </p:cNvPr>
          <p:cNvSpPr>
            <a:spLocks noGrp="1"/>
          </p:cNvSpPr>
          <p:nvPr>
            <p:ph sz="half" idx="14"/>
          </p:nvPr>
        </p:nvSpPr>
        <p:spPr/>
        <p:txBody>
          <a:bodyPr/>
          <a:lstStyle/>
          <a:p>
            <a:r>
              <a:rPr lang="en-US" dirty="0"/>
              <a:t>See Male Survivors</a:t>
            </a:r>
          </a:p>
          <a:p>
            <a:r>
              <a:rPr lang="en-US" dirty="0"/>
              <a:t>Validate their Experience</a:t>
            </a:r>
          </a:p>
          <a:p>
            <a:r>
              <a:rPr lang="en-US" dirty="0"/>
              <a:t>Create a safe space</a:t>
            </a:r>
          </a:p>
          <a:p>
            <a:r>
              <a:rPr lang="en-US" dirty="0"/>
              <a:t>Listen</a:t>
            </a:r>
          </a:p>
          <a:p>
            <a:r>
              <a:rPr lang="en-US" dirty="0"/>
              <a:t>Ask what they need from you</a:t>
            </a:r>
          </a:p>
          <a:p>
            <a:r>
              <a:rPr lang="en-US" dirty="0"/>
              <a:t>Allow them to sit with their feelings and emotions</a:t>
            </a:r>
          </a:p>
          <a:p>
            <a:r>
              <a:rPr lang="en-US" dirty="0"/>
              <a:t>Respect survivor Autonomy</a:t>
            </a:r>
          </a:p>
          <a:p>
            <a:endParaRPr lang="en-US" dirty="0"/>
          </a:p>
          <a:p>
            <a:endParaRPr lang="en-US" dirty="0"/>
          </a:p>
        </p:txBody>
      </p:sp>
    </p:spTree>
    <p:extLst>
      <p:ext uri="{BB962C8B-B14F-4D97-AF65-F5344CB8AC3E}">
        <p14:creationId xmlns:p14="http://schemas.microsoft.com/office/powerpoint/2010/main" val="220904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579F-481A-6AD9-FD18-2A68B1D8B7A9}"/>
              </a:ext>
            </a:extLst>
          </p:cNvPr>
          <p:cNvSpPr>
            <a:spLocks noGrp="1"/>
          </p:cNvSpPr>
          <p:nvPr>
            <p:ph type="title"/>
          </p:nvPr>
        </p:nvSpPr>
        <p:spPr/>
        <p:txBody>
          <a:bodyPr/>
          <a:lstStyle/>
          <a:p>
            <a:r>
              <a:rPr lang="en-US" dirty="0"/>
              <a:t>Indirect Support</a:t>
            </a:r>
          </a:p>
        </p:txBody>
      </p:sp>
      <p:sp>
        <p:nvSpPr>
          <p:cNvPr id="3" name="Slide Number Placeholder 2">
            <a:extLst>
              <a:ext uri="{FF2B5EF4-FFF2-40B4-BE49-F238E27FC236}">
                <a16:creationId xmlns:a16="http://schemas.microsoft.com/office/drawing/2014/main" id="{1FE0EAFB-2E4B-C48E-1569-1E923F259389}"/>
              </a:ext>
            </a:extLst>
          </p:cNvPr>
          <p:cNvSpPr>
            <a:spLocks noGrp="1"/>
          </p:cNvSpPr>
          <p:nvPr>
            <p:ph type="sldNum" sz="quarter" idx="12"/>
          </p:nvPr>
        </p:nvSpPr>
        <p:spPr/>
        <p:txBody>
          <a:bodyPr/>
          <a:lstStyle/>
          <a:p>
            <a:fld id="{B5CEABB6-07DC-46E8-9B57-56EC44A396E5}" type="slidenum">
              <a:rPr lang="en-US" smtClean="0"/>
              <a:pPr/>
              <a:t>25</a:t>
            </a:fld>
            <a:endParaRPr lang="en-US" dirty="0"/>
          </a:p>
        </p:txBody>
      </p:sp>
      <p:sp>
        <p:nvSpPr>
          <p:cNvPr id="4" name="Content Placeholder 3">
            <a:extLst>
              <a:ext uri="{FF2B5EF4-FFF2-40B4-BE49-F238E27FC236}">
                <a16:creationId xmlns:a16="http://schemas.microsoft.com/office/drawing/2014/main" id="{1B280800-1E1E-55B1-6B8B-65049AFDE1B9}"/>
              </a:ext>
            </a:extLst>
          </p:cNvPr>
          <p:cNvSpPr>
            <a:spLocks noGrp="1"/>
          </p:cNvSpPr>
          <p:nvPr>
            <p:ph sz="half" idx="14"/>
          </p:nvPr>
        </p:nvSpPr>
        <p:spPr/>
        <p:txBody>
          <a:bodyPr>
            <a:normAutofit/>
          </a:bodyPr>
          <a:lstStyle/>
          <a:p>
            <a:r>
              <a:rPr lang="en-US" dirty="0"/>
              <a:t>Remove as many barriers as you can</a:t>
            </a:r>
          </a:p>
          <a:p>
            <a:r>
              <a:rPr lang="en-US" dirty="0"/>
              <a:t>Educate yourself and your staff</a:t>
            </a:r>
          </a:p>
          <a:p>
            <a:r>
              <a:rPr lang="en-US" dirty="0"/>
              <a:t>Identify resources</a:t>
            </a:r>
          </a:p>
          <a:p>
            <a:r>
              <a:rPr lang="en-US" dirty="0"/>
              <a:t>Change the Culture</a:t>
            </a:r>
          </a:p>
          <a:p>
            <a:endParaRPr lang="en-US" dirty="0"/>
          </a:p>
          <a:p>
            <a:endParaRPr lang="en-US" dirty="0"/>
          </a:p>
        </p:txBody>
      </p:sp>
    </p:spTree>
    <p:extLst>
      <p:ext uri="{BB962C8B-B14F-4D97-AF65-F5344CB8AC3E}">
        <p14:creationId xmlns:p14="http://schemas.microsoft.com/office/powerpoint/2010/main" val="2890614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C9F5-F70A-A7F0-8DFA-6386D9E0892F}"/>
              </a:ext>
            </a:extLst>
          </p:cNvPr>
          <p:cNvSpPr>
            <a:spLocks noGrp="1"/>
          </p:cNvSpPr>
          <p:nvPr>
            <p:ph type="ctrTitle"/>
          </p:nvPr>
        </p:nvSpPr>
        <p:spPr>
          <a:xfrm>
            <a:off x="3945835" y="677918"/>
            <a:ext cx="7921487" cy="3590596"/>
          </a:xfrm>
        </p:spPr>
        <p:txBody>
          <a:bodyPr>
            <a:normAutofit/>
          </a:bodyPr>
          <a:lstStyle/>
          <a:p>
            <a:r>
              <a:rPr lang="en-US" sz="4000" dirty="0"/>
              <a:t>Questions/Conversation</a:t>
            </a:r>
          </a:p>
        </p:txBody>
      </p:sp>
    </p:spTree>
    <p:extLst>
      <p:ext uri="{BB962C8B-B14F-4D97-AF65-F5344CB8AC3E}">
        <p14:creationId xmlns:p14="http://schemas.microsoft.com/office/powerpoint/2010/main" val="2939304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900245" y="544285"/>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5896340" y="3423773"/>
            <a:ext cx="5528217" cy="2029969"/>
          </a:xfrm>
        </p:spPr>
        <p:txBody>
          <a:bodyPr bIns="0">
            <a:normAutofit lnSpcReduction="10000"/>
          </a:bodyPr>
          <a:lstStyle/>
          <a:p>
            <a:r>
              <a:rPr lang="en-US" dirty="0"/>
              <a:t>Dr. Otis McGresham</a:t>
            </a:r>
          </a:p>
          <a:p>
            <a:r>
              <a:rPr lang="en-US" dirty="0"/>
              <a:t>615-875-0660</a:t>
            </a:r>
          </a:p>
          <a:p>
            <a:r>
              <a:rPr lang="en-US" dirty="0"/>
              <a:t>otis.mcgresham@vanderbilt.edu​</a:t>
            </a:r>
          </a:p>
          <a:p>
            <a:r>
              <a:rPr lang="en-US" dirty="0"/>
              <a:t>https://www.linkedin.com/in/otis-mcgresham/</a:t>
            </a:r>
          </a:p>
        </p:txBody>
      </p:sp>
    </p:spTree>
    <p:extLst>
      <p:ext uri="{BB962C8B-B14F-4D97-AF65-F5344CB8AC3E}">
        <p14:creationId xmlns:p14="http://schemas.microsoft.com/office/powerpoint/2010/main" val="2436493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2022-6F82-2562-CEA6-58960ADF4BEC}"/>
              </a:ext>
            </a:extLst>
          </p:cNvPr>
          <p:cNvSpPr>
            <a:spLocks noGrp="1"/>
          </p:cNvSpPr>
          <p:nvPr>
            <p:ph type="title"/>
          </p:nvPr>
        </p:nvSpPr>
        <p:spPr>
          <a:xfrm>
            <a:off x="3728364" y="154657"/>
            <a:ext cx="7606895" cy="879013"/>
          </a:xfrm>
        </p:spPr>
        <p:txBody>
          <a:bodyPr/>
          <a:lstStyle/>
          <a:p>
            <a:r>
              <a:rPr lang="en-US" dirty="0"/>
              <a:t>References</a:t>
            </a:r>
          </a:p>
        </p:txBody>
      </p:sp>
      <p:pic>
        <p:nvPicPr>
          <p:cNvPr id="7" name="Picture Placeholder 6" descr="Old vintage books in a row">
            <a:extLst>
              <a:ext uri="{FF2B5EF4-FFF2-40B4-BE49-F238E27FC236}">
                <a16:creationId xmlns:a16="http://schemas.microsoft.com/office/drawing/2014/main" id="{6F6BAC50-2F7A-B3C7-BCB0-5338E7879724}"/>
              </a:ext>
            </a:extLst>
          </p:cNvPr>
          <p:cNvPicPr>
            <a:picLocks noGrp="1" noChangeAspect="1"/>
          </p:cNvPicPr>
          <p:nvPr>
            <p:ph type="pic" sz="quarter" idx="15"/>
          </p:nvPr>
        </p:nvPicPr>
        <p:blipFill>
          <a:blip r:embed="rId2"/>
          <a:srcRect l="36045" r="36045"/>
          <a:stretch>
            <a:fillRect/>
          </a:stretch>
        </p:blipFill>
        <p:spPr/>
      </p:pic>
      <p:sp>
        <p:nvSpPr>
          <p:cNvPr id="4" name="Content Placeholder 3">
            <a:extLst>
              <a:ext uri="{FF2B5EF4-FFF2-40B4-BE49-F238E27FC236}">
                <a16:creationId xmlns:a16="http://schemas.microsoft.com/office/drawing/2014/main" id="{0A1CEAC6-4D09-8E9F-66B7-5649FA21935B}"/>
              </a:ext>
            </a:extLst>
          </p:cNvPr>
          <p:cNvSpPr>
            <a:spLocks noGrp="1"/>
          </p:cNvSpPr>
          <p:nvPr>
            <p:ph sz="half" idx="16"/>
          </p:nvPr>
        </p:nvSpPr>
        <p:spPr>
          <a:xfrm>
            <a:off x="3803953" y="1386744"/>
            <a:ext cx="7615274" cy="4850544"/>
          </a:xfrm>
        </p:spPr>
        <p:txBody>
          <a:bodyPr>
            <a:normAutofit fontScale="77500" lnSpcReduction="20000"/>
          </a:bodyPr>
          <a:lstStyle/>
          <a:p>
            <a:pPr marL="0" indent="0">
              <a:buNone/>
            </a:pPr>
            <a:r>
              <a:rPr lang="en-US" dirty="0"/>
              <a:t>DONNELLY DA, KENYON S. Honey, We Don’t Do Men: Gender Stereotypes and the Provision of Services to Sexually Assaulted Males. </a:t>
            </a:r>
            <a:r>
              <a:rPr lang="en-US" i="1" dirty="0"/>
              <a:t>Journal of interpersonal violence</a:t>
            </a:r>
            <a:r>
              <a:rPr lang="en-US" dirty="0"/>
              <a:t>. 1996;11(3):441-448. doi:10.1177/088626096011003009</a:t>
            </a:r>
          </a:p>
          <a:p>
            <a:pPr marL="0" indent="0">
              <a:buNone/>
            </a:pPr>
            <a:r>
              <a:rPr lang="en-US" b="0" i="0" dirty="0">
                <a:solidFill>
                  <a:schemeClr val="bg1"/>
                </a:solidFill>
                <a:effectLst/>
                <a:latin typeface="Open Sans" panose="020B0606030504020204" pitchFamily="34" charset="0"/>
              </a:rPr>
              <a:t>Forsman, R. L. (2017). Prevalence of Sexual Assault Victimization Among College Men, Aged 18–24: A Review. </a:t>
            </a:r>
            <a:r>
              <a:rPr lang="en-US" b="0" i="1" dirty="0">
                <a:solidFill>
                  <a:schemeClr val="bg1"/>
                </a:solidFill>
                <a:effectLst/>
                <a:latin typeface="Open Sans" panose="020B0606030504020204" pitchFamily="34" charset="0"/>
              </a:rPr>
              <a:t>Journal of Evidence-Informed Social Work</a:t>
            </a:r>
            <a:r>
              <a:rPr lang="en-US" b="0" i="0" dirty="0">
                <a:solidFill>
                  <a:schemeClr val="bg1"/>
                </a:solidFill>
                <a:effectLst/>
                <a:latin typeface="Open Sans" panose="020B0606030504020204" pitchFamily="34" charset="0"/>
              </a:rPr>
              <a:t>, </a:t>
            </a:r>
            <a:r>
              <a:rPr lang="en-US" b="0" i="1" dirty="0">
                <a:solidFill>
                  <a:schemeClr val="bg1"/>
                </a:solidFill>
                <a:effectLst/>
                <a:latin typeface="Open Sans" panose="020B0606030504020204" pitchFamily="34" charset="0"/>
              </a:rPr>
              <a:t>14</a:t>
            </a:r>
            <a:r>
              <a:rPr lang="en-US" b="0" i="0" dirty="0">
                <a:solidFill>
                  <a:schemeClr val="bg1"/>
                </a:solidFill>
                <a:effectLst/>
                <a:latin typeface="Open Sans" panose="020B0606030504020204" pitchFamily="34" charset="0"/>
              </a:rPr>
              <a:t>(6), 421–432. </a:t>
            </a:r>
            <a:r>
              <a:rPr lang="en-US" b="0" i="0"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https://doiorg.proxy.library.vanderbilt.edu/10.1080/23761407.2017.1369204</a:t>
            </a:r>
            <a:endParaRPr lang="en-US" b="0" i="0" dirty="0">
              <a:solidFill>
                <a:schemeClr val="bg1"/>
              </a:solidFill>
              <a:effectLst/>
              <a:latin typeface="Open Sans" panose="020B0606030504020204" pitchFamily="34" charset="0"/>
            </a:endParaRPr>
          </a:p>
          <a:p>
            <a:pPr marL="0" indent="0">
              <a:buNone/>
            </a:pPr>
            <a:r>
              <a:rPr lang="en-US" dirty="0">
                <a:solidFill>
                  <a:schemeClr val="bg1"/>
                </a:solidFill>
              </a:rPr>
              <a:t>McLean IA. The male victim of sexual assault. </a:t>
            </a:r>
            <a:r>
              <a:rPr lang="en-US" i="1" dirty="0">
                <a:solidFill>
                  <a:schemeClr val="bg1"/>
                </a:solidFill>
              </a:rPr>
              <a:t>Best practice &amp; research Clinical obstetrics &amp; </a:t>
            </a:r>
            <a:r>
              <a:rPr lang="en-US" i="1" dirty="0" err="1">
                <a:solidFill>
                  <a:schemeClr val="bg1"/>
                </a:solidFill>
              </a:rPr>
              <a:t>gynaecology</a:t>
            </a:r>
            <a:r>
              <a:rPr lang="en-US" dirty="0">
                <a:solidFill>
                  <a:schemeClr val="bg1"/>
                </a:solidFill>
              </a:rPr>
              <a:t>. 2013;27(1):39-46. doi:10.1016/j.bpobgyn.2012.08.006</a:t>
            </a:r>
          </a:p>
          <a:p>
            <a:pPr marL="0" indent="0">
              <a:buNone/>
            </a:pPr>
            <a:r>
              <a:rPr lang="en-US" dirty="0">
                <a:solidFill>
                  <a:schemeClr val="bg1"/>
                </a:solidFill>
              </a:rPr>
              <a:t>Sable MR, Danis F, </a:t>
            </a:r>
            <a:r>
              <a:rPr lang="en-US" dirty="0" err="1">
                <a:solidFill>
                  <a:schemeClr val="bg1"/>
                </a:solidFill>
              </a:rPr>
              <a:t>Mauzy</a:t>
            </a:r>
            <a:r>
              <a:rPr lang="en-US" dirty="0">
                <a:solidFill>
                  <a:schemeClr val="bg1"/>
                </a:solidFill>
              </a:rPr>
              <a:t> DL, Gallagher SK. Barriers to Reporting Sexual Assault for Women and Men: Perspectives of College Students. </a:t>
            </a:r>
            <a:r>
              <a:rPr lang="en-US" i="1" dirty="0">
                <a:solidFill>
                  <a:schemeClr val="bg1"/>
                </a:solidFill>
              </a:rPr>
              <a:t>Journal of American college health</a:t>
            </a:r>
            <a:r>
              <a:rPr lang="en-US" dirty="0">
                <a:solidFill>
                  <a:schemeClr val="bg1"/>
                </a:solidFill>
              </a:rPr>
              <a:t>. 2006;55(3):157-162. doi:10.3200/JACH.55.3.157-162 </a:t>
            </a:r>
            <a:endParaRPr lang="en-US" dirty="0"/>
          </a:p>
          <a:p>
            <a:pPr marL="0" indent="0">
              <a:buNone/>
            </a:pPr>
            <a:r>
              <a:rPr lang="en-US" dirty="0"/>
              <a:t>Thomas JCC, </a:t>
            </a:r>
            <a:r>
              <a:rPr lang="en-US" dirty="0" err="1"/>
              <a:t>Kopel</a:t>
            </a:r>
            <a:r>
              <a:rPr lang="en-US" dirty="0"/>
              <a:t> J. Male Victims of Sexual Assault: A Review of the Literature. </a:t>
            </a:r>
            <a:r>
              <a:rPr lang="en-US" i="1" dirty="0"/>
              <a:t>Behavioral sciences</a:t>
            </a:r>
            <a:r>
              <a:rPr lang="en-US" dirty="0"/>
              <a:t>. 2023;13(4):304-. doi:10.3390/bs13040304</a:t>
            </a:r>
          </a:p>
          <a:p>
            <a:pPr marL="0" indent="0">
              <a:buNone/>
            </a:pPr>
            <a:r>
              <a:rPr lang="en-US" dirty="0" err="1">
                <a:solidFill>
                  <a:schemeClr val="bg1"/>
                </a:solidFill>
              </a:rPr>
              <a:t>Walfield</a:t>
            </a:r>
            <a:r>
              <a:rPr lang="en-US" dirty="0">
                <a:solidFill>
                  <a:schemeClr val="bg1"/>
                </a:solidFill>
              </a:rPr>
              <a:t> SM. “Men Cannot Be Raped”: Correlates of Male Rape Myth Acceptance. </a:t>
            </a:r>
            <a:r>
              <a:rPr lang="en-US" i="1" dirty="0">
                <a:solidFill>
                  <a:schemeClr val="bg1"/>
                </a:solidFill>
              </a:rPr>
              <a:t>Journal of interpersonal violence</a:t>
            </a:r>
            <a:r>
              <a:rPr lang="en-US" dirty="0">
                <a:solidFill>
                  <a:schemeClr val="bg1"/>
                </a:solidFill>
              </a:rPr>
              <a:t>. 2021;36(13-14):6391-6417. doi:10.1177/0886260518817777</a:t>
            </a:r>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E0D5BEDB-0C4A-6872-238E-1CD4E8985E29}"/>
              </a:ext>
            </a:extLst>
          </p:cNvPr>
          <p:cNvSpPr>
            <a:spLocks noGrp="1"/>
          </p:cNvSpPr>
          <p:nvPr>
            <p:ph type="sldNum" sz="quarter" idx="12"/>
          </p:nvPr>
        </p:nvSpPr>
        <p:spPr/>
        <p:txBody>
          <a:bodyPr/>
          <a:lstStyle/>
          <a:p>
            <a:fld id="{B5CEABB6-07DC-46E8-9B57-56EC44A396E5}" type="slidenum">
              <a:rPr lang="en-US" smtClean="0"/>
              <a:pPr/>
              <a:t>28</a:t>
            </a:fld>
            <a:endParaRPr lang="en-US" dirty="0"/>
          </a:p>
        </p:txBody>
      </p:sp>
    </p:spTree>
    <p:extLst>
      <p:ext uri="{BB962C8B-B14F-4D97-AF65-F5344CB8AC3E}">
        <p14:creationId xmlns:p14="http://schemas.microsoft.com/office/powerpoint/2010/main" val="315305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a:normAutofit/>
          </a:bodyPr>
          <a:lstStyle/>
          <a:p>
            <a:r>
              <a:rPr lang="en-US" dirty="0"/>
              <a:t>Overview of Male Sexual Assault</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B409085-F753-F315-D809-0EBFFFA80AF6}"/>
              </a:ext>
            </a:extLst>
          </p:cNvPr>
          <p:cNvSpPr>
            <a:spLocks noGrp="1"/>
          </p:cNvSpPr>
          <p:nvPr>
            <p:ph type="title"/>
          </p:nvPr>
        </p:nvSpPr>
        <p:spPr>
          <a:xfrm>
            <a:off x="762001" y="896112"/>
            <a:ext cx="6589150" cy="1988706"/>
          </a:xfrm>
        </p:spPr>
        <p:txBody>
          <a:bodyPr/>
          <a:lstStyle/>
          <a:p>
            <a:r>
              <a:rPr lang="en-US" dirty="0"/>
              <a:t>Identify this Object</a:t>
            </a:r>
          </a:p>
        </p:txBody>
      </p:sp>
      <p:sp>
        <p:nvSpPr>
          <p:cNvPr id="11" name="Slide Number Placeholder 2">
            <a:extLst>
              <a:ext uri="{FF2B5EF4-FFF2-40B4-BE49-F238E27FC236}">
                <a16:creationId xmlns:a16="http://schemas.microsoft.com/office/drawing/2014/main" id="{D018C5BE-F85A-1C07-157A-7C22192B9235}"/>
              </a:ext>
            </a:extLst>
          </p:cNvPr>
          <p:cNvSpPr>
            <a:spLocks noGrp="1"/>
          </p:cNvSpPr>
          <p:nvPr>
            <p:ph type="sldNum" sz="quarter" idx="12"/>
          </p:nvPr>
        </p:nvSpPr>
        <p:spPr>
          <a:xfrm>
            <a:off x="11274091" y="6355080"/>
            <a:ext cx="457200" cy="365125"/>
          </a:xfrm>
        </p:spPr>
        <p:txBody>
          <a:bodyPr/>
          <a:lstStyle/>
          <a:p>
            <a:pPr>
              <a:spcAft>
                <a:spcPts val="600"/>
              </a:spcAft>
            </a:pPr>
            <a:fld id="{B5CEABB6-07DC-46E8-9B57-56EC44A396E5}" type="slidenum">
              <a:rPr lang="en-US" smtClean="0"/>
              <a:pPr>
                <a:spcAft>
                  <a:spcPts val="600"/>
                </a:spcAft>
              </a:pPr>
              <a:t>4</a:t>
            </a:fld>
            <a:endParaRPr lang="en-US"/>
          </a:p>
        </p:txBody>
      </p:sp>
      <p:pic>
        <p:nvPicPr>
          <p:cNvPr id="4" name="Picture 3" descr="A close up of a red pepper&#10;&#10;Description automatically generated">
            <a:extLst>
              <a:ext uri="{FF2B5EF4-FFF2-40B4-BE49-F238E27FC236}">
                <a16:creationId xmlns:a16="http://schemas.microsoft.com/office/drawing/2014/main" id="{0BDC6200-801C-40BC-6BE8-CF3A0EA0F3E5}"/>
              </a:ext>
            </a:extLst>
          </p:cNvPr>
          <p:cNvPicPr>
            <a:picLocks noChangeAspect="1"/>
          </p:cNvPicPr>
          <p:nvPr/>
        </p:nvPicPr>
        <p:blipFill>
          <a:blip r:embed="rId2"/>
          <a:srcRect t="6481" r="-3" b="4695"/>
          <a:stretch/>
        </p:blipFill>
        <p:spPr>
          <a:xfrm>
            <a:off x="762001" y="3058886"/>
            <a:ext cx="6597372" cy="3296194"/>
          </a:xfrm>
          <a:prstGeom prst="rect">
            <a:avLst/>
          </a:prstGeom>
          <a:noFill/>
        </p:spPr>
      </p:pic>
    </p:spTree>
    <p:extLst>
      <p:ext uri="{BB962C8B-B14F-4D97-AF65-F5344CB8AC3E}">
        <p14:creationId xmlns:p14="http://schemas.microsoft.com/office/powerpoint/2010/main" val="207802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lass bottle with a red cap&#10;&#10;Description automatically generated">
            <a:extLst>
              <a:ext uri="{FF2B5EF4-FFF2-40B4-BE49-F238E27FC236}">
                <a16:creationId xmlns:a16="http://schemas.microsoft.com/office/drawing/2014/main" id="{CD4FCF78-D361-3272-821F-E2A195E7F6F7}"/>
              </a:ext>
            </a:extLst>
          </p:cNvPr>
          <p:cNvPicPr>
            <a:picLocks noChangeAspect="1"/>
          </p:cNvPicPr>
          <p:nvPr/>
        </p:nvPicPr>
        <p:blipFill>
          <a:blip r:embed="rId2"/>
          <a:srcRect/>
          <a:stretch/>
        </p:blipFill>
        <p:spPr>
          <a:xfrm>
            <a:off x="20" y="0"/>
            <a:ext cx="12191980" cy="6857990"/>
          </a:xfrm>
          <a:prstGeom prst="rect">
            <a:avLst/>
          </a:prstGeom>
          <a:noFill/>
        </p:spPr>
      </p:pic>
      <p:sp>
        <p:nvSpPr>
          <p:cNvPr id="4" name="Slide Number Placeholder 3" hidden="1">
            <a:extLst>
              <a:ext uri="{FF2B5EF4-FFF2-40B4-BE49-F238E27FC236}">
                <a16:creationId xmlns:a16="http://schemas.microsoft.com/office/drawing/2014/main" id="{19EEBE6B-1A7C-21D8-7323-85AAF08626A7}"/>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5</a:t>
            </a:fld>
            <a:endParaRPr lang="en-US"/>
          </a:p>
        </p:txBody>
      </p:sp>
    </p:spTree>
    <p:extLst>
      <p:ext uri="{BB962C8B-B14F-4D97-AF65-F5344CB8AC3E}">
        <p14:creationId xmlns:p14="http://schemas.microsoft.com/office/powerpoint/2010/main" val="386727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4155" y="896112"/>
            <a:ext cx="10665845" cy="1325563"/>
          </a:xfrm>
        </p:spPr>
        <p:txBody>
          <a:bodyPr anchor="t">
            <a:normAutofit/>
          </a:bodyPr>
          <a:lstStyle/>
          <a:p>
            <a:r>
              <a:rPr lang="en-US" dirty="0"/>
              <a:t>Adult Male Sexual victimization</a:t>
            </a: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6</a:t>
            </a:fld>
            <a:endParaRPr lang="en-US"/>
          </a:p>
        </p:txBody>
      </p:sp>
      <p:graphicFrame>
        <p:nvGraphicFramePr>
          <p:cNvPr id="8" name="Content Placeholder 2">
            <a:extLst>
              <a:ext uri="{FF2B5EF4-FFF2-40B4-BE49-F238E27FC236}">
                <a16:creationId xmlns:a16="http://schemas.microsoft.com/office/drawing/2014/main" id="{04CB85BB-FACD-AEB4-0198-29E1B67BBC76}"/>
              </a:ext>
            </a:extLst>
          </p:cNvPr>
          <p:cNvGraphicFramePr>
            <a:graphicFrameLocks noGrp="1"/>
          </p:cNvGraphicFramePr>
          <p:nvPr>
            <p:ph type="tbl" sz="quarter" idx="13"/>
            <p:extLst>
              <p:ext uri="{D42A27DB-BD31-4B8C-83A1-F6EECF244321}">
                <p14:modId xmlns:p14="http://schemas.microsoft.com/office/powerpoint/2010/main" val="687891101"/>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637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877" y="898524"/>
            <a:ext cx="7606895" cy="2029967"/>
          </a:xfrm>
        </p:spPr>
        <p:txBody>
          <a:bodyPr anchor="t">
            <a:normAutofit/>
          </a:bodyPr>
          <a:lstStyle/>
          <a:p>
            <a:r>
              <a:rPr lang="en-US" dirty="0"/>
              <a:t>Rates of Victimization</a:t>
            </a:r>
          </a:p>
        </p:txBody>
      </p:sp>
      <p:pic>
        <p:nvPicPr>
          <p:cNvPr id="7" name="Content Placeholder 6" descr="Different numbers in 3D">
            <a:extLst>
              <a:ext uri="{FF2B5EF4-FFF2-40B4-BE49-F238E27FC236}">
                <a16:creationId xmlns:a16="http://schemas.microsoft.com/office/drawing/2014/main" id="{6A5E907D-26EE-F41C-D0B3-80075C4B3388}"/>
              </a:ext>
            </a:extLst>
          </p:cNvPr>
          <p:cNvPicPr>
            <a:picLocks noGrp="1" noChangeAspect="1"/>
          </p:cNvPicPr>
          <p:nvPr>
            <p:ph type="pic" sz="quarter" idx="15"/>
          </p:nvPr>
        </p:nvPicPr>
        <p:blipFill>
          <a:blip r:embed="rId2"/>
          <a:srcRect l="41306" r="35153"/>
          <a:stretch/>
        </p:blipFill>
        <p:spPr>
          <a:xfrm>
            <a:off x="1011337" y="9212"/>
            <a:ext cx="2029967" cy="4850544"/>
          </a:xfrm>
          <a:noFill/>
        </p:spPr>
      </p:pic>
      <p:sp>
        <p:nvSpPr>
          <p:cNvPr id="3" name="Content Placeholder 2"/>
          <p:cNvSpPr>
            <a:spLocks noGrp="1"/>
          </p:cNvSpPr>
          <p:nvPr>
            <p:ph sz="half" idx="16"/>
          </p:nvPr>
        </p:nvSpPr>
        <p:spPr>
          <a:xfrm>
            <a:off x="3803953" y="3259138"/>
            <a:ext cx="7615274" cy="2978150"/>
          </a:xfrm>
        </p:spPr>
        <p:txBody>
          <a:bodyPr>
            <a:normAutofit/>
          </a:bodyPr>
          <a:lstStyle/>
          <a:p>
            <a:r>
              <a:rPr lang="en-US" dirty="0"/>
              <a:t>5% – 10% percent of all sexual assaults per year</a:t>
            </a:r>
          </a:p>
          <a:p>
            <a:r>
              <a:rPr lang="en-US" dirty="0"/>
              <a:t>38% - 48% of male college students</a:t>
            </a:r>
          </a:p>
          <a:p>
            <a:r>
              <a:rPr lang="en-US" dirty="0"/>
              <a:t>59 % of the male prison inmate population</a:t>
            </a:r>
          </a:p>
          <a:p>
            <a:r>
              <a:rPr lang="en-US" dirty="0"/>
              <a:t>23.6% of males experience some form of sexual violence in their lifetime</a:t>
            </a:r>
          </a:p>
          <a:p>
            <a:r>
              <a:rPr lang="en-US" dirty="0"/>
              <a:t>1 in 33 men experience attempted or successful rape</a:t>
            </a:r>
          </a:p>
          <a:p>
            <a:r>
              <a:rPr lang="en-US" dirty="0"/>
              <a:t>1 in 5 men experience sexual assault</a:t>
            </a:r>
          </a:p>
          <a:p>
            <a:pPr marL="0" indent="0">
              <a:buNone/>
            </a:pPr>
            <a:endParaRPr lang="en-US" dirty="0"/>
          </a:p>
        </p:txBody>
      </p:sp>
      <p:sp>
        <p:nvSpPr>
          <p:cNvPr id="8" name="Slide Number Placeholder 2">
            <a:extLst>
              <a:ext uri="{FF2B5EF4-FFF2-40B4-BE49-F238E27FC236}">
                <a16:creationId xmlns:a16="http://schemas.microsoft.com/office/drawing/2014/main" id="{9DD69026-B8CB-6B78-A9DC-F2FC186A85EE}"/>
              </a:ext>
            </a:extLst>
          </p:cNvPr>
          <p:cNvSpPr>
            <a:spLocks noGrp="1"/>
          </p:cNvSpPr>
          <p:nvPr>
            <p:ph type="sldNum" sz="quarter" idx="12"/>
          </p:nvPr>
        </p:nvSpPr>
        <p:spPr>
          <a:xfrm>
            <a:off x="10962027" y="6356350"/>
            <a:ext cx="457200" cy="365125"/>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spTree>
    <p:extLst>
      <p:ext uri="{BB962C8B-B14F-4D97-AF65-F5344CB8AC3E}">
        <p14:creationId xmlns:p14="http://schemas.microsoft.com/office/powerpoint/2010/main" val="9373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A412-9DE0-68C0-7119-C7BE63948C47}"/>
              </a:ext>
            </a:extLst>
          </p:cNvPr>
          <p:cNvSpPr>
            <a:spLocks noGrp="1"/>
          </p:cNvSpPr>
          <p:nvPr>
            <p:ph type="title"/>
          </p:nvPr>
        </p:nvSpPr>
        <p:spPr>
          <a:xfrm>
            <a:off x="764155" y="896112"/>
            <a:ext cx="10665845" cy="1325563"/>
          </a:xfrm>
        </p:spPr>
        <p:txBody>
          <a:bodyPr anchor="t">
            <a:normAutofit/>
          </a:bodyPr>
          <a:lstStyle/>
          <a:p>
            <a:r>
              <a:rPr lang="en-US" sz="3700"/>
              <a:t>Sexual Assault, Sexual Victimization, Rape, or Something Else?</a:t>
            </a:r>
          </a:p>
        </p:txBody>
      </p:sp>
      <p:sp>
        <p:nvSpPr>
          <p:cNvPr id="4" name="Slide Number Placeholder 3">
            <a:extLst>
              <a:ext uri="{FF2B5EF4-FFF2-40B4-BE49-F238E27FC236}">
                <a16:creationId xmlns:a16="http://schemas.microsoft.com/office/drawing/2014/main" id="{D6B4F2AD-F14C-5637-7B10-B2DA5C97E842}"/>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8</a:t>
            </a:fld>
            <a:endParaRPr lang="en-US"/>
          </a:p>
        </p:txBody>
      </p:sp>
      <p:graphicFrame>
        <p:nvGraphicFramePr>
          <p:cNvPr id="6" name="Content Placeholder 2">
            <a:extLst>
              <a:ext uri="{FF2B5EF4-FFF2-40B4-BE49-F238E27FC236}">
                <a16:creationId xmlns:a16="http://schemas.microsoft.com/office/drawing/2014/main" id="{F3EFDBA0-F1DB-DD7C-2252-6C1FB0026707}"/>
              </a:ext>
            </a:extLst>
          </p:cNvPr>
          <p:cNvGraphicFramePr>
            <a:graphicFrameLocks noGrp="1"/>
          </p:cNvGraphicFramePr>
          <p:nvPr>
            <p:ph type="tbl" sz="quarter" idx="13"/>
            <p:extLst>
              <p:ext uri="{D42A27DB-BD31-4B8C-83A1-F6EECF244321}">
                <p14:modId xmlns:p14="http://schemas.microsoft.com/office/powerpoint/2010/main" val="251744282"/>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620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A412-9DE0-68C0-7119-C7BE63948C47}"/>
              </a:ext>
            </a:extLst>
          </p:cNvPr>
          <p:cNvSpPr>
            <a:spLocks noGrp="1"/>
          </p:cNvSpPr>
          <p:nvPr>
            <p:ph type="title"/>
          </p:nvPr>
        </p:nvSpPr>
        <p:spPr>
          <a:xfrm>
            <a:off x="764155" y="896112"/>
            <a:ext cx="10665845" cy="1325563"/>
          </a:xfrm>
        </p:spPr>
        <p:txBody>
          <a:bodyPr anchor="t">
            <a:normAutofit/>
          </a:bodyPr>
          <a:lstStyle/>
          <a:p>
            <a:r>
              <a:rPr lang="en-US" sz="3700"/>
              <a:t>Sexual Assault, Sexual Victimization, Rape, or Something Else?</a:t>
            </a:r>
          </a:p>
        </p:txBody>
      </p:sp>
      <p:sp>
        <p:nvSpPr>
          <p:cNvPr id="4" name="Slide Number Placeholder 3">
            <a:extLst>
              <a:ext uri="{FF2B5EF4-FFF2-40B4-BE49-F238E27FC236}">
                <a16:creationId xmlns:a16="http://schemas.microsoft.com/office/drawing/2014/main" id="{D6B4F2AD-F14C-5637-7B10-B2DA5C97E842}"/>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D57F1E4F-1CFF-5643-939E-217C01CDF565}" type="slidenum">
              <a:rPr lang="en-US" smtClean="0"/>
              <a:pPr>
                <a:spcAft>
                  <a:spcPts val="600"/>
                </a:spcAft>
              </a:pPr>
              <a:t>9</a:t>
            </a:fld>
            <a:endParaRPr lang="en-US"/>
          </a:p>
        </p:txBody>
      </p:sp>
      <p:graphicFrame>
        <p:nvGraphicFramePr>
          <p:cNvPr id="6" name="Content Placeholder 2">
            <a:extLst>
              <a:ext uri="{FF2B5EF4-FFF2-40B4-BE49-F238E27FC236}">
                <a16:creationId xmlns:a16="http://schemas.microsoft.com/office/drawing/2014/main" id="{F3EFDBA0-F1DB-DD7C-2252-6C1FB0026707}"/>
              </a:ext>
            </a:extLst>
          </p:cNvPr>
          <p:cNvGraphicFramePr>
            <a:graphicFrameLocks noGrp="1"/>
          </p:cNvGraphicFramePr>
          <p:nvPr>
            <p:ph type="tbl" sz="quarter" idx="13"/>
            <p:extLst>
              <p:ext uri="{D42A27DB-BD31-4B8C-83A1-F6EECF244321}">
                <p14:modId xmlns:p14="http://schemas.microsoft.com/office/powerpoint/2010/main" val="3564323619"/>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0252941"/>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a5a7f39-e3be-4ab3-b450-67fa80faecad}" enabled="0" method="" siteId="{ba5a7f39-e3be-4ab3-b450-67fa80faecad}" removed="1"/>
</clbl:labelList>
</file>

<file path=docProps/app.xml><?xml version="1.0" encoding="utf-8"?>
<Properties xmlns="http://schemas.openxmlformats.org/officeDocument/2006/extended-properties" xmlns:vt="http://schemas.openxmlformats.org/officeDocument/2006/docPropsVTypes">
  <Template/>
  <TotalTime>2147</TotalTime>
  <Words>1290</Words>
  <Application>Microsoft Office PowerPoint</Application>
  <PresentationFormat>Widescreen</PresentationFormat>
  <Paragraphs>157</Paragraphs>
  <Slides>28</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Avenir Next LT Pro</vt:lpstr>
      <vt:lpstr>Calibri</vt:lpstr>
      <vt:lpstr>Open Sans</vt:lpstr>
      <vt:lpstr>Custom</vt:lpstr>
      <vt:lpstr>You can’t help me if you don’t see me: supporting male Survivors</vt:lpstr>
      <vt:lpstr>Agenda</vt:lpstr>
      <vt:lpstr>Overview of Male Sexual Assault</vt:lpstr>
      <vt:lpstr>Identify this Object</vt:lpstr>
      <vt:lpstr>PowerPoint Presentation</vt:lpstr>
      <vt:lpstr>Adult Male Sexual victimization</vt:lpstr>
      <vt:lpstr>Rates of Victimization</vt:lpstr>
      <vt:lpstr>Sexual Assault, Sexual Victimization, Rape, or Something Else?</vt:lpstr>
      <vt:lpstr>Sexual Assault, Sexual Victimization, Rape, or Something Else?</vt:lpstr>
      <vt:lpstr>Sexual Assault, Sexual Victimization, Rape, or Something Else?</vt:lpstr>
      <vt:lpstr>Hegemonic Masculinity</vt:lpstr>
      <vt:lpstr>PowerPoint Presentation</vt:lpstr>
      <vt:lpstr>Gender Role Dysfunction</vt:lpstr>
      <vt:lpstr>Barriers</vt:lpstr>
      <vt:lpstr>Barriers</vt:lpstr>
      <vt:lpstr>Barriers</vt:lpstr>
      <vt:lpstr>Barriers</vt:lpstr>
      <vt:lpstr>Barriers</vt:lpstr>
      <vt:lpstr>Barriers</vt:lpstr>
      <vt:lpstr>PowerPoint Presentation</vt:lpstr>
      <vt:lpstr>One Study in GA Found</vt:lpstr>
      <vt:lpstr>Some of the interview Quotes</vt:lpstr>
      <vt:lpstr>Tips and takeaways: How You Can Better Support Male Survivors</vt:lpstr>
      <vt:lpstr>Direct Support</vt:lpstr>
      <vt:lpstr>Indirect Support</vt:lpstr>
      <vt:lpstr>Questions/Conversation</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Mcgresham, Otis</dc:creator>
  <cp:lastModifiedBy>Mcgresham, Otis</cp:lastModifiedBy>
  <cp:revision>2</cp:revision>
  <dcterms:created xsi:type="dcterms:W3CDTF">2024-08-26T15:16:29Z</dcterms:created>
  <dcterms:modified xsi:type="dcterms:W3CDTF">2025-02-11T16:50:29Z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