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7" r:id="rId2"/>
    <p:sldMasterId id="2147483692" r:id="rId3"/>
    <p:sldMasterId id="2147483697" r:id="rId4"/>
    <p:sldMasterId id="2147483723" r:id="rId5"/>
  </p:sldMasterIdLst>
  <p:notesMasterIdLst>
    <p:notesMasterId r:id="rId41"/>
  </p:notesMasterIdLst>
  <p:sldIdLst>
    <p:sldId id="256" r:id="rId6"/>
    <p:sldId id="393" r:id="rId7"/>
    <p:sldId id="348" r:id="rId8"/>
    <p:sldId id="279" r:id="rId9"/>
    <p:sldId id="280" r:id="rId10"/>
    <p:sldId id="267" r:id="rId11"/>
    <p:sldId id="278" r:id="rId12"/>
    <p:sldId id="268" r:id="rId13"/>
    <p:sldId id="269" r:id="rId14"/>
    <p:sldId id="270" r:id="rId15"/>
    <p:sldId id="271" r:id="rId16"/>
    <p:sldId id="272" r:id="rId17"/>
    <p:sldId id="302" r:id="rId18"/>
    <p:sldId id="273" r:id="rId19"/>
    <p:sldId id="274" r:id="rId20"/>
    <p:sldId id="275" r:id="rId21"/>
    <p:sldId id="276" r:id="rId22"/>
    <p:sldId id="281" r:id="rId23"/>
    <p:sldId id="282" r:id="rId24"/>
    <p:sldId id="284" r:id="rId25"/>
    <p:sldId id="285" r:id="rId26"/>
    <p:sldId id="283" r:id="rId27"/>
    <p:sldId id="286" r:id="rId28"/>
    <p:sldId id="292" r:id="rId29"/>
    <p:sldId id="289" r:id="rId30"/>
    <p:sldId id="391" r:id="rId31"/>
    <p:sldId id="260" r:id="rId32"/>
    <p:sldId id="390" r:id="rId33"/>
    <p:sldId id="263" r:id="rId34"/>
    <p:sldId id="262" r:id="rId35"/>
    <p:sldId id="291" r:id="rId36"/>
    <p:sldId id="304" r:id="rId37"/>
    <p:sldId id="394" r:id="rId38"/>
    <p:sldId id="386" r:id="rId39"/>
    <p:sldId id="39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C3E"/>
    <a:srgbClr val="77797C"/>
    <a:srgbClr val="FF3300"/>
    <a:srgbClr val="FD6D08"/>
    <a:srgbClr val="FF82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57661" autoAdjust="0"/>
  </p:normalViewPr>
  <p:slideViewPr>
    <p:cSldViewPr snapToGrid="0" snapToObjects="1">
      <p:cViewPr varScale="1">
        <p:scale>
          <a:sx n="62" d="100"/>
          <a:sy n="62" d="100"/>
        </p:scale>
        <p:origin x="28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dgm:t>
        <a:bodyPr/>
        <a:lstStyle/>
        <a:p>
          <a:r>
            <a:rPr lang="en-US" sz="1800"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dgm:t>
        <a:bodyPr/>
        <a:lstStyle/>
        <a:p>
          <a:r>
            <a:rPr lang="en-US" sz="1800"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dgm:t>
        <a:bodyPr/>
        <a:lstStyle/>
        <a:p>
          <a:r>
            <a:rPr lang="en-US" sz="1800"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dgm:t>
        <a:bodyPr/>
        <a:lstStyle/>
        <a:p>
          <a:r>
            <a:rPr lang="en-US" sz="1800"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a:solidFill>
          <a:schemeClr val="accent2">
            <a:lumMod val="60000"/>
            <a:lumOff val="40000"/>
          </a:schemeClr>
        </a:solidFill>
      </dgm:spPr>
      <dgm:t>
        <a:bodyPr/>
        <a:lstStyle/>
        <a:p>
          <a:r>
            <a:rPr lang="en-US" sz="1800" b="1" dirty="0">
              <a:latin typeface="Arial" panose="020B0604020202020204" pitchFamily="34" charset="0"/>
              <a:cs typeface="Arial" panose="020B0604020202020204" pitchFamily="34" charset="0"/>
            </a:rPr>
            <a:t>In Utero/ Pre-natal Exposure</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dgm:t>
        <a:bodyPr/>
        <a:lstStyle/>
        <a:p>
          <a:r>
            <a:rPr lang="en-US" sz="1800"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dgm:t>
        <a:bodyPr/>
        <a:lstStyle/>
        <a:p>
          <a:r>
            <a:rPr lang="en-US" sz="1800"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dgm:t>
        <a:bodyPr/>
        <a:lstStyle/>
        <a:p>
          <a:r>
            <a:rPr lang="en-US" sz="1800"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dgm:t>
        <a:bodyPr/>
        <a:lstStyle/>
        <a:p>
          <a:r>
            <a:rPr lang="en-US" sz="1800"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custScaleX="110367">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custScaleX="107936">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custScaleX="106895">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dgm:t>
        <a:bodyPr/>
        <a:lstStyle/>
        <a:p>
          <a:r>
            <a:rPr lang="en-US" sz="1800"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dgm:t>
        <a:bodyPr/>
        <a:lstStyle/>
        <a:p>
          <a:r>
            <a:rPr lang="en-US" sz="1800"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a:solidFill>
          <a:schemeClr val="accent2">
            <a:lumMod val="60000"/>
            <a:lumOff val="40000"/>
          </a:schemeClr>
        </a:solidFill>
      </dgm:spPr>
      <dgm:t>
        <a:bodyPr/>
        <a:lstStyle/>
        <a:p>
          <a:r>
            <a:rPr lang="en-US" sz="1800" b="1"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dgm:t>
        <a:bodyPr/>
        <a:lstStyle/>
        <a:p>
          <a:r>
            <a:rPr lang="en-US" sz="1800"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dgm:t>
        <a:bodyPr/>
        <a:lstStyle/>
        <a:p>
          <a:r>
            <a:rPr lang="en-US" sz="1800"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dgm:t>
        <a:bodyPr/>
        <a:lstStyle/>
        <a:p>
          <a:r>
            <a:rPr lang="en-US" sz="1800"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dgm:t>
        <a:bodyPr/>
        <a:lstStyle/>
        <a:p>
          <a:r>
            <a:rPr lang="en-US" sz="1800"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a:solidFill>
          <a:schemeClr val="accent2">
            <a:lumMod val="60000"/>
            <a:lumOff val="40000"/>
          </a:schemeClr>
        </a:solidFill>
      </dgm:spPr>
      <dgm:t>
        <a:bodyPr/>
        <a:lstStyle/>
        <a:p>
          <a:r>
            <a:rPr lang="en-US" sz="1800" b="1"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dgm:t>
        <a:bodyPr/>
        <a:lstStyle/>
        <a:p>
          <a:r>
            <a:rPr lang="en-US" sz="1800"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custScaleX="115668">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custScaleX="119076">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a:solidFill>
          <a:schemeClr val="accent2">
            <a:lumMod val="60000"/>
            <a:lumOff val="40000"/>
          </a:schemeClr>
        </a:solidFill>
      </dgm:spPr>
      <dgm:t>
        <a:bodyPr/>
        <a:lstStyle/>
        <a:p>
          <a:r>
            <a:rPr lang="en-US" sz="1800" b="1"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dgm:t>
        <a:bodyPr/>
        <a:lstStyle/>
        <a:p>
          <a:r>
            <a:rPr lang="en-US" sz="1800"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dgm:t>
        <a:bodyPr/>
        <a:lstStyle/>
        <a:p>
          <a:r>
            <a:rPr lang="en-US" sz="1800"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dgm:t>
        <a:bodyPr/>
        <a:lstStyle/>
        <a:p>
          <a:r>
            <a:rPr lang="en-US" sz="1800"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custLinFactNeighborX="0"/>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dgm:t>
        <a:bodyPr/>
        <a:lstStyle/>
        <a:p>
          <a:r>
            <a:rPr lang="en-US" sz="1800"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a:solidFill>
          <a:schemeClr val="accent2">
            <a:lumMod val="60000"/>
            <a:lumOff val="40000"/>
          </a:schemeClr>
        </a:solidFill>
      </dgm:spPr>
      <dgm:t>
        <a:bodyPr/>
        <a:lstStyle/>
        <a:p>
          <a:r>
            <a:rPr lang="en-US" sz="1800" b="1"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dgm:t>
        <a:bodyPr/>
        <a:lstStyle/>
        <a:p>
          <a:r>
            <a:rPr lang="en-US" sz="1800"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dgm:t>
        <a:bodyPr/>
        <a:lstStyle/>
        <a:p>
          <a:r>
            <a:rPr lang="en-US" sz="1800"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F13CC63F-187F-4C76-8984-59677569BC70}">
      <dgm:prSet phldrT="[Text]" custT="1"/>
      <dgm:spPr/>
      <dgm:t>
        <a:bodyPr/>
        <a:lstStyle/>
        <a:p>
          <a:r>
            <a:rPr lang="en-US" sz="1800" dirty="0">
              <a:latin typeface="Arial" panose="020B0604020202020204" pitchFamily="34" charset="0"/>
              <a:cs typeface="Arial" panose="020B0604020202020204" pitchFamily="34" charset="0"/>
            </a:rPr>
            <a:t>School Age</a:t>
          </a:r>
        </a:p>
      </dgm:t>
    </dgm:pt>
    <dgm:pt modelId="{76499001-822D-431F-A34F-65132E8E3C18}" type="parTrans" cxnId="{99F7E4D2-6464-4D6D-984C-5C46796C0C54}">
      <dgm:prSet/>
      <dgm:spPr/>
      <dgm:t>
        <a:bodyPr/>
        <a:lstStyle/>
        <a:p>
          <a:endParaRPr lang="en-US"/>
        </a:p>
      </dgm:t>
    </dgm:pt>
    <dgm:pt modelId="{09B77162-1539-4156-9097-06055C62390C}" type="sibTrans" cxnId="{99F7E4D2-6464-4D6D-984C-5C46796C0C54}">
      <dgm:prSet/>
      <dgm:spPr/>
      <dgm:t>
        <a:bodyPr/>
        <a:lstStyle/>
        <a:p>
          <a:endParaRPr lang="en-US"/>
        </a:p>
      </dgm:t>
    </dgm:pt>
    <dgm:pt modelId="{B44ADB7E-264A-4BB7-95DC-A8A56C42375B}">
      <dgm:prSet phldrT="[Text]" custT="1"/>
      <dgm:spPr>
        <a:solidFill>
          <a:schemeClr val="bg1"/>
        </a:solidFill>
      </dgm:spPr>
      <dgm:t>
        <a:bodyPr/>
        <a:lstStyle/>
        <a:p>
          <a:r>
            <a:rPr lang="en-US" sz="1800" b="0" dirty="0">
              <a:latin typeface="Arial" panose="020B0604020202020204" pitchFamily="34" charset="0"/>
              <a:cs typeface="Arial" panose="020B0604020202020204" pitchFamily="34" charset="0"/>
            </a:rPr>
            <a:t>Teen Years</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50EDE7E6-5C3F-4F14-9DEA-BD6F46408642}">
      <dgm:prSet custT="1"/>
      <dgm:spPr/>
      <dgm:t>
        <a:bodyPr/>
        <a:lstStyle/>
        <a:p>
          <a:r>
            <a:rPr lang="en-US" sz="1800" dirty="0">
              <a:latin typeface="Arial" panose="020B0604020202020204" pitchFamily="34" charset="0"/>
              <a:cs typeface="Arial" panose="020B0604020202020204" pitchFamily="34" charset="0"/>
            </a:rPr>
            <a:t>Infant-Toddler</a:t>
          </a:r>
        </a:p>
      </dgm:t>
    </dgm:pt>
    <dgm:pt modelId="{6044750F-51CD-440D-9169-1EE143D932BA}" type="parTrans" cxnId="{D910EC30-46F4-46DE-BE92-2812B9A3A0F2}">
      <dgm:prSet/>
      <dgm:spPr/>
      <dgm:t>
        <a:bodyPr/>
        <a:lstStyle/>
        <a:p>
          <a:endParaRPr lang="en-US"/>
        </a:p>
      </dgm:t>
    </dgm:pt>
    <dgm:pt modelId="{9C6916FE-330A-4436-9D83-B1B762D09CE7}" type="sibTrans" cxnId="{D910EC30-46F4-46DE-BE92-2812B9A3A0F2}">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Preschool</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a:solidFill>
          <a:schemeClr val="accent2">
            <a:lumMod val="60000"/>
            <a:lumOff val="40000"/>
          </a:schemeClr>
        </a:solidFill>
      </dgm:spPr>
      <dgm:t>
        <a:bodyPr/>
        <a:lstStyle/>
        <a:p>
          <a:r>
            <a:rPr lang="en-US" sz="1800" b="1" dirty="0">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6">
        <dgm:presLayoutVars>
          <dgm:bulletEnabled val="1"/>
        </dgm:presLayoutVars>
      </dgm:prSet>
      <dgm:spPr/>
    </dgm:pt>
    <dgm:pt modelId="{709EA3D0-D2B5-4B55-871E-5AA3F9160D3A}" type="pres">
      <dgm:prSet presAssocID="{5C2C8F93-1C9A-4229-9D61-F23E95A6F468}" presName="sibTrans" presStyleCnt="0"/>
      <dgm:spPr/>
    </dgm:pt>
    <dgm:pt modelId="{4EBBFD82-FBA3-44A5-B98E-37C0A15A72CD}" type="pres">
      <dgm:prSet presAssocID="{50EDE7E6-5C3F-4F14-9DEA-BD6F46408642}" presName="textNode" presStyleLbl="node1" presStyleIdx="1" presStyleCnt="6">
        <dgm:presLayoutVars>
          <dgm:bulletEnabled val="1"/>
        </dgm:presLayoutVars>
      </dgm:prSet>
      <dgm:spPr/>
    </dgm:pt>
    <dgm:pt modelId="{59AC3465-0062-486F-BADD-E50EE4224CE3}" type="pres">
      <dgm:prSet presAssocID="{9C6916FE-330A-4436-9D83-B1B762D09CE7}" presName="sibTrans" presStyleCnt="0"/>
      <dgm:spPr/>
    </dgm:pt>
    <dgm:pt modelId="{114B70A1-CBEC-412D-BBDB-8D5575C36181}" type="pres">
      <dgm:prSet presAssocID="{6F51B25B-81DC-413A-8758-B3F474C1BC3B}" presName="textNode" presStyleLbl="node1" presStyleIdx="2" presStyleCnt="6">
        <dgm:presLayoutVars>
          <dgm:bulletEnabled val="1"/>
        </dgm:presLayoutVars>
      </dgm:prSet>
      <dgm:spPr/>
    </dgm:pt>
    <dgm:pt modelId="{78B045C2-E996-4130-9EE7-2EF3877FBB1B}" type="pres">
      <dgm:prSet presAssocID="{1DD89418-5476-4B18-B3CE-80229A069498}" presName="sibTrans" presStyleCnt="0"/>
      <dgm:spPr/>
    </dgm:pt>
    <dgm:pt modelId="{F255383D-C6C3-43BE-91D2-7427E2B394E4}" type="pres">
      <dgm:prSet presAssocID="{F13CC63F-187F-4C76-8984-59677569BC70}" presName="textNode" presStyleLbl="node1" presStyleIdx="3" presStyleCnt="6">
        <dgm:presLayoutVars>
          <dgm:bulletEnabled val="1"/>
        </dgm:presLayoutVars>
      </dgm:prSet>
      <dgm:spPr/>
    </dgm:pt>
    <dgm:pt modelId="{69B634F0-67A1-4297-8039-4116327ABB1D}" type="pres">
      <dgm:prSet presAssocID="{09B77162-1539-4156-9097-06055C62390C}" presName="sibTrans" presStyleCnt="0"/>
      <dgm:spPr/>
    </dgm:pt>
    <dgm:pt modelId="{43458C48-CF09-49B5-A980-49F810F4EB2D}" type="pres">
      <dgm:prSet presAssocID="{B44ADB7E-264A-4BB7-95DC-A8A56C42375B}" presName="textNode" presStyleLbl="node1" presStyleIdx="4" presStyleCnt="6">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5" presStyleCnt="6" custScaleX="111295">
        <dgm:presLayoutVars>
          <dgm:bulletEnabled val="1"/>
        </dgm:presLayoutVars>
      </dgm:prSet>
      <dgm:spPr/>
    </dgm:pt>
  </dgm:ptLst>
  <dgm:cxnLst>
    <dgm:cxn modelId="{AC6E0D08-471C-435F-BF8A-574A3DC66569}" srcId="{2C8CDA9B-3257-4E7D-9718-1578D2E7887A}" destId="{4F21DCBC-C127-4B39-9147-1472487D75DD}" srcOrd="5"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8F429015-1402-47AD-B91D-DB36682BBED6}" type="presOf" srcId="{F13CC63F-187F-4C76-8984-59677569BC70}" destId="{F255383D-C6C3-43BE-91D2-7427E2B394E4}" srcOrd="0" destOrd="0" presId="urn:microsoft.com/office/officeart/2005/8/layout/hProcess9"/>
    <dgm:cxn modelId="{2D77542C-5211-431B-87B5-1E58EA54901E}" srcId="{2C8CDA9B-3257-4E7D-9718-1578D2E7887A}" destId="{6F51B25B-81DC-413A-8758-B3F474C1BC3B}" srcOrd="2" destOrd="0" parTransId="{3B425565-606A-4641-A74F-F243E40DEF43}" sibTransId="{1DD89418-5476-4B18-B3CE-80229A069498}"/>
    <dgm:cxn modelId="{D910EC30-46F4-46DE-BE92-2812B9A3A0F2}" srcId="{2C8CDA9B-3257-4E7D-9718-1578D2E7887A}" destId="{50EDE7E6-5C3F-4F14-9DEA-BD6F46408642}" srcOrd="1" destOrd="0" parTransId="{6044750F-51CD-440D-9169-1EE143D932BA}" sibTransId="{9C6916FE-330A-4436-9D83-B1B762D09CE7}"/>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89AB8B72-3738-4DE5-88D3-C06A16AFB6CC}" type="presOf" srcId="{50EDE7E6-5C3F-4F14-9DEA-BD6F46408642}" destId="{4EBBFD82-FBA3-44A5-B98E-37C0A15A72CD}"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4" destOrd="0" parTransId="{485C64E8-1DF1-4B0A-A515-3FB730420C2F}" sibTransId="{A39E4A77-C0CB-47DF-85F3-660C35C6ABE3}"/>
    <dgm:cxn modelId="{99F7E4D2-6464-4D6D-984C-5C46796C0C54}" srcId="{2C8CDA9B-3257-4E7D-9718-1578D2E7887A}" destId="{F13CC63F-187F-4C76-8984-59677569BC70}" srcOrd="3" destOrd="0" parTransId="{76499001-822D-431F-A34F-65132E8E3C18}" sibTransId="{09B77162-1539-4156-9097-06055C62390C}"/>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EE99DCC5-DD2D-4137-8E41-6AA0BFBED84A}" type="presParOf" srcId="{B9EAC8D4-33EF-43A8-8C39-5EB5E9ACCAB6}" destId="{4EBBFD82-FBA3-44A5-B98E-37C0A15A72CD}" srcOrd="2" destOrd="0" presId="urn:microsoft.com/office/officeart/2005/8/layout/hProcess9"/>
    <dgm:cxn modelId="{2881A82C-3659-46F4-8F7B-1E8AF4D09C0B}" type="presParOf" srcId="{B9EAC8D4-33EF-43A8-8C39-5EB5E9ACCAB6}" destId="{59AC3465-0062-486F-BADD-E50EE4224CE3}" srcOrd="3" destOrd="0" presId="urn:microsoft.com/office/officeart/2005/8/layout/hProcess9"/>
    <dgm:cxn modelId="{CA350531-683F-4D08-8D9A-A980DF285948}" type="presParOf" srcId="{B9EAC8D4-33EF-43A8-8C39-5EB5E9ACCAB6}" destId="{114B70A1-CBEC-412D-BBDB-8D5575C36181}" srcOrd="4" destOrd="0" presId="urn:microsoft.com/office/officeart/2005/8/layout/hProcess9"/>
    <dgm:cxn modelId="{38693814-01EC-449A-A636-C741401EF549}" type="presParOf" srcId="{B9EAC8D4-33EF-43A8-8C39-5EB5E9ACCAB6}" destId="{78B045C2-E996-4130-9EE7-2EF3877FBB1B}" srcOrd="5" destOrd="0" presId="urn:microsoft.com/office/officeart/2005/8/layout/hProcess9"/>
    <dgm:cxn modelId="{68FB33FC-F065-4451-A490-4E294B350DB7}" type="presParOf" srcId="{B9EAC8D4-33EF-43A8-8C39-5EB5E9ACCAB6}" destId="{F255383D-C6C3-43BE-91D2-7427E2B394E4}" srcOrd="6" destOrd="0" presId="urn:microsoft.com/office/officeart/2005/8/layout/hProcess9"/>
    <dgm:cxn modelId="{6684ADDD-DC72-47BA-9104-AB9337015DF0}" type="presParOf" srcId="{B9EAC8D4-33EF-43A8-8C39-5EB5E9ACCAB6}" destId="{69B634F0-67A1-4297-8039-4116327ABB1D}" srcOrd="7" destOrd="0" presId="urn:microsoft.com/office/officeart/2005/8/layout/hProcess9"/>
    <dgm:cxn modelId="{3AF5EDCA-EEE4-4352-9833-9D7CCEA0B410}" type="presParOf" srcId="{B9EAC8D4-33EF-43A8-8C39-5EB5E9ACCAB6}" destId="{43458C48-CF09-49B5-A980-49F810F4EB2D}" srcOrd="8" destOrd="0" presId="urn:microsoft.com/office/officeart/2005/8/layout/hProcess9"/>
    <dgm:cxn modelId="{17D46FCE-B28E-4583-9D48-4462E50B68BA}" type="presParOf" srcId="{B9EAC8D4-33EF-43A8-8C39-5EB5E9ACCAB6}" destId="{431C2E85-77E3-4DE3-8824-FBDDD1831F4B}" srcOrd="9" destOrd="0" presId="urn:microsoft.com/office/officeart/2005/8/layout/hProcess9"/>
    <dgm:cxn modelId="{81B674E5-17B0-47D1-A20C-3AADA26459D0}" type="presParOf" srcId="{B9EAC8D4-33EF-43A8-8C39-5EB5E9ACCAB6}" destId="{05C76A19-9FD9-4546-9CB1-110BAD62849D}"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8CDA9B-3257-4E7D-9718-1578D2E7887A}" type="doc">
      <dgm:prSet loTypeId="urn:microsoft.com/office/officeart/2005/8/layout/hProcess9" loCatId="process" qsTypeId="urn:microsoft.com/office/officeart/2005/8/quickstyle/simple1" qsCatId="simple" csTypeId="urn:microsoft.com/office/officeart/2005/8/colors/accent6_1" csCatId="accent6" phldr="1"/>
      <dgm:spPr/>
    </dgm:pt>
    <dgm:pt modelId="{5F65183B-C1B2-43F5-A788-C9041F326DDC}">
      <dgm:prSet phldrT="[Text]" custT="1"/>
      <dgm:spPr/>
      <dgm:t>
        <a:bodyPr/>
        <a:lstStyle/>
        <a:p>
          <a:r>
            <a:rPr lang="en-US" sz="1800" dirty="0">
              <a:latin typeface="Arial" panose="020B0604020202020204" pitchFamily="34" charset="0"/>
              <a:cs typeface="Arial" panose="020B0604020202020204" pitchFamily="34" charset="0"/>
            </a:rPr>
            <a:t>In Utero</a:t>
          </a:r>
        </a:p>
      </dgm:t>
    </dgm:pt>
    <dgm:pt modelId="{D6D6A999-4409-49A9-A8CA-69AC4286A24C}" type="parTrans" cxnId="{54B2ADAD-D5C8-4A11-BABC-2857377DF714}">
      <dgm:prSet/>
      <dgm:spPr/>
      <dgm:t>
        <a:bodyPr/>
        <a:lstStyle/>
        <a:p>
          <a:endParaRPr lang="en-US"/>
        </a:p>
      </dgm:t>
    </dgm:pt>
    <dgm:pt modelId="{5C2C8F93-1C9A-4229-9D61-F23E95A6F468}" type="sibTrans" cxnId="{54B2ADAD-D5C8-4A11-BABC-2857377DF714}">
      <dgm:prSet/>
      <dgm:spPr/>
      <dgm:t>
        <a:bodyPr/>
        <a:lstStyle/>
        <a:p>
          <a:endParaRPr lang="en-US"/>
        </a:p>
      </dgm:t>
    </dgm:pt>
    <dgm:pt modelId="{B44ADB7E-264A-4BB7-95DC-A8A56C42375B}">
      <dgm:prSet phldrT="[Text]" custT="1"/>
      <dgm:spPr>
        <a:solidFill>
          <a:schemeClr val="bg1"/>
        </a:solidFill>
      </dgm:spPr>
      <dgm:t>
        <a:bodyPr/>
        <a:lstStyle/>
        <a:p>
          <a:r>
            <a:rPr lang="en-US" sz="1800" b="0" dirty="0">
              <a:latin typeface="Arial" panose="020B0604020202020204" pitchFamily="34" charset="0"/>
              <a:cs typeface="Arial" panose="020B0604020202020204" pitchFamily="34" charset="0"/>
            </a:rPr>
            <a:t>Adolescence</a:t>
          </a:r>
        </a:p>
      </dgm:t>
    </dgm:pt>
    <dgm:pt modelId="{485C64E8-1DF1-4B0A-A515-3FB730420C2F}" type="parTrans" cxnId="{3EAE06BA-C5B4-4072-BF85-08CEE6101AC8}">
      <dgm:prSet/>
      <dgm:spPr/>
      <dgm:t>
        <a:bodyPr/>
        <a:lstStyle/>
        <a:p>
          <a:endParaRPr lang="en-US"/>
        </a:p>
      </dgm:t>
    </dgm:pt>
    <dgm:pt modelId="{A39E4A77-C0CB-47DF-85F3-660C35C6ABE3}" type="sibTrans" cxnId="{3EAE06BA-C5B4-4072-BF85-08CEE6101AC8}">
      <dgm:prSet/>
      <dgm:spPr/>
      <dgm:t>
        <a:bodyPr/>
        <a:lstStyle/>
        <a:p>
          <a:endParaRPr lang="en-US"/>
        </a:p>
      </dgm:t>
    </dgm:pt>
    <dgm:pt modelId="{6F51B25B-81DC-413A-8758-B3F474C1BC3B}">
      <dgm:prSet custT="1"/>
      <dgm:spPr/>
      <dgm:t>
        <a:bodyPr/>
        <a:lstStyle/>
        <a:p>
          <a:r>
            <a:rPr lang="en-US" sz="1800" dirty="0">
              <a:latin typeface="Arial" panose="020B0604020202020204" pitchFamily="34" charset="0"/>
              <a:cs typeface="Arial" panose="020B0604020202020204" pitchFamily="34" charset="0"/>
            </a:rPr>
            <a:t>Childhood</a:t>
          </a:r>
        </a:p>
      </dgm:t>
    </dgm:pt>
    <dgm:pt modelId="{3B425565-606A-4641-A74F-F243E40DEF43}" type="parTrans" cxnId="{2D77542C-5211-431B-87B5-1E58EA54901E}">
      <dgm:prSet/>
      <dgm:spPr/>
      <dgm:t>
        <a:bodyPr/>
        <a:lstStyle/>
        <a:p>
          <a:endParaRPr lang="en-US"/>
        </a:p>
      </dgm:t>
    </dgm:pt>
    <dgm:pt modelId="{1DD89418-5476-4B18-B3CE-80229A069498}" type="sibTrans" cxnId="{2D77542C-5211-431B-87B5-1E58EA54901E}">
      <dgm:prSet/>
      <dgm:spPr/>
      <dgm:t>
        <a:bodyPr/>
        <a:lstStyle/>
        <a:p>
          <a:endParaRPr lang="en-US"/>
        </a:p>
      </dgm:t>
    </dgm:pt>
    <dgm:pt modelId="{4F21DCBC-C127-4B39-9147-1472487D75DD}">
      <dgm:prSet custT="1"/>
      <dgm:spPr>
        <a:solidFill>
          <a:schemeClr val="bg1"/>
        </a:solidFill>
      </dgm:spPr>
      <dgm:t>
        <a:bodyPr/>
        <a:lstStyle/>
        <a:p>
          <a:r>
            <a:rPr lang="en-US" sz="1800" b="0" dirty="0">
              <a:solidFill>
                <a:schemeClr val="tx1"/>
              </a:solidFill>
              <a:latin typeface="Arial" panose="020B0604020202020204" pitchFamily="34" charset="0"/>
              <a:cs typeface="Arial" panose="020B0604020202020204" pitchFamily="34" charset="0"/>
            </a:rPr>
            <a:t>Young Adulthood</a:t>
          </a:r>
        </a:p>
      </dgm:t>
    </dgm:pt>
    <dgm:pt modelId="{722843FE-417C-474A-BAB5-7871CD8D9E57}" type="parTrans" cxnId="{AC6E0D08-471C-435F-BF8A-574A3DC66569}">
      <dgm:prSet/>
      <dgm:spPr/>
      <dgm:t>
        <a:bodyPr/>
        <a:lstStyle/>
        <a:p>
          <a:endParaRPr lang="en-US"/>
        </a:p>
      </dgm:t>
    </dgm:pt>
    <dgm:pt modelId="{C17A1F5D-31B7-419A-8995-1D3326235501}" type="sibTrans" cxnId="{AC6E0D08-471C-435F-BF8A-574A3DC66569}">
      <dgm:prSet/>
      <dgm:spPr/>
      <dgm:t>
        <a:bodyPr/>
        <a:lstStyle/>
        <a:p>
          <a:endParaRPr lang="en-US"/>
        </a:p>
      </dgm:t>
    </dgm:pt>
    <dgm:pt modelId="{156D8E81-D339-41A4-96D3-2226415F188B}">
      <dgm:prSet/>
      <dgm:spPr>
        <a:solidFill>
          <a:schemeClr val="accent2">
            <a:lumMod val="60000"/>
            <a:lumOff val="40000"/>
          </a:schemeClr>
        </a:solidFill>
      </dgm:spPr>
      <dgm:t>
        <a:bodyPr/>
        <a:lstStyle/>
        <a:p>
          <a:r>
            <a:rPr lang="en-US" b="1" dirty="0">
              <a:latin typeface="Arial" panose="020B0604020202020204" pitchFamily="34" charset="0"/>
              <a:cs typeface="Arial" panose="020B0604020202020204" pitchFamily="34" charset="0"/>
            </a:rPr>
            <a:t>Adulthood?</a:t>
          </a:r>
        </a:p>
      </dgm:t>
    </dgm:pt>
    <dgm:pt modelId="{B07F6D90-D27F-483C-B049-624EF53331EA}" type="parTrans" cxnId="{8BECA544-1C3E-4AC3-A7E8-E05173E0D167}">
      <dgm:prSet/>
      <dgm:spPr/>
      <dgm:t>
        <a:bodyPr/>
        <a:lstStyle/>
        <a:p>
          <a:endParaRPr lang="en-US"/>
        </a:p>
      </dgm:t>
    </dgm:pt>
    <dgm:pt modelId="{BA2D838D-B3A0-48C5-91B7-A60C8320E33A}" type="sibTrans" cxnId="{8BECA544-1C3E-4AC3-A7E8-E05173E0D167}">
      <dgm:prSet/>
      <dgm:spPr/>
      <dgm:t>
        <a:bodyPr/>
        <a:lstStyle/>
        <a:p>
          <a:endParaRPr lang="en-US"/>
        </a:p>
      </dgm:t>
    </dgm:pt>
    <dgm:pt modelId="{1A66100B-E8C4-4EF7-8716-7B51E86433CF}" type="pres">
      <dgm:prSet presAssocID="{2C8CDA9B-3257-4E7D-9718-1578D2E7887A}" presName="CompostProcess" presStyleCnt="0">
        <dgm:presLayoutVars>
          <dgm:dir/>
          <dgm:resizeHandles val="exact"/>
        </dgm:presLayoutVars>
      </dgm:prSet>
      <dgm:spPr/>
    </dgm:pt>
    <dgm:pt modelId="{DFF4D52D-667B-4644-A15D-F5129EDF6B85}" type="pres">
      <dgm:prSet presAssocID="{2C8CDA9B-3257-4E7D-9718-1578D2E7887A}" presName="arrow" presStyleLbl="bgShp" presStyleIdx="0" presStyleCnt="1" custLinFactNeighborX="0"/>
      <dgm:spPr/>
    </dgm:pt>
    <dgm:pt modelId="{B9EAC8D4-33EF-43A8-8C39-5EB5E9ACCAB6}" type="pres">
      <dgm:prSet presAssocID="{2C8CDA9B-3257-4E7D-9718-1578D2E7887A}" presName="linearProcess" presStyleCnt="0"/>
      <dgm:spPr/>
    </dgm:pt>
    <dgm:pt modelId="{AC9FCB9F-7E73-42DE-9564-970E0070CD27}" type="pres">
      <dgm:prSet presAssocID="{5F65183B-C1B2-43F5-A788-C9041F326DDC}" presName="textNode" presStyleLbl="node1" presStyleIdx="0" presStyleCnt="5">
        <dgm:presLayoutVars>
          <dgm:bulletEnabled val="1"/>
        </dgm:presLayoutVars>
      </dgm:prSet>
      <dgm:spPr/>
    </dgm:pt>
    <dgm:pt modelId="{709EA3D0-D2B5-4B55-871E-5AA3F9160D3A}" type="pres">
      <dgm:prSet presAssocID="{5C2C8F93-1C9A-4229-9D61-F23E95A6F468}" presName="sibTrans" presStyleCnt="0"/>
      <dgm:spPr/>
    </dgm:pt>
    <dgm:pt modelId="{114B70A1-CBEC-412D-BBDB-8D5575C36181}" type="pres">
      <dgm:prSet presAssocID="{6F51B25B-81DC-413A-8758-B3F474C1BC3B}" presName="textNode" presStyleLbl="node1" presStyleIdx="1" presStyleCnt="5" custScaleX="115781" custScaleY="104948">
        <dgm:presLayoutVars>
          <dgm:bulletEnabled val="1"/>
        </dgm:presLayoutVars>
      </dgm:prSet>
      <dgm:spPr/>
    </dgm:pt>
    <dgm:pt modelId="{78B045C2-E996-4130-9EE7-2EF3877FBB1B}" type="pres">
      <dgm:prSet presAssocID="{1DD89418-5476-4B18-B3CE-80229A069498}" presName="sibTrans" presStyleCnt="0"/>
      <dgm:spPr/>
    </dgm:pt>
    <dgm:pt modelId="{43458C48-CF09-49B5-A980-49F810F4EB2D}" type="pres">
      <dgm:prSet presAssocID="{B44ADB7E-264A-4BB7-95DC-A8A56C42375B}" presName="textNode" presStyleLbl="node1" presStyleIdx="2" presStyleCnt="5" custScaleX="110589">
        <dgm:presLayoutVars>
          <dgm:bulletEnabled val="1"/>
        </dgm:presLayoutVars>
      </dgm:prSet>
      <dgm:spPr/>
    </dgm:pt>
    <dgm:pt modelId="{431C2E85-77E3-4DE3-8824-FBDDD1831F4B}" type="pres">
      <dgm:prSet presAssocID="{A39E4A77-C0CB-47DF-85F3-660C35C6ABE3}" presName="sibTrans" presStyleCnt="0"/>
      <dgm:spPr/>
    </dgm:pt>
    <dgm:pt modelId="{05C76A19-9FD9-4546-9CB1-110BAD62849D}" type="pres">
      <dgm:prSet presAssocID="{4F21DCBC-C127-4B39-9147-1472487D75DD}" presName="textNode" presStyleLbl="node1" presStyleIdx="3" presStyleCnt="5" custScaleX="92575" custScaleY="104035">
        <dgm:presLayoutVars>
          <dgm:bulletEnabled val="1"/>
        </dgm:presLayoutVars>
      </dgm:prSet>
      <dgm:spPr/>
    </dgm:pt>
    <dgm:pt modelId="{5BAA0E5D-D19D-4DE9-83AF-916FF53D1579}" type="pres">
      <dgm:prSet presAssocID="{C17A1F5D-31B7-419A-8995-1D3326235501}" presName="sibTrans" presStyleCnt="0"/>
      <dgm:spPr/>
    </dgm:pt>
    <dgm:pt modelId="{F6BDB5C6-01C0-45C2-A4B2-E75DDDBB9DD7}" type="pres">
      <dgm:prSet presAssocID="{156D8E81-D339-41A4-96D3-2226415F188B}" presName="textNode" presStyleLbl="node1" presStyleIdx="4" presStyleCnt="5">
        <dgm:presLayoutVars>
          <dgm:bulletEnabled val="1"/>
        </dgm:presLayoutVars>
      </dgm:prSet>
      <dgm:spPr/>
    </dgm:pt>
  </dgm:ptLst>
  <dgm:cxnLst>
    <dgm:cxn modelId="{AC6E0D08-471C-435F-BF8A-574A3DC66569}" srcId="{2C8CDA9B-3257-4E7D-9718-1578D2E7887A}" destId="{4F21DCBC-C127-4B39-9147-1472487D75DD}" srcOrd="3" destOrd="0" parTransId="{722843FE-417C-474A-BAB5-7871CD8D9E57}" sibTransId="{C17A1F5D-31B7-419A-8995-1D3326235501}"/>
    <dgm:cxn modelId="{297DCB13-D6CD-4B3C-8524-D87ECC7FE2E6}" type="presOf" srcId="{6F51B25B-81DC-413A-8758-B3F474C1BC3B}" destId="{114B70A1-CBEC-412D-BBDB-8D5575C36181}" srcOrd="0" destOrd="0" presId="urn:microsoft.com/office/officeart/2005/8/layout/hProcess9"/>
    <dgm:cxn modelId="{9903981E-2060-4CEA-80F9-7769349024AE}" type="presOf" srcId="{156D8E81-D339-41A4-96D3-2226415F188B}" destId="{F6BDB5C6-01C0-45C2-A4B2-E75DDDBB9DD7}" srcOrd="0" destOrd="0" presId="urn:microsoft.com/office/officeart/2005/8/layout/hProcess9"/>
    <dgm:cxn modelId="{2D77542C-5211-431B-87B5-1E58EA54901E}" srcId="{2C8CDA9B-3257-4E7D-9718-1578D2E7887A}" destId="{6F51B25B-81DC-413A-8758-B3F474C1BC3B}" srcOrd="1" destOrd="0" parTransId="{3B425565-606A-4641-A74F-F243E40DEF43}" sibTransId="{1DD89418-5476-4B18-B3CE-80229A069498}"/>
    <dgm:cxn modelId="{8BECA544-1C3E-4AC3-A7E8-E05173E0D167}" srcId="{2C8CDA9B-3257-4E7D-9718-1578D2E7887A}" destId="{156D8E81-D339-41A4-96D3-2226415F188B}" srcOrd="4" destOrd="0" parTransId="{B07F6D90-D27F-483C-B049-624EF53331EA}" sibTransId="{BA2D838D-B3A0-48C5-91B7-A60C8320E33A}"/>
    <dgm:cxn modelId="{4B40624D-309E-43D1-9E57-239FEA0E1C61}" type="presOf" srcId="{B44ADB7E-264A-4BB7-95DC-A8A56C42375B}" destId="{43458C48-CF09-49B5-A980-49F810F4EB2D}" srcOrd="0" destOrd="0" presId="urn:microsoft.com/office/officeart/2005/8/layout/hProcess9"/>
    <dgm:cxn modelId="{6E23D46E-98E6-41E8-8450-57EDA24DCE2E}" type="presOf" srcId="{2C8CDA9B-3257-4E7D-9718-1578D2E7887A}" destId="{1A66100B-E8C4-4EF7-8716-7B51E86433CF}" srcOrd="0" destOrd="0" presId="urn:microsoft.com/office/officeart/2005/8/layout/hProcess9"/>
    <dgm:cxn modelId="{58A56777-AF2F-418C-8DDC-04AD1EE0AD5D}" type="presOf" srcId="{5F65183B-C1B2-43F5-A788-C9041F326DDC}" destId="{AC9FCB9F-7E73-42DE-9564-970E0070CD27}" srcOrd="0" destOrd="0" presId="urn:microsoft.com/office/officeart/2005/8/layout/hProcess9"/>
    <dgm:cxn modelId="{54B2ADAD-D5C8-4A11-BABC-2857377DF714}" srcId="{2C8CDA9B-3257-4E7D-9718-1578D2E7887A}" destId="{5F65183B-C1B2-43F5-A788-C9041F326DDC}" srcOrd="0" destOrd="0" parTransId="{D6D6A999-4409-49A9-A8CA-69AC4286A24C}" sibTransId="{5C2C8F93-1C9A-4229-9D61-F23E95A6F468}"/>
    <dgm:cxn modelId="{58E1F9B0-DF14-42E7-A14C-05934EBDBCC2}" type="presOf" srcId="{4F21DCBC-C127-4B39-9147-1472487D75DD}" destId="{05C76A19-9FD9-4546-9CB1-110BAD62849D}" srcOrd="0" destOrd="0" presId="urn:microsoft.com/office/officeart/2005/8/layout/hProcess9"/>
    <dgm:cxn modelId="{3EAE06BA-C5B4-4072-BF85-08CEE6101AC8}" srcId="{2C8CDA9B-3257-4E7D-9718-1578D2E7887A}" destId="{B44ADB7E-264A-4BB7-95DC-A8A56C42375B}" srcOrd="2" destOrd="0" parTransId="{485C64E8-1DF1-4B0A-A515-3FB730420C2F}" sibTransId="{A39E4A77-C0CB-47DF-85F3-660C35C6ABE3}"/>
    <dgm:cxn modelId="{2D4AF348-5A30-412A-AC6E-4686E1148DA8}" type="presParOf" srcId="{1A66100B-E8C4-4EF7-8716-7B51E86433CF}" destId="{DFF4D52D-667B-4644-A15D-F5129EDF6B85}" srcOrd="0" destOrd="0" presId="urn:microsoft.com/office/officeart/2005/8/layout/hProcess9"/>
    <dgm:cxn modelId="{4CCE8EEB-C9A8-4351-A2E0-31E48903C98F}" type="presParOf" srcId="{1A66100B-E8C4-4EF7-8716-7B51E86433CF}" destId="{B9EAC8D4-33EF-43A8-8C39-5EB5E9ACCAB6}" srcOrd="1" destOrd="0" presId="urn:microsoft.com/office/officeart/2005/8/layout/hProcess9"/>
    <dgm:cxn modelId="{1050713F-7096-4BB2-8AE1-95AC0ADDF51A}" type="presParOf" srcId="{B9EAC8D4-33EF-43A8-8C39-5EB5E9ACCAB6}" destId="{AC9FCB9F-7E73-42DE-9564-970E0070CD27}" srcOrd="0" destOrd="0" presId="urn:microsoft.com/office/officeart/2005/8/layout/hProcess9"/>
    <dgm:cxn modelId="{9DEB2EFD-F056-4949-99BD-C30337B9DB6B}" type="presParOf" srcId="{B9EAC8D4-33EF-43A8-8C39-5EB5E9ACCAB6}" destId="{709EA3D0-D2B5-4B55-871E-5AA3F9160D3A}" srcOrd="1" destOrd="0" presId="urn:microsoft.com/office/officeart/2005/8/layout/hProcess9"/>
    <dgm:cxn modelId="{CA350531-683F-4D08-8D9A-A980DF285948}" type="presParOf" srcId="{B9EAC8D4-33EF-43A8-8C39-5EB5E9ACCAB6}" destId="{114B70A1-CBEC-412D-BBDB-8D5575C36181}" srcOrd="2" destOrd="0" presId="urn:microsoft.com/office/officeart/2005/8/layout/hProcess9"/>
    <dgm:cxn modelId="{38693814-01EC-449A-A636-C741401EF549}" type="presParOf" srcId="{B9EAC8D4-33EF-43A8-8C39-5EB5E9ACCAB6}" destId="{78B045C2-E996-4130-9EE7-2EF3877FBB1B}" srcOrd="3" destOrd="0" presId="urn:microsoft.com/office/officeart/2005/8/layout/hProcess9"/>
    <dgm:cxn modelId="{3AF5EDCA-EEE4-4352-9833-9D7CCEA0B410}" type="presParOf" srcId="{B9EAC8D4-33EF-43A8-8C39-5EB5E9ACCAB6}" destId="{43458C48-CF09-49B5-A980-49F810F4EB2D}" srcOrd="4" destOrd="0" presId="urn:microsoft.com/office/officeart/2005/8/layout/hProcess9"/>
    <dgm:cxn modelId="{17D46FCE-B28E-4583-9D48-4462E50B68BA}" type="presParOf" srcId="{B9EAC8D4-33EF-43A8-8C39-5EB5E9ACCAB6}" destId="{431C2E85-77E3-4DE3-8824-FBDDD1831F4B}" srcOrd="5" destOrd="0" presId="urn:microsoft.com/office/officeart/2005/8/layout/hProcess9"/>
    <dgm:cxn modelId="{81B674E5-17B0-47D1-A20C-3AADA26459D0}" type="presParOf" srcId="{B9EAC8D4-33EF-43A8-8C39-5EB5E9ACCAB6}" destId="{05C76A19-9FD9-4546-9CB1-110BAD62849D}" srcOrd="6" destOrd="0" presId="urn:microsoft.com/office/officeart/2005/8/layout/hProcess9"/>
    <dgm:cxn modelId="{96FE135B-67E8-47A0-A9C7-34DFF0854A6B}" type="presParOf" srcId="{B9EAC8D4-33EF-43A8-8C39-5EB5E9ACCAB6}" destId="{5BAA0E5D-D19D-4DE9-83AF-916FF53D1579}" srcOrd="7" destOrd="0" presId="urn:microsoft.com/office/officeart/2005/8/layout/hProcess9"/>
    <dgm:cxn modelId="{CA10A289-8149-467A-905F-C720F248E48F}" type="presParOf" srcId="{B9EAC8D4-33EF-43A8-8C39-5EB5E9ACCAB6}" destId="{F6BDB5C6-01C0-45C2-A4B2-E75DDDBB9DD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66511" y="0"/>
          <a:ext cx="7553800" cy="522043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108" y="1566130"/>
          <a:ext cx="1300479"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63592" y="1629614"/>
        <a:ext cx="1173511" cy="1961205"/>
      </dsp:txXfrm>
    </dsp:sp>
    <dsp:sp modelId="{4EBBFD82-FBA3-44A5-B98E-37C0A15A72CD}">
      <dsp:nvSpPr>
        <dsp:cNvPr id="0" name=""/>
        <dsp:cNvSpPr/>
      </dsp:nvSpPr>
      <dsp:spPr>
        <a:xfrm>
          <a:off x="1517334" y="1566130"/>
          <a:ext cx="1300479"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Infant-Toddler</a:t>
          </a:r>
        </a:p>
      </dsp:txBody>
      <dsp:txXfrm>
        <a:off x="1580818" y="1629614"/>
        <a:ext cx="1173511" cy="1961205"/>
      </dsp:txXfrm>
    </dsp:sp>
    <dsp:sp modelId="{114B70A1-CBEC-412D-BBDB-8D5575C36181}">
      <dsp:nvSpPr>
        <dsp:cNvPr id="0" name=""/>
        <dsp:cNvSpPr/>
      </dsp:nvSpPr>
      <dsp:spPr>
        <a:xfrm>
          <a:off x="3034559" y="1566130"/>
          <a:ext cx="1300479"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Preschool</a:t>
          </a:r>
        </a:p>
      </dsp:txBody>
      <dsp:txXfrm>
        <a:off x="3098043" y="1629614"/>
        <a:ext cx="1173511" cy="1961205"/>
      </dsp:txXfrm>
    </dsp:sp>
    <dsp:sp modelId="{F255383D-C6C3-43BE-91D2-7427E2B394E4}">
      <dsp:nvSpPr>
        <dsp:cNvPr id="0" name=""/>
        <dsp:cNvSpPr/>
      </dsp:nvSpPr>
      <dsp:spPr>
        <a:xfrm>
          <a:off x="4551785" y="1566130"/>
          <a:ext cx="1300479"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Age</a:t>
          </a:r>
        </a:p>
      </dsp:txBody>
      <dsp:txXfrm>
        <a:off x="4615269" y="1629614"/>
        <a:ext cx="1173511" cy="1961205"/>
      </dsp:txXfrm>
    </dsp:sp>
    <dsp:sp modelId="{43458C48-CF09-49B5-A980-49F810F4EB2D}">
      <dsp:nvSpPr>
        <dsp:cNvPr id="0" name=""/>
        <dsp:cNvSpPr/>
      </dsp:nvSpPr>
      <dsp:spPr>
        <a:xfrm>
          <a:off x="6069010" y="1566130"/>
          <a:ext cx="1300479"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Teen Years</a:t>
          </a:r>
        </a:p>
      </dsp:txBody>
      <dsp:txXfrm>
        <a:off x="6132494" y="1629614"/>
        <a:ext cx="1173511" cy="1961205"/>
      </dsp:txXfrm>
    </dsp:sp>
    <dsp:sp modelId="{05C76A19-9FD9-4546-9CB1-110BAD62849D}">
      <dsp:nvSpPr>
        <dsp:cNvPr id="0" name=""/>
        <dsp:cNvSpPr/>
      </dsp:nvSpPr>
      <dsp:spPr>
        <a:xfrm>
          <a:off x="7586236" y="1566130"/>
          <a:ext cx="1300479"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Adulthood</a:t>
          </a:r>
        </a:p>
      </dsp:txBody>
      <dsp:txXfrm>
        <a:off x="7649720" y="1629614"/>
        <a:ext cx="1173511" cy="196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56254" y="0"/>
          <a:ext cx="7437549" cy="3215522"/>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2249" y="964656"/>
          <a:ext cx="1362284" cy="1286208"/>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 Utero/ Pre-natal Exposure</a:t>
          </a:r>
        </a:p>
      </dsp:txBody>
      <dsp:txXfrm>
        <a:off x="65036" y="1027443"/>
        <a:ext cx="1236710" cy="1160634"/>
      </dsp:txXfrm>
    </dsp:sp>
    <dsp:sp modelId="{4EBBFD82-FBA3-44A5-B98E-37C0A15A72CD}">
      <dsp:nvSpPr>
        <dsp:cNvPr id="0" name=""/>
        <dsp:cNvSpPr/>
      </dsp:nvSpPr>
      <dsp:spPr>
        <a:xfrm>
          <a:off x="1570254" y="964656"/>
          <a:ext cx="1234322" cy="128620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Infant-Toddler</a:t>
          </a:r>
        </a:p>
      </dsp:txBody>
      <dsp:txXfrm>
        <a:off x="1630509" y="1024911"/>
        <a:ext cx="1113812" cy="1165698"/>
      </dsp:txXfrm>
    </dsp:sp>
    <dsp:sp modelId="{114B70A1-CBEC-412D-BBDB-8D5575C36181}">
      <dsp:nvSpPr>
        <dsp:cNvPr id="0" name=""/>
        <dsp:cNvSpPr/>
      </dsp:nvSpPr>
      <dsp:spPr>
        <a:xfrm>
          <a:off x="3010296" y="964656"/>
          <a:ext cx="1332277" cy="128620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Preschool</a:t>
          </a:r>
        </a:p>
      </dsp:txBody>
      <dsp:txXfrm>
        <a:off x="3073083" y="1027443"/>
        <a:ext cx="1206703" cy="1160634"/>
      </dsp:txXfrm>
    </dsp:sp>
    <dsp:sp modelId="{F255383D-C6C3-43BE-91D2-7427E2B394E4}">
      <dsp:nvSpPr>
        <dsp:cNvPr id="0" name=""/>
        <dsp:cNvSpPr/>
      </dsp:nvSpPr>
      <dsp:spPr>
        <a:xfrm>
          <a:off x="4548294" y="964656"/>
          <a:ext cx="1234322" cy="128620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Age</a:t>
          </a:r>
        </a:p>
      </dsp:txBody>
      <dsp:txXfrm>
        <a:off x="4608549" y="1024911"/>
        <a:ext cx="1113812" cy="1165698"/>
      </dsp:txXfrm>
    </dsp:sp>
    <dsp:sp modelId="{43458C48-CF09-49B5-A980-49F810F4EB2D}">
      <dsp:nvSpPr>
        <dsp:cNvPr id="0" name=""/>
        <dsp:cNvSpPr/>
      </dsp:nvSpPr>
      <dsp:spPr>
        <a:xfrm>
          <a:off x="5988337" y="964656"/>
          <a:ext cx="1234322" cy="128620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Teen Years</a:t>
          </a:r>
        </a:p>
      </dsp:txBody>
      <dsp:txXfrm>
        <a:off x="6048592" y="1024911"/>
        <a:ext cx="1113812" cy="1165698"/>
      </dsp:txXfrm>
    </dsp:sp>
    <dsp:sp modelId="{05C76A19-9FD9-4546-9CB1-110BAD62849D}">
      <dsp:nvSpPr>
        <dsp:cNvPr id="0" name=""/>
        <dsp:cNvSpPr/>
      </dsp:nvSpPr>
      <dsp:spPr>
        <a:xfrm>
          <a:off x="7428379" y="964656"/>
          <a:ext cx="1319428" cy="128620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Adulthood</a:t>
          </a:r>
        </a:p>
      </dsp:txBody>
      <dsp:txXfrm>
        <a:off x="7491166" y="1027443"/>
        <a:ext cx="1193854" cy="1160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66511" y="0"/>
          <a:ext cx="7553800" cy="305265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108" y="915795"/>
          <a:ext cx="1300479" cy="12210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59715" y="975402"/>
        <a:ext cx="1181265" cy="1101846"/>
      </dsp:txXfrm>
    </dsp:sp>
    <dsp:sp modelId="{4EBBFD82-FBA3-44A5-B98E-37C0A15A72CD}">
      <dsp:nvSpPr>
        <dsp:cNvPr id="0" name=""/>
        <dsp:cNvSpPr/>
      </dsp:nvSpPr>
      <dsp:spPr>
        <a:xfrm>
          <a:off x="1517334" y="915795"/>
          <a:ext cx="1300479" cy="1221060"/>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Infant-Toddler</a:t>
          </a:r>
        </a:p>
      </dsp:txBody>
      <dsp:txXfrm>
        <a:off x="1576941" y="975402"/>
        <a:ext cx="1181265" cy="1101846"/>
      </dsp:txXfrm>
    </dsp:sp>
    <dsp:sp modelId="{114B70A1-CBEC-412D-BBDB-8D5575C36181}">
      <dsp:nvSpPr>
        <dsp:cNvPr id="0" name=""/>
        <dsp:cNvSpPr/>
      </dsp:nvSpPr>
      <dsp:spPr>
        <a:xfrm>
          <a:off x="3034559" y="915795"/>
          <a:ext cx="1300479" cy="12210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Preschool</a:t>
          </a:r>
        </a:p>
      </dsp:txBody>
      <dsp:txXfrm>
        <a:off x="3094166" y="975402"/>
        <a:ext cx="1181265" cy="1101846"/>
      </dsp:txXfrm>
    </dsp:sp>
    <dsp:sp modelId="{F255383D-C6C3-43BE-91D2-7427E2B394E4}">
      <dsp:nvSpPr>
        <dsp:cNvPr id="0" name=""/>
        <dsp:cNvSpPr/>
      </dsp:nvSpPr>
      <dsp:spPr>
        <a:xfrm>
          <a:off x="4551785" y="915795"/>
          <a:ext cx="1300479" cy="12210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Age</a:t>
          </a:r>
        </a:p>
      </dsp:txBody>
      <dsp:txXfrm>
        <a:off x="4611392" y="975402"/>
        <a:ext cx="1181265" cy="1101846"/>
      </dsp:txXfrm>
    </dsp:sp>
    <dsp:sp modelId="{43458C48-CF09-49B5-A980-49F810F4EB2D}">
      <dsp:nvSpPr>
        <dsp:cNvPr id="0" name=""/>
        <dsp:cNvSpPr/>
      </dsp:nvSpPr>
      <dsp:spPr>
        <a:xfrm>
          <a:off x="6069010" y="915795"/>
          <a:ext cx="1300479" cy="12210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Teen Years</a:t>
          </a:r>
        </a:p>
      </dsp:txBody>
      <dsp:txXfrm>
        <a:off x="6128617" y="975402"/>
        <a:ext cx="1181265" cy="1101846"/>
      </dsp:txXfrm>
    </dsp:sp>
    <dsp:sp modelId="{05C76A19-9FD9-4546-9CB1-110BAD62849D}">
      <dsp:nvSpPr>
        <dsp:cNvPr id="0" name=""/>
        <dsp:cNvSpPr/>
      </dsp:nvSpPr>
      <dsp:spPr>
        <a:xfrm>
          <a:off x="7586236" y="915795"/>
          <a:ext cx="1300479" cy="12210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Adulthood</a:t>
          </a:r>
        </a:p>
      </dsp:txBody>
      <dsp:txXfrm>
        <a:off x="7645843" y="975402"/>
        <a:ext cx="1181265" cy="1101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74369" y="0"/>
          <a:ext cx="7642858" cy="193301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3248" y="579903"/>
          <a:ext cx="1251272" cy="77320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40993" y="617648"/>
        <a:ext cx="1175782" cy="697714"/>
      </dsp:txXfrm>
    </dsp:sp>
    <dsp:sp modelId="{4EBBFD82-FBA3-44A5-B98E-37C0A15A72CD}">
      <dsp:nvSpPr>
        <dsp:cNvPr id="0" name=""/>
        <dsp:cNvSpPr/>
      </dsp:nvSpPr>
      <dsp:spPr>
        <a:xfrm>
          <a:off x="1463065" y="579903"/>
          <a:ext cx="1251272" cy="77320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Infant-Toddler</a:t>
          </a:r>
        </a:p>
      </dsp:txBody>
      <dsp:txXfrm>
        <a:off x="1500810" y="617648"/>
        <a:ext cx="1175782" cy="697714"/>
      </dsp:txXfrm>
    </dsp:sp>
    <dsp:sp modelId="{114B70A1-CBEC-412D-BBDB-8D5575C36181}">
      <dsp:nvSpPr>
        <dsp:cNvPr id="0" name=""/>
        <dsp:cNvSpPr/>
      </dsp:nvSpPr>
      <dsp:spPr>
        <a:xfrm>
          <a:off x="2922883" y="579903"/>
          <a:ext cx="1447321" cy="773204"/>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Preschool</a:t>
          </a:r>
        </a:p>
      </dsp:txBody>
      <dsp:txXfrm>
        <a:off x="2960628" y="617648"/>
        <a:ext cx="1371831" cy="697714"/>
      </dsp:txXfrm>
    </dsp:sp>
    <dsp:sp modelId="{F255383D-C6C3-43BE-91D2-7427E2B394E4}">
      <dsp:nvSpPr>
        <dsp:cNvPr id="0" name=""/>
        <dsp:cNvSpPr/>
      </dsp:nvSpPr>
      <dsp:spPr>
        <a:xfrm>
          <a:off x="4578750" y="579903"/>
          <a:ext cx="1251272" cy="77320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Age</a:t>
          </a:r>
        </a:p>
      </dsp:txBody>
      <dsp:txXfrm>
        <a:off x="4616495" y="617648"/>
        <a:ext cx="1175782" cy="697714"/>
      </dsp:txXfrm>
    </dsp:sp>
    <dsp:sp modelId="{43458C48-CF09-49B5-A980-49F810F4EB2D}">
      <dsp:nvSpPr>
        <dsp:cNvPr id="0" name=""/>
        <dsp:cNvSpPr/>
      </dsp:nvSpPr>
      <dsp:spPr>
        <a:xfrm>
          <a:off x="6038567" y="579903"/>
          <a:ext cx="1251272" cy="77320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Teen Years</a:t>
          </a:r>
        </a:p>
      </dsp:txBody>
      <dsp:txXfrm>
        <a:off x="6076312" y="617648"/>
        <a:ext cx="1175782" cy="697714"/>
      </dsp:txXfrm>
    </dsp:sp>
    <dsp:sp modelId="{05C76A19-9FD9-4546-9CB1-110BAD62849D}">
      <dsp:nvSpPr>
        <dsp:cNvPr id="0" name=""/>
        <dsp:cNvSpPr/>
      </dsp:nvSpPr>
      <dsp:spPr>
        <a:xfrm>
          <a:off x="7498385" y="579903"/>
          <a:ext cx="1489964" cy="77320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Adulthood</a:t>
          </a:r>
        </a:p>
      </dsp:txBody>
      <dsp:txXfrm>
        <a:off x="7536130" y="617648"/>
        <a:ext cx="1414474" cy="697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66511" y="0"/>
          <a:ext cx="7553800" cy="241970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108" y="725912"/>
          <a:ext cx="1300479" cy="96788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47356" y="773160"/>
        <a:ext cx="1205983" cy="873387"/>
      </dsp:txXfrm>
    </dsp:sp>
    <dsp:sp modelId="{4EBBFD82-FBA3-44A5-B98E-37C0A15A72CD}">
      <dsp:nvSpPr>
        <dsp:cNvPr id="0" name=""/>
        <dsp:cNvSpPr/>
      </dsp:nvSpPr>
      <dsp:spPr>
        <a:xfrm>
          <a:off x="1517334" y="725912"/>
          <a:ext cx="1300479" cy="96788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Infant-Toddler</a:t>
          </a:r>
        </a:p>
      </dsp:txBody>
      <dsp:txXfrm>
        <a:off x="1564582" y="773160"/>
        <a:ext cx="1205983" cy="873387"/>
      </dsp:txXfrm>
    </dsp:sp>
    <dsp:sp modelId="{114B70A1-CBEC-412D-BBDB-8D5575C36181}">
      <dsp:nvSpPr>
        <dsp:cNvPr id="0" name=""/>
        <dsp:cNvSpPr/>
      </dsp:nvSpPr>
      <dsp:spPr>
        <a:xfrm>
          <a:off x="3034559" y="725912"/>
          <a:ext cx="1300479" cy="96788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Preschool</a:t>
          </a:r>
        </a:p>
      </dsp:txBody>
      <dsp:txXfrm>
        <a:off x="3081807" y="773160"/>
        <a:ext cx="1205983" cy="873387"/>
      </dsp:txXfrm>
    </dsp:sp>
    <dsp:sp modelId="{F255383D-C6C3-43BE-91D2-7427E2B394E4}">
      <dsp:nvSpPr>
        <dsp:cNvPr id="0" name=""/>
        <dsp:cNvSpPr/>
      </dsp:nvSpPr>
      <dsp:spPr>
        <a:xfrm>
          <a:off x="4551785" y="725912"/>
          <a:ext cx="1300479" cy="967883"/>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School Age</a:t>
          </a:r>
        </a:p>
      </dsp:txBody>
      <dsp:txXfrm>
        <a:off x="4599033" y="773160"/>
        <a:ext cx="1205983" cy="873387"/>
      </dsp:txXfrm>
    </dsp:sp>
    <dsp:sp modelId="{43458C48-CF09-49B5-A980-49F810F4EB2D}">
      <dsp:nvSpPr>
        <dsp:cNvPr id="0" name=""/>
        <dsp:cNvSpPr/>
      </dsp:nvSpPr>
      <dsp:spPr>
        <a:xfrm>
          <a:off x="6069010" y="725912"/>
          <a:ext cx="1300479" cy="96788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Teen Years</a:t>
          </a:r>
        </a:p>
      </dsp:txBody>
      <dsp:txXfrm>
        <a:off x="6116258" y="773160"/>
        <a:ext cx="1205983" cy="873387"/>
      </dsp:txXfrm>
    </dsp:sp>
    <dsp:sp modelId="{05C76A19-9FD9-4546-9CB1-110BAD62849D}">
      <dsp:nvSpPr>
        <dsp:cNvPr id="0" name=""/>
        <dsp:cNvSpPr/>
      </dsp:nvSpPr>
      <dsp:spPr>
        <a:xfrm>
          <a:off x="7586236" y="725912"/>
          <a:ext cx="1300479" cy="96788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Adulthood</a:t>
          </a:r>
        </a:p>
      </dsp:txBody>
      <dsp:txXfrm>
        <a:off x="7633484" y="773160"/>
        <a:ext cx="1205983" cy="873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66511" y="0"/>
          <a:ext cx="7553800" cy="2184372"/>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108" y="655311"/>
          <a:ext cx="1300479" cy="87374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42761" y="697964"/>
        <a:ext cx="1215173" cy="788442"/>
      </dsp:txXfrm>
    </dsp:sp>
    <dsp:sp modelId="{4EBBFD82-FBA3-44A5-B98E-37C0A15A72CD}">
      <dsp:nvSpPr>
        <dsp:cNvPr id="0" name=""/>
        <dsp:cNvSpPr/>
      </dsp:nvSpPr>
      <dsp:spPr>
        <a:xfrm>
          <a:off x="1517334" y="655311"/>
          <a:ext cx="1300479" cy="87374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Infant-Toddler</a:t>
          </a:r>
        </a:p>
      </dsp:txBody>
      <dsp:txXfrm>
        <a:off x="1559987" y="697964"/>
        <a:ext cx="1215173" cy="788442"/>
      </dsp:txXfrm>
    </dsp:sp>
    <dsp:sp modelId="{114B70A1-CBEC-412D-BBDB-8D5575C36181}">
      <dsp:nvSpPr>
        <dsp:cNvPr id="0" name=""/>
        <dsp:cNvSpPr/>
      </dsp:nvSpPr>
      <dsp:spPr>
        <a:xfrm>
          <a:off x="3034559" y="655311"/>
          <a:ext cx="1300479" cy="87374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Preschool</a:t>
          </a:r>
        </a:p>
      </dsp:txBody>
      <dsp:txXfrm>
        <a:off x="3077212" y="697964"/>
        <a:ext cx="1215173" cy="788442"/>
      </dsp:txXfrm>
    </dsp:sp>
    <dsp:sp modelId="{F255383D-C6C3-43BE-91D2-7427E2B394E4}">
      <dsp:nvSpPr>
        <dsp:cNvPr id="0" name=""/>
        <dsp:cNvSpPr/>
      </dsp:nvSpPr>
      <dsp:spPr>
        <a:xfrm>
          <a:off x="4551785" y="655311"/>
          <a:ext cx="1300479" cy="87374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Age</a:t>
          </a:r>
        </a:p>
      </dsp:txBody>
      <dsp:txXfrm>
        <a:off x="4594438" y="697964"/>
        <a:ext cx="1215173" cy="788442"/>
      </dsp:txXfrm>
    </dsp:sp>
    <dsp:sp modelId="{43458C48-CF09-49B5-A980-49F810F4EB2D}">
      <dsp:nvSpPr>
        <dsp:cNvPr id="0" name=""/>
        <dsp:cNvSpPr/>
      </dsp:nvSpPr>
      <dsp:spPr>
        <a:xfrm>
          <a:off x="6069010" y="655311"/>
          <a:ext cx="1300479" cy="873748"/>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Teen Years</a:t>
          </a:r>
        </a:p>
      </dsp:txBody>
      <dsp:txXfrm>
        <a:off x="6111663" y="697964"/>
        <a:ext cx="1215173" cy="788442"/>
      </dsp:txXfrm>
    </dsp:sp>
    <dsp:sp modelId="{05C76A19-9FD9-4546-9CB1-110BAD62849D}">
      <dsp:nvSpPr>
        <dsp:cNvPr id="0" name=""/>
        <dsp:cNvSpPr/>
      </dsp:nvSpPr>
      <dsp:spPr>
        <a:xfrm>
          <a:off x="7586236" y="655311"/>
          <a:ext cx="1300479" cy="87374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Adulthood</a:t>
          </a:r>
        </a:p>
      </dsp:txBody>
      <dsp:txXfrm>
        <a:off x="7628889" y="697964"/>
        <a:ext cx="1215173" cy="788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66511" y="0"/>
          <a:ext cx="7553800" cy="244562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3525" y="733688"/>
          <a:ext cx="1278348" cy="9782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51279" y="781442"/>
        <a:ext cx="1182840" cy="882743"/>
      </dsp:txXfrm>
    </dsp:sp>
    <dsp:sp modelId="{4EBBFD82-FBA3-44A5-B98E-37C0A15A72CD}">
      <dsp:nvSpPr>
        <dsp:cNvPr id="0" name=""/>
        <dsp:cNvSpPr/>
      </dsp:nvSpPr>
      <dsp:spPr>
        <a:xfrm>
          <a:off x="1494932" y="733688"/>
          <a:ext cx="1278348" cy="9782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Infant-Toddler</a:t>
          </a:r>
        </a:p>
      </dsp:txBody>
      <dsp:txXfrm>
        <a:off x="1542686" y="781442"/>
        <a:ext cx="1182840" cy="882743"/>
      </dsp:txXfrm>
    </dsp:sp>
    <dsp:sp modelId="{114B70A1-CBEC-412D-BBDB-8D5575C36181}">
      <dsp:nvSpPr>
        <dsp:cNvPr id="0" name=""/>
        <dsp:cNvSpPr/>
      </dsp:nvSpPr>
      <dsp:spPr>
        <a:xfrm>
          <a:off x="2986339" y="733688"/>
          <a:ext cx="1278348" cy="9782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Preschool</a:t>
          </a:r>
        </a:p>
      </dsp:txBody>
      <dsp:txXfrm>
        <a:off x="3034093" y="781442"/>
        <a:ext cx="1182840" cy="882743"/>
      </dsp:txXfrm>
    </dsp:sp>
    <dsp:sp modelId="{F255383D-C6C3-43BE-91D2-7427E2B394E4}">
      <dsp:nvSpPr>
        <dsp:cNvPr id="0" name=""/>
        <dsp:cNvSpPr/>
      </dsp:nvSpPr>
      <dsp:spPr>
        <a:xfrm>
          <a:off x="4477746" y="733688"/>
          <a:ext cx="1278348" cy="9782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Age</a:t>
          </a:r>
        </a:p>
      </dsp:txBody>
      <dsp:txXfrm>
        <a:off x="4525500" y="781442"/>
        <a:ext cx="1182840" cy="882743"/>
      </dsp:txXfrm>
    </dsp:sp>
    <dsp:sp modelId="{43458C48-CF09-49B5-A980-49F810F4EB2D}">
      <dsp:nvSpPr>
        <dsp:cNvPr id="0" name=""/>
        <dsp:cNvSpPr/>
      </dsp:nvSpPr>
      <dsp:spPr>
        <a:xfrm>
          <a:off x="5969153" y="733688"/>
          <a:ext cx="1278348" cy="978251"/>
        </a:xfrm>
        <a:prstGeom prst="roundRect">
          <a:avLst/>
        </a:prstGeom>
        <a:solidFill>
          <a:schemeClr val="bg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Teen Years</a:t>
          </a:r>
        </a:p>
      </dsp:txBody>
      <dsp:txXfrm>
        <a:off x="6016907" y="781442"/>
        <a:ext cx="1182840" cy="882743"/>
      </dsp:txXfrm>
    </dsp:sp>
    <dsp:sp modelId="{05C76A19-9FD9-4546-9CB1-110BAD62849D}">
      <dsp:nvSpPr>
        <dsp:cNvPr id="0" name=""/>
        <dsp:cNvSpPr/>
      </dsp:nvSpPr>
      <dsp:spPr>
        <a:xfrm>
          <a:off x="7460560" y="733688"/>
          <a:ext cx="1422738" cy="978251"/>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Young Adulthood</a:t>
          </a:r>
        </a:p>
      </dsp:txBody>
      <dsp:txXfrm>
        <a:off x="7508314" y="781442"/>
        <a:ext cx="1327230" cy="882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D52D-667B-4644-A15D-F5129EDF6B85}">
      <dsp:nvSpPr>
        <dsp:cNvPr id="0" name=""/>
        <dsp:cNvSpPr/>
      </dsp:nvSpPr>
      <dsp:spPr>
        <a:xfrm>
          <a:off x="666511" y="0"/>
          <a:ext cx="7553800" cy="522043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CB9F-7E73-42DE-9564-970E0070CD27}">
      <dsp:nvSpPr>
        <dsp:cNvPr id="0" name=""/>
        <dsp:cNvSpPr/>
      </dsp:nvSpPr>
      <dsp:spPr>
        <a:xfrm>
          <a:off x="61144" y="1566130"/>
          <a:ext cx="1587966" cy="208817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Utero</a:t>
          </a:r>
        </a:p>
      </dsp:txBody>
      <dsp:txXfrm>
        <a:off x="138662" y="1643648"/>
        <a:ext cx="1432930" cy="1933137"/>
      </dsp:txXfrm>
    </dsp:sp>
    <dsp:sp modelId="{114B70A1-CBEC-412D-BBDB-8D5575C36181}">
      <dsp:nvSpPr>
        <dsp:cNvPr id="0" name=""/>
        <dsp:cNvSpPr/>
      </dsp:nvSpPr>
      <dsp:spPr>
        <a:xfrm>
          <a:off x="1780076" y="1514468"/>
          <a:ext cx="1838562" cy="219149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Childhood</a:t>
          </a:r>
        </a:p>
      </dsp:txBody>
      <dsp:txXfrm>
        <a:off x="1869827" y="1604219"/>
        <a:ext cx="1659060" cy="2011994"/>
      </dsp:txXfrm>
    </dsp:sp>
    <dsp:sp modelId="{43458C48-CF09-49B5-A980-49F810F4EB2D}">
      <dsp:nvSpPr>
        <dsp:cNvPr id="0" name=""/>
        <dsp:cNvSpPr/>
      </dsp:nvSpPr>
      <dsp:spPr>
        <a:xfrm>
          <a:off x="3749605" y="1566130"/>
          <a:ext cx="1756115" cy="2088173"/>
        </a:xfrm>
        <a:prstGeom prst="roundRect">
          <a:avLst/>
        </a:prstGeom>
        <a:solidFill>
          <a:schemeClr val="bg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Adolescence</a:t>
          </a:r>
        </a:p>
      </dsp:txBody>
      <dsp:txXfrm>
        <a:off x="3835331" y="1651856"/>
        <a:ext cx="1584663" cy="1916721"/>
      </dsp:txXfrm>
    </dsp:sp>
    <dsp:sp modelId="{05C76A19-9FD9-4546-9CB1-110BAD62849D}">
      <dsp:nvSpPr>
        <dsp:cNvPr id="0" name=""/>
        <dsp:cNvSpPr/>
      </dsp:nvSpPr>
      <dsp:spPr>
        <a:xfrm>
          <a:off x="5636687" y="1524001"/>
          <a:ext cx="1470059" cy="2172431"/>
        </a:xfrm>
        <a:prstGeom prst="roundRect">
          <a:avLst/>
        </a:prstGeom>
        <a:solidFill>
          <a:schemeClr val="bg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Young Adulthood</a:t>
          </a:r>
        </a:p>
      </dsp:txBody>
      <dsp:txXfrm>
        <a:off x="5708449" y="1595763"/>
        <a:ext cx="1326535" cy="2028907"/>
      </dsp:txXfrm>
    </dsp:sp>
    <dsp:sp modelId="{F6BDB5C6-01C0-45C2-A4B2-E75DDDBB9DD7}">
      <dsp:nvSpPr>
        <dsp:cNvPr id="0" name=""/>
        <dsp:cNvSpPr/>
      </dsp:nvSpPr>
      <dsp:spPr>
        <a:xfrm>
          <a:off x="7237713" y="1566130"/>
          <a:ext cx="1587966" cy="2088173"/>
        </a:xfrm>
        <a:prstGeom prst="roundRect">
          <a:avLst/>
        </a:prstGeom>
        <a:solidFill>
          <a:schemeClr val="accent2">
            <a:lumMod val="60000"/>
            <a:lumOff val="4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Adulthood?</a:t>
          </a:r>
        </a:p>
      </dsp:txBody>
      <dsp:txXfrm>
        <a:off x="7315231" y="1643648"/>
        <a:ext cx="1432930" cy="19331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EA2F4-93BB-499C-BED0-595BD7C532CE}" type="datetimeFigureOut">
              <a:rPr lang="en-US" smtClean="0"/>
              <a:t>9/28/2020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3C366-3C3E-40C2-8DD7-9399B55A6E6C}" type="slidenum">
              <a:rPr lang="en-US" smtClean="0"/>
              <a:t>‹#›</a:t>
            </a:fld>
            <a:endParaRPr lang="en-US"/>
          </a:p>
        </p:txBody>
      </p:sp>
    </p:spTree>
    <p:extLst>
      <p:ext uri="{BB962C8B-B14F-4D97-AF65-F5344CB8AC3E}">
        <p14:creationId xmlns:p14="http://schemas.microsoft.com/office/powerpoint/2010/main" val="209239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1</a:t>
            </a:fld>
            <a:endParaRPr lang="en-US"/>
          </a:p>
        </p:txBody>
      </p:sp>
    </p:spTree>
    <p:extLst>
      <p:ext uri="{BB962C8B-B14F-4D97-AF65-F5344CB8AC3E}">
        <p14:creationId xmlns:p14="http://schemas.microsoft.com/office/powerpoint/2010/main" val="251701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I stopped after the first 4 or 5 times because I was tired of getting thrown. My dad would like literally pick me up and throw me across the room to get me out of the way.</a:t>
            </a:r>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13</a:t>
            </a:fld>
            <a:endParaRPr lang="en-US"/>
          </a:p>
        </p:txBody>
      </p:sp>
    </p:spTree>
    <p:extLst>
      <p:ext uri="{BB962C8B-B14F-4D97-AF65-F5344CB8AC3E}">
        <p14:creationId xmlns:p14="http://schemas.microsoft.com/office/powerpoint/2010/main" val="34071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3C366-3C3E-40C2-8DD7-9399B55A6E6C}" type="slidenum">
              <a:rPr lang="en-US" smtClean="0"/>
              <a:t>16</a:t>
            </a:fld>
            <a:endParaRPr lang="en-US"/>
          </a:p>
        </p:txBody>
      </p:sp>
    </p:spTree>
    <p:extLst>
      <p:ext uri="{BB962C8B-B14F-4D97-AF65-F5344CB8AC3E}">
        <p14:creationId xmlns:p14="http://schemas.microsoft.com/office/powerpoint/2010/main" val="403422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developmental impact is cumulative such that earlier symptoms or behaviors build upon one another without successful interventions including specific therapy/treatments for trauma-exposed youth AND, in some instances, extensive treatments and removal of care from abusive parent/parents</a:t>
            </a:r>
          </a:p>
          <a:p>
            <a:endParaRPr lang="en-US" b="0" baseline="0" dirty="0"/>
          </a:p>
          <a:p>
            <a:r>
              <a:rPr lang="en-US" sz="1200" b="0" i="0" u="none" strike="noStrike" kern="1200" baseline="0" dirty="0">
                <a:solidFill>
                  <a:schemeClr val="tx1"/>
                </a:solidFill>
                <a:latin typeface="+mn-lt"/>
                <a:ea typeface="+mn-ea"/>
                <a:cs typeface="+mn-cs"/>
              </a:rPr>
              <a:t>There is some evidence that exposure to IPV may hinder the </a:t>
            </a:r>
            <a:r>
              <a:rPr lang="en-US" sz="1200" b="1" i="0" u="none" strike="noStrike" kern="1200" baseline="0" dirty="0">
                <a:solidFill>
                  <a:schemeClr val="tx1"/>
                </a:solidFill>
                <a:latin typeface="+mn-lt"/>
                <a:ea typeface="+mn-ea"/>
                <a:cs typeface="+mn-cs"/>
              </a:rPr>
              <a:t>development of children’s emotional regulation systems </a:t>
            </a:r>
            <a:r>
              <a:rPr lang="en-US" sz="1200" b="0" i="0" u="none" strike="noStrike" kern="1200" baseline="0" dirty="0">
                <a:solidFill>
                  <a:schemeClr val="tx1"/>
                </a:solidFill>
                <a:latin typeface="+mn-lt"/>
                <a:ea typeface="+mn-ea"/>
                <a:cs typeface="+mn-cs"/>
              </a:rPr>
              <a:t>thus affecting their overall ability to manage their emotions</a:t>
            </a:r>
            <a:endParaRPr lang="en-US" b="0" baseline="0" dirty="0"/>
          </a:p>
          <a:p>
            <a:endParaRPr lang="en-US" b="0" baseline="0" dirty="0"/>
          </a:p>
          <a:p>
            <a:pPr marL="171450" indent="-171450">
              <a:buFont typeface="Arial" panose="020B0604020202020204" pitchFamily="34" charset="0"/>
              <a:buChar char="•"/>
            </a:pPr>
            <a:r>
              <a:rPr lang="en-US" dirty="0"/>
              <a:t>The development of self-regulation is a prerequisite to the development of social skills that allow individuals to successfully negotiate complex social situations and to develop reciprocity and empathy, i.e. connections with others.</a:t>
            </a:r>
            <a:endParaRPr lang="en-US" b="0" baseline="0" dirty="0"/>
          </a:p>
          <a:p>
            <a:r>
              <a:rPr lang="en-US" b="1" dirty="0"/>
              <a:t>These problems are particularly detrimental during the preschool to school-aged years, when adherence to rules and prosocial behavior is emphasized.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PTSD:  intrusive re-experiencing of events in dreams or flashbacks, hyper arousal, exaggerated startle response, emotional withdrawal</a:t>
            </a:r>
            <a:endParaRPr lang="en-US" b="1" dirty="0"/>
          </a:p>
          <a:p>
            <a:endParaRPr lang="en-US" b="1" dirty="0"/>
          </a:p>
          <a:p>
            <a:r>
              <a:rPr lang="en-US" dirty="0"/>
              <a:t>Studies seem to show that the risk of child abuse in the context of Coercive Controlling Violence is very high (Appel &amp; Holden, 1998). However, the extent to which there is or is not a link between Situational Couple Violence and child abuse (as opposed to child hitting/slapping/shoving that does not rise to the legal threshold of abuse) is still unknown</a:t>
            </a:r>
          </a:p>
          <a:p>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18</a:t>
            </a:fld>
            <a:endParaRPr lang="en-US"/>
          </a:p>
        </p:txBody>
      </p:sp>
    </p:spTree>
    <p:extLst>
      <p:ext uri="{BB962C8B-B14F-4D97-AF65-F5344CB8AC3E}">
        <p14:creationId xmlns:p14="http://schemas.microsoft.com/office/powerpoint/2010/main" val="124327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Lannert</a:t>
            </a:r>
            <a:r>
              <a:rPr lang="en-US" dirty="0"/>
              <a:t> et</a:t>
            </a:r>
            <a:r>
              <a:rPr lang="en-US" baseline="0" dirty="0"/>
              <a:t> al.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Less likely to receive prenatal care*</a:t>
            </a:r>
          </a:p>
          <a:p>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19</a:t>
            </a:fld>
            <a:endParaRPr lang="en-US"/>
          </a:p>
        </p:txBody>
      </p:sp>
    </p:spTree>
    <p:extLst>
      <p:ext uri="{BB962C8B-B14F-4D97-AF65-F5344CB8AC3E}">
        <p14:creationId xmlns:p14="http://schemas.microsoft.com/office/powerpoint/2010/main" val="57733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a biological perspective, children’s chronic exposure to stress challenges their physiological response systems beginning in infancy, which can leave them more vulnerable to physical illness and arrest or delay their physical development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Young children, because of their dependence, are particularly vulnerable to threats aimed at their mother, particularly when the source of those threats is another caregiver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Exposure to stress during child development negatively impacts the physiology of the developing brain, particularly the hypothalamic-pituitary-adrenal-axis (HPA-axis)</a:t>
            </a:r>
            <a:endParaRPr lang="en-US" dirty="0"/>
          </a:p>
          <a:p>
            <a:pPr marL="171450" indent="-171450">
              <a:buFont typeface="Arial" panose="020B0604020202020204" pitchFamily="34" charset="0"/>
              <a:buChar char="•"/>
            </a:pPr>
            <a:r>
              <a:rPr lang="en-US" dirty="0"/>
              <a:t>DV exposure increases the odds of not meeting language, personal-social, and fine motor-adaptive milestones by age 3</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Externalizing</a:t>
            </a:r>
            <a:r>
              <a:rPr lang="en-US" b="1" baseline="0" dirty="0"/>
              <a:t> behaviors: aggression towards self and others, delinquency that is not violent (theft, drug use, lying), hyperactivity</a:t>
            </a:r>
          </a:p>
          <a:p>
            <a:pPr marL="171450" indent="-171450">
              <a:buFont typeface="Arial" panose="020B0604020202020204" pitchFamily="34" charset="0"/>
              <a:buChar char="•"/>
            </a:pPr>
            <a:r>
              <a:rPr lang="en-US" b="1" baseline="0" dirty="0" err="1"/>
              <a:t>Undercontrolled</a:t>
            </a:r>
            <a:r>
              <a:rPr lang="en-US" b="1" baseline="0" dirty="0"/>
              <a:t>/noncompliant</a:t>
            </a:r>
          </a:p>
          <a:p>
            <a:pPr marL="171450" indent="-171450">
              <a:buFont typeface="Arial" panose="020B0604020202020204" pitchFamily="34" charset="0"/>
              <a:buChar char="•"/>
            </a:pPr>
            <a:r>
              <a:rPr lang="en-US" b="1" baseline="0" dirty="0"/>
              <a:t>Aggressive/antisocial = externalizing behaviors</a:t>
            </a:r>
          </a:p>
          <a:p>
            <a:pPr marL="171450" indent="-171450">
              <a:buFont typeface="Arial" panose="020B0604020202020204" pitchFamily="34" charset="0"/>
              <a:buChar char="•"/>
            </a:pPr>
            <a:r>
              <a:rPr lang="en-US" b="1" baseline="0" dirty="0"/>
              <a:t>Fearful/inhibited behaviors = internalizing behaviors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In so far as the behavior of the abusive male disrupts the child and mother’s sense of safety and security, and creates fright in addition to physical injury, the abuser may play a key role in the disruption of an attachment relationship.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Higher levels of distress</a:t>
            </a:r>
            <a:r>
              <a:rPr lang="en-US" baseline="0" dirty="0"/>
              <a:t> regardless of temperament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20</a:t>
            </a:fld>
            <a:endParaRPr lang="en-US"/>
          </a:p>
        </p:txBody>
      </p:sp>
    </p:spTree>
    <p:extLst>
      <p:ext uri="{BB962C8B-B14F-4D97-AF65-F5344CB8AC3E}">
        <p14:creationId xmlns:p14="http://schemas.microsoft.com/office/powerpoint/2010/main" val="205903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Internalizing</a:t>
            </a:r>
            <a:r>
              <a:rPr lang="en-US" sz="1200" b="1" i="0" kern="120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overcontrolled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Internalizing symptoms (e.g., worry, anxious, depressive)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Less understanding of violence in an organized manner (i.e., narrative coherence, how violence plays out)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behavioral problems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degree to which a story makes sense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Fearful reactions and greater involvement in conflict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greater anxiety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Poorer short-term and working memory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Prosocial skill development (i.e., being cooperative and responsible, having self-assertion and self-control, showing empathy) (less socially competent)* mixed</a:t>
            </a:r>
          </a:p>
          <a:p>
            <a:pPr marL="171450" lvl="0" indent="-171450">
              <a:buFont typeface="Arial" panose="020B0604020202020204" pitchFamily="34" charset="0"/>
              <a:buChar cha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3C366-3C3E-40C2-8DD7-9399B55A6E6C}" type="slidenum">
              <a:rPr lang="en-US" smtClean="0"/>
              <a:t>21</a:t>
            </a:fld>
            <a:endParaRPr lang="en-US"/>
          </a:p>
        </p:txBody>
      </p:sp>
    </p:spTree>
    <p:extLst>
      <p:ext uri="{BB962C8B-B14F-4D97-AF65-F5344CB8AC3E}">
        <p14:creationId xmlns:p14="http://schemas.microsoft.com/office/powerpoint/2010/main" val="400853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Particularly pronounced for children</a:t>
            </a:r>
            <a:r>
              <a:rPr lang="en-US" baseline="0" dirty="0"/>
              <a:t> exposed to physical violence rooted in coercive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Importance for emergent</a:t>
            </a:r>
            <a:r>
              <a:rPr lang="en-US" sz="1200" b="1" i="0" kern="1200" baseline="0" dirty="0">
                <a:solidFill>
                  <a:schemeClr val="tx1"/>
                </a:solidFill>
                <a:effectLst/>
                <a:latin typeface="+mn-lt"/>
                <a:ea typeface="+mn-ea"/>
                <a:cs typeface="+mn-cs"/>
              </a:rPr>
              <a:t> reading: </a:t>
            </a:r>
            <a:r>
              <a:rPr lang="en-US" sz="1200" b="0" i="0" kern="1200" dirty="0">
                <a:solidFill>
                  <a:schemeClr val="tx1"/>
                </a:solidFill>
                <a:effectLst/>
                <a:latin typeface="+mn-lt"/>
                <a:ea typeface="+mn-ea"/>
                <a:cs typeface="+mn-cs"/>
              </a:rPr>
              <a:t>is a broad skill that includes identifying and manipulating units of oral language – parts such as words, syllables, and onsets and rimes.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Phonological awareness* (cognitive ability to categorize similar sounds, rhyming, blending; </a:t>
            </a:r>
            <a:r>
              <a:rPr lang="en-US" sz="1200" i="1" kern="1200" dirty="0">
                <a:solidFill>
                  <a:schemeClr val="tx1"/>
                </a:solidFill>
                <a:effectLst/>
                <a:latin typeface="+mn-lt"/>
                <a:ea typeface="+mn-ea"/>
                <a:cs typeface="+mn-cs"/>
              </a:rPr>
              <a:t>predictors of reading 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likely to meet the clinical criteria for </a:t>
            </a:r>
            <a:r>
              <a:rPr lang="en-US" sz="1200" dirty="0">
                <a:latin typeface="Arial" panose="020B0604020202020204" pitchFamily="34" charset="0"/>
                <a:cs typeface="Arial" panose="020B0604020202020204" pitchFamily="34" charset="0"/>
              </a:rPr>
              <a:t>Attention-deficit/hyperactive disorder</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More</a:t>
            </a:r>
            <a:r>
              <a:rPr lang="en-US" sz="1200" baseline="0" dirty="0">
                <a:latin typeface="Arial" panose="020B0604020202020204" pitchFamily="34" charset="0"/>
                <a:cs typeface="Arial" panose="020B0604020202020204" pitchFamily="34" charset="0"/>
              </a:rPr>
              <a:t> conflict with friends, more peer problems,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Hypervigilant</a:t>
            </a:r>
            <a:r>
              <a:rPr lang="en-US" b="1" dirty="0"/>
              <a:t> processing pattern: </a:t>
            </a:r>
            <a:r>
              <a:rPr lang="en-US" dirty="0"/>
              <a:t>Among maltreated children, repeated victimization by parents may alter children’s representations of relationships in a way that makes them </a:t>
            </a:r>
            <a:r>
              <a:rPr lang="en-US" dirty="0" err="1"/>
              <a:t>hypervigilant</a:t>
            </a:r>
            <a:r>
              <a:rPr lang="en-US" dirty="0"/>
              <a:t> to signs of threat in other social contexts (Dodge et al., 1995).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t>
            </a:r>
            <a:r>
              <a:rPr lang="en-US" dirty="0" err="1"/>
              <a:t>hypervigilant</a:t>
            </a:r>
            <a:r>
              <a:rPr lang="en-US" dirty="0"/>
              <a:t> processing pattern, though adaptive in actual threat situations, might serve to fuel aggressive and hostile reactions in peer interactions, leading to negative feedback from peers that in turn serves to reinforce and nurture aggressive dispositions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22</a:t>
            </a:fld>
            <a:endParaRPr lang="en-US"/>
          </a:p>
        </p:txBody>
      </p:sp>
    </p:spTree>
    <p:extLst>
      <p:ext uri="{BB962C8B-B14F-4D97-AF65-F5344CB8AC3E}">
        <p14:creationId xmlns:p14="http://schemas.microsoft.com/office/powerpoint/2010/main" val="120667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carried into adulthood for those exposed to more severe and</a:t>
            </a:r>
            <a:r>
              <a:rPr lang="en-US" baseline="0" dirty="0"/>
              <a:t> frequent violence</a:t>
            </a:r>
          </a:p>
          <a:p>
            <a:endParaRPr lang="en-US" baseline="0" dirty="0"/>
          </a:p>
          <a:p>
            <a:r>
              <a:rPr lang="en-US" b="1" baseline="0" dirty="0"/>
              <a:t>Cumulative impact or sleeper effect?</a:t>
            </a:r>
          </a:p>
          <a:p>
            <a:r>
              <a:rPr lang="en-US" baseline="0" dirty="0"/>
              <a:t>Association between IPV exposure and child adjustment problems grows overtime: increases by 40% EB and 117% internalizing; </a:t>
            </a:r>
            <a:r>
              <a:rPr lang="en-US" b="1" baseline="0" dirty="0"/>
              <a:t>child may appear to be doing fine right at assessment, and exposure/trauma symptoms may be masked until later developmental stages (newly exposed)</a:t>
            </a:r>
          </a:p>
          <a:p>
            <a:endParaRPr lang="en-US" b="1" baseline="0" dirty="0"/>
          </a:p>
          <a:p>
            <a:r>
              <a:rPr lang="en-US" sz="1200" b="0" i="0" u="none" strike="noStrike" kern="1200" baseline="0" dirty="0">
                <a:solidFill>
                  <a:schemeClr val="tx1"/>
                </a:solidFill>
                <a:latin typeface="+mn-lt"/>
                <a:ea typeface="+mn-ea"/>
                <a:cs typeface="+mn-cs"/>
              </a:rPr>
              <a:t>Finding that the link between IPV exposure and child externalizing and internalizing problems strengthens over time is consistent with the idea of a sleeper effect.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Rather, their emergence is a process: They unfold and may crystallize over time in the context of events and experiences that often occur after the IPV.</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might include the development of harmful cognitions, such as insecurity or doubts about the stability of the family system or the safety of one or both parents (Bergman, Cummings, &amp; Davies, 2014; </a:t>
            </a:r>
            <a:r>
              <a:rPr lang="en-US" sz="1200" b="0" i="0" u="none" strike="noStrike" kern="1200" baseline="0" dirty="0" err="1">
                <a:solidFill>
                  <a:schemeClr val="tx1"/>
                </a:solidFill>
                <a:latin typeface="+mn-lt"/>
                <a:ea typeface="+mn-ea"/>
                <a:cs typeface="+mn-cs"/>
              </a:rPr>
              <a:t>Fosco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DeBoard</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Grych</a:t>
            </a:r>
            <a:r>
              <a:rPr lang="en-US" sz="1200" b="0" i="0" u="none" strike="noStrike" kern="1200" baseline="0" dirty="0">
                <a:solidFill>
                  <a:schemeClr val="tx1"/>
                </a:solidFill>
                <a:latin typeface="+mn-lt"/>
                <a:ea typeface="+mn-ea"/>
                <a:cs typeface="+mn-cs"/>
              </a:rPr>
              <a:t>, 2007). It might also include the development of harmful reactions to IPV, such as attempts to intervene and stop their parents' violence (Jouriles, Rosenfield, McDonald, &amp; Mueller, 2014).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hypothesis is that it is not a sleeper effect at all. Rather, the stronger associations are a result of cumulative effects of IPV over time. Specifically, children's exposure to IPV rarely happens as a single occurrence; it is often a repeated occurrence and in some families it is chronic (Margolin et al., 2009).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the longer lag allows for the effects of greater cumulative exposure to IPV to be captured, and the stronger associations simply reflect</a:t>
            </a:r>
          </a:p>
          <a:p>
            <a:r>
              <a:rPr lang="en-US" sz="1200" b="0" i="0" u="none" strike="noStrike" kern="1200" baseline="0" dirty="0">
                <a:solidFill>
                  <a:schemeClr val="tx1"/>
                </a:solidFill>
                <a:latin typeface="+mn-lt"/>
                <a:ea typeface="+mn-ea"/>
                <a:cs typeface="+mn-cs"/>
              </a:rPr>
              <a:t>this.</a:t>
            </a:r>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25</a:t>
            </a:fld>
            <a:endParaRPr lang="en-US"/>
          </a:p>
        </p:txBody>
      </p:sp>
    </p:spTree>
    <p:extLst>
      <p:ext uri="{BB962C8B-B14F-4D97-AF65-F5344CB8AC3E}">
        <p14:creationId xmlns:p14="http://schemas.microsoft.com/office/powerpoint/2010/main" val="156310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ACE STUDY: one of the largest investigations of childhood abuse and neglect and later-life health and well-being.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17,000 Health Maintenance Organization members from Southern California </a:t>
            </a:r>
            <a:r>
              <a:rPr lang="en-US" sz="1200" b="1" i="0" kern="1200" dirty="0">
                <a:solidFill>
                  <a:schemeClr val="tx1"/>
                </a:solidFill>
                <a:effectLst/>
                <a:latin typeface="+mn-lt"/>
                <a:ea typeface="+mn-ea"/>
                <a:cs typeface="+mn-cs"/>
              </a:rPr>
              <a:t>receiving physical exams completed confidential surveys regarding their childhood experiences and current health status and behaviors.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Adverse Childhood Experiences (ACEs) are common. Almost two-thirds of study participants reported at least one ACE, and more than one in five reported three or more ACEs.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ACE score, a total sum of the different categories of ACEs reported by participants, is used to assess cumulative childhood stress. </a:t>
            </a:r>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27</a:t>
            </a:fld>
            <a:endParaRPr lang="en-US"/>
          </a:p>
        </p:txBody>
      </p:sp>
    </p:spTree>
    <p:extLst>
      <p:ext uri="{BB962C8B-B14F-4D97-AF65-F5344CB8AC3E}">
        <p14:creationId xmlns:p14="http://schemas.microsoft.com/office/powerpoint/2010/main" val="150986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Study findings repeatedly reveal a graded </a:t>
            </a:r>
            <a:r>
              <a:rPr lang="en-US" sz="1200" b="0" i="0" u="sng" kern="1200" dirty="0">
                <a:solidFill>
                  <a:schemeClr val="tx1"/>
                </a:solidFill>
                <a:effectLst/>
                <a:latin typeface="+mn-lt"/>
                <a:ea typeface="+mn-ea"/>
                <a:cs typeface="+mn-cs"/>
              </a:rPr>
              <a:t>dose-response</a:t>
            </a:r>
            <a:r>
              <a:rPr lang="en-US" sz="1200" b="0" i="0" kern="1200" dirty="0">
                <a:solidFill>
                  <a:schemeClr val="tx1"/>
                </a:solidFill>
                <a:effectLst/>
                <a:latin typeface="+mn-lt"/>
                <a:ea typeface="+mn-ea"/>
                <a:cs typeface="+mn-cs"/>
              </a:rPr>
              <a:t> relationship between ACEs and negative health and well-being outcomes across the life course.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Dose-response describes the change in an outcome (e.g., alcoholism) associated with differing levels of exposure (or doses) to a stressor (e.g. ACEs). A graded dose-response means that as the dose of the stressor increases the intensity of the outcome also increases.</a:t>
            </a:r>
            <a:endParaRPr lang="en-US" b="1" dirty="0"/>
          </a:p>
          <a:p>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29</a:t>
            </a:fld>
            <a:endParaRPr lang="en-US"/>
          </a:p>
        </p:txBody>
      </p:sp>
    </p:spTree>
    <p:extLst>
      <p:ext uri="{BB962C8B-B14F-4D97-AF65-F5344CB8AC3E}">
        <p14:creationId xmlns:p14="http://schemas.microsoft.com/office/powerpoint/2010/main" val="208588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a:t>
            </a:r>
            <a:r>
              <a:rPr lang="en-US" b="1" baseline="0" dirty="0"/>
              <a:t> this presentation, I’ll largely be talking about violence and abuse perpetrated by a male partner toward a female partner. </a:t>
            </a:r>
          </a:p>
          <a:p>
            <a:pPr marL="171450" indent="-171450">
              <a:buFont typeface="Arial" panose="020B0604020202020204" pitchFamily="34" charset="0"/>
              <a:buChar char="•"/>
            </a:pPr>
            <a:r>
              <a:rPr lang="en-US" b="0" baseline="0" dirty="0"/>
              <a:t>The reasons for this is because…</a:t>
            </a:r>
          </a:p>
          <a:p>
            <a:pPr marL="171450" indent="-171450">
              <a:buFont typeface="Arial" panose="020B0604020202020204" pitchFamily="34" charset="0"/>
              <a:buChar char="•"/>
            </a:pPr>
            <a:r>
              <a:rPr lang="en-US" b="0" baseline="0" dirty="0"/>
              <a:t>But also, much of what we know about the impact of DV exposure is either without recognizing the gender of the </a:t>
            </a:r>
            <a:r>
              <a:rPr lang="en-US" b="0" baseline="0" dirty="0" err="1"/>
              <a:t>pepertrator</a:t>
            </a:r>
            <a:r>
              <a:rPr lang="en-US" b="0" baseline="0" dirty="0"/>
              <a:t> and/or victim, or a predominant focus on father-mother perpetrated DV</a:t>
            </a:r>
          </a:p>
          <a:p>
            <a:pPr marL="171450" indent="-171450">
              <a:buFont typeface="Arial" panose="020B0604020202020204" pitchFamily="34" charset="0"/>
              <a:buChar char="•"/>
            </a:pPr>
            <a:r>
              <a:rPr lang="en-US" b="0" baseline="0" dirty="0"/>
              <a:t>There are no studies that I am aware of that examine the impact of DV exposure in the context of same-sex relationships, such that the large body of literature on youth’s DV exposure experiences are in the context of exposure to DV perpetrated by one different gender partner (man) against another (woman)</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sz="1200" dirty="0"/>
              <a:t>1/4 women will experience DV in their lifetime &amp; ….</a:t>
            </a:r>
          </a:p>
          <a:p>
            <a:pPr marL="171450" indent="-171450">
              <a:buFont typeface="Arial" panose="020B0604020202020204" pitchFamily="34" charset="0"/>
              <a:buChar cha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Key risk factors include pattern of coercive control, history of strangulation, access to firearms, and unemployment</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30E3C366-3C3E-40C2-8DD7-9399B55A6E6C}" type="slidenum">
              <a:rPr lang="en-US" smtClean="0"/>
              <a:t>3</a:t>
            </a:fld>
            <a:endParaRPr lang="en-US"/>
          </a:p>
        </p:txBody>
      </p:sp>
    </p:spTree>
    <p:extLst>
      <p:ext uri="{BB962C8B-B14F-4D97-AF65-F5344CB8AC3E}">
        <p14:creationId xmlns:p14="http://schemas.microsoft.com/office/powerpoint/2010/main" val="387451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t>
            </a:r>
          </a:p>
        </p:txBody>
      </p:sp>
      <p:sp>
        <p:nvSpPr>
          <p:cNvPr id="4" name="Slide Number Placeholder 3"/>
          <p:cNvSpPr>
            <a:spLocks noGrp="1"/>
          </p:cNvSpPr>
          <p:nvPr>
            <p:ph type="sldNum" sz="quarter" idx="10"/>
          </p:nvPr>
        </p:nvSpPr>
        <p:spPr/>
        <p:txBody>
          <a:bodyPr/>
          <a:lstStyle/>
          <a:p>
            <a:fld id="{30E3C366-3C3E-40C2-8DD7-9399B55A6E6C}" type="slidenum">
              <a:rPr lang="en-US" smtClean="0"/>
              <a:t>30</a:t>
            </a:fld>
            <a:endParaRPr lang="en-US"/>
          </a:p>
        </p:txBody>
      </p:sp>
    </p:spTree>
    <p:extLst>
      <p:ext uri="{BB962C8B-B14F-4D97-AF65-F5344CB8AC3E}">
        <p14:creationId xmlns:p14="http://schemas.microsoft.com/office/powerpoint/2010/main" val="13447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Developmental psychopathology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(e.g., key regulatory competencies) like emotion regulation; theorizes that young children</a:t>
            </a:r>
            <a:r>
              <a:rPr lang="en-US" sz="1200" baseline="0" dirty="0"/>
              <a:t> are more vulnerable because they have not had time to develop competencies that are promotive of resilience and wellbeing later in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Lack of emotion regulation may make it difficult to establish positive peer groups – make them more likely to affiliate with deviant or aggressive peers</a:t>
            </a:r>
            <a:endParaRPr lang="en-US" sz="1200" dirty="0"/>
          </a:p>
          <a:p>
            <a:pPr marL="171450" indent="-171450">
              <a:buFont typeface="Arial" panose="020B0604020202020204" pitchFamily="34" charset="0"/>
              <a:buChar char="•"/>
            </a:pPr>
            <a:endParaRPr lang="en-US" b="0" dirty="0"/>
          </a:p>
          <a:p>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31</a:t>
            </a:fld>
            <a:endParaRPr lang="en-US"/>
          </a:p>
        </p:txBody>
      </p:sp>
    </p:spTree>
    <p:extLst>
      <p:ext uri="{BB962C8B-B14F-4D97-AF65-F5344CB8AC3E}">
        <p14:creationId xmlns:p14="http://schemas.microsoft.com/office/powerpoint/2010/main" val="288681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r>
              <a:rPr lang="en-US" b="1" dirty="0"/>
              <a:t>Despite the host of risk factors associated with DV exposure, a sizable percentage of youth exposed to DV demonstrate resilience and healthy adaptation over time</a:t>
            </a:r>
          </a:p>
          <a:p>
            <a:endParaRPr lang="en-US" b="1" dirty="0"/>
          </a:p>
          <a:p>
            <a:r>
              <a:rPr lang="en-US" dirty="0"/>
              <a:t>Automatically</a:t>
            </a:r>
            <a:r>
              <a:rPr lang="en-US" baseline="0" dirty="0"/>
              <a:t> d</a:t>
            </a:r>
            <a:r>
              <a:rPr lang="en-US" dirty="0"/>
              <a:t>efining</a:t>
            </a:r>
            <a:r>
              <a:rPr lang="en-US" baseline="0" dirty="0"/>
              <a:t> witnessing as maltreatment is a mistake – Jeffrey </a:t>
            </a:r>
            <a:r>
              <a:rPr lang="en-US" baseline="0" dirty="0" err="1"/>
              <a:t>Edleson</a:t>
            </a:r>
            <a:endParaRPr lang="en-US" baseline="0" dirty="0"/>
          </a:p>
          <a:p>
            <a:pPr marL="171450" indent="-171450">
              <a:buFont typeface="Arial" panose="020B0604020202020204" pitchFamily="34" charset="0"/>
              <a:buChar char="•"/>
            </a:pPr>
            <a:r>
              <a:rPr lang="en-US" baseline="0" dirty="0"/>
              <a:t>Ignore battered mothers’ efforts to develop safe environments for their children and themselves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30E3C366-3C3E-40C2-8DD7-9399B55A6E6C}" type="slidenum">
              <a:rPr lang="en-US" smtClean="0"/>
              <a:t>32</a:t>
            </a:fld>
            <a:endParaRPr lang="en-US"/>
          </a:p>
        </p:txBody>
      </p:sp>
    </p:spTree>
    <p:extLst>
      <p:ext uri="{BB962C8B-B14F-4D97-AF65-F5344CB8AC3E}">
        <p14:creationId xmlns:p14="http://schemas.microsoft.com/office/powerpoint/2010/main" val="125877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child who shows resilience in some domains but difficulties in others does not indicate a lack of resilience, but rather illuminates the multidimensionality of the construct of resilience (</a:t>
            </a:r>
            <a:r>
              <a:rPr lang="en-US" sz="1200" kern="1200" dirty="0" err="1">
                <a:solidFill>
                  <a:schemeClr val="tx1"/>
                </a:solidFill>
                <a:effectLst/>
                <a:latin typeface="+mn-lt"/>
                <a:ea typeface="+mn-ea"/>
                <a:cs typeface="+mn-cs"/>
              </a:rPr>
              <a:t>Luthar</a:t>
            </a:r>
            <a:r>
              <a:rPr lang="en-US" sz="1200" kern="1200" dirty="0">
                <a:solidFill>
                  <a:schemeClr val="tx1"/>
                </a:solidFill>
                <a:effectLst/>
                <a:latin typeface="+mn-lt"/>
                <a:ea typeface="+mn-ea"/>
                <a:cs typeface="+mn-cs"/>
              </a:rPr>
              <a:t> et 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Prevention &amp; Intervention Efforts: </a:t>
            </a:r>
            <a:r>
              <a:rPr lang="en-US" b="1" dirty="0"/>
              <a:t>helping DV-exposed youth </a:t>
            </a:r>
            <a:r>
              <a:rPr lang="en-US" b="1" i="1" dirty="0"/>
              <a:t>use </a:t>
            </a:r>
            <a:r>
              <a:rPr lang="en-US" b="1" dirty="0"/>
              <a:t>their experiences as tools for navigating future romantic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Used their DV exposure experiences to help guide their partner selection, relationship maintenance and dissolution, and “red flag” detection skills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E3C366-3C3E-40C2-8DD7-9399B55A6E6C}" type="slidenum">
              <a:rPr lang="en-US" smtClean="0"/>
              <a:t>33</a:t>
            </a:fld>
            <a:endParaRPr lang="en-US"/>
          </a:p>
        </p:txBody>
      </p:sp>
    </p:spTree>
    <p:extLst>
      <p:ext uri="{BB962C8B-B14F-4D97-AF65-F5344CB8AC3E}">
        <p14:creationId xmlns:p14="http://schemas.microsoft.com/office/powerpoint/2010/main" val="213100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I’M GOING TO CONCLUDE WITH A QUOTE FROM A YOUNG</a:t>
            </a:r>
            <a:r>
              <a:rPr lang="en-US" sz="1200" b="1" i="0" kern="1200" baseline="0" dirty="0">
                <a:solidFill>
                  <a:schemeClr val="tx1"/>
                </a:solidFill>
                <a:effectLst/>
                <a:latin typeface="+mn-lt"/>
                <a:ea typeface="+mn-ea"/>
                <a:cs typeface="+mn-cs"/>
              </a:rPr>
              <a:t> ADULT WHOSE MOTHER PARTICIPATED IN ONE OF MY STUDIES. SHE HAS REMAINED IN TOUCH WITH ME OVER THE YEARS, AS SHE IS VERY INTERESTED IN RESEARCH ON DV EXPOSURE AND RESILIENCE. I ASKED HER TO ANSWER THE QUESTION: </a:t>
            </a:r>
            <a:r>
              <a:rPr lang="en-US" sz="1200" b="0" i="0" kern="1200" dirty="0">
                <a:solidFill>
                  <a:schemeClr val="tx1"/>
                </a:solidFill>
                <a:effectLst/>
                <a:latin typeface="+mn-lt"/>
                <a:ea typeface="+mn-ea"/>
                <a:cs typeface="+mn-cs"/>
              </a:rPr>
              <a:t>what would you want professionals working with adolescents to know about you and other folks who have had similar backgrounds?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Here</a:t>
            </a:r>
            <a:r>
              <a:rPr lang="en-US" sz="1200" b="1" i="0" kern="1200" baseline="0" dirty="0">
                <a:solidFill>
                  <a:schemeClr val="tx1"/>
                </a:solidFill>
                <a:effectLst/>
                <a:latin typeface="+mn-lt"/>
                <a:ea typeface="+mn-ea"/>
                <a:cs typeface="+mn-cs"/>
              </a:rPr>
              <a:t> is her response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2D2BC7-C589-48B6-834B-CA222E431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47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E3C366-3C3E-40C2-8DD7-9399B55A6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5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Zinzow</a:t>
            </a:r>
            <a:r>
              <a:rPr lang="en-US" dirty="0"/>
              <a:t> and colleagues (2009) obtained a lifetime estimate of 9 percent in the National Survey of Adolescents–Replication (NSA–R), but their sample included only adolescents and included only violence between parents</a:t>
            </a:r>
          </a:p>
          <a:p>
            <a:r>
              <a:rPr lang="en-US" dirty="0"/>
              <a:t>Further, they assessed only severe forms of physical violence, so in many ways their estimate is less comparable to most national data on IPV, which typically include a wide range of acts. </a:t>
            </a:r>
          </a:p>
          <a:p>
            <a:endParaRPr lang="en-US" dirty="0"/>
          </a:p>
          <a:p>
            <a:r>
              <a:rPr lang="en-US" dirty="0"/>
              <a:t>Approximately 1 in 15 youth, or 6.6 percent, had been exposed to some form of physical assault between their parents in the past year. A roughly equivalent percentage, 5.7 percent, was exposed to psychological/ emotional IPV (verbal threats, punching walls, and throwing, breaking, or destroying household items) in the past year. If exposure to other forms of family violence is included, such as parental assaults on other children or assaults between teen or adult relatives in the household, then one in nine youth (11.1 percent) were exposed to physical or psychological violence in the family during the previous year.</a:t>
            </a:r>
          </a:p>
        </p:txBody>
      </p:sp>
      <p:sp>
        <p:nvSpPr>
          <p:cNvPr id="4" name="Slide Number Placeholder 3"/>
          <p:cNvSpPr>
            <a:spLocks noGrp="1"/>
          </p:cNvSpPr>
          <p:nvPr>
            <p:ph type="sldNum" sz="quarter" idx="10"/>
          </p:nvPr>
        </p:nvSpPr>
        <p:spPr/>
        <p:txBody>
          <a:bodyPr/>
          <a:lstStyle/>
          <a:p>
            <a:fld id="{30E3C366-3C3E-40C2-8DD7-9399B55A6E6C}" type="slidenum">
              <a:rPr lang="en-US" smtClean="0"/>
              <a:t>4</a:t>
            </a:fld>
            <a:endParaRPr lang="en-US"/>
          </a:p>
        </p:txBody>
      </p:sp>
    </p:spTree>
    <p:extLst>
      <p:ext uri="{BB962C8B-B14F-4D97-AF65-F5344CB8AC3E}">
        <p14:creationId xmlns:p14="http://schemas.microsoft.com/office/powerpoint/2010/main" val="250345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28% of adolescents (14-17) reported exposure to physical DV. </a:t>
            </a:r>
          </a:p>
          <a:p>
            <a:pPr marL="171450" indent="-171450">
              <a:buFont typeface="Arial" panose="020B0604020202020204" pitchFamily="34" charset="0"/>
              <a:buChar char="•"/>
            </a:pPr>
            <a:r>
              <a:rPr lang="en-US" i="1" dirty="0"/>
              <a:t>Age of youth was strongly associated with DV exposure (older age means longer exposure),</a:t>
            </a:r>
            <a:r>
              <a:rPr lang="en-US" i="1" baseline="0" dirty="0"/>
              <a:t> so if we only look at oldest group of children, we would see a higher prevalence rate of lifetime exposure. </a:t>
            </a:r>
          </a:p>
          <a:p>
            <a:pPr marL="171450" indent="-171450">
              <a:buFont typeface="Arial" panose="020B0604020202020204" pitchFamily="34" charset="0"/>
              <a:buChar char="•"/>
            </a:pPr>
            <a:r>
              <a:rPr lang="en-US" b="1" i="0" baseline="0" dirty="0"/>
              <a:t>No</a:t>
            </a:r>
            <a:r>
              <a:rPr lang="en-US" b="1" dirty="0"/>
              <a:t> significant differences by age in past-year exposure to physical IPV</a:t>
            </a:r>
          </a:p>
          <a:p>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5</a:t>
            </a:fld>
            <a:endParaRPr lang="en-US"/>
          </a:p>
        </p:txBody>
      </p:sp>
    </p:spTree>
    <p:extLst>
      <p:ext uri="{BB962C8B-B14F-4D97-AF65-F5344CB8AC3E}">
        <p14:creationId xmlns:p14="http://schemas.microsoft.com/office/powerpoint/2010/main" val="357919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Y’ALL Project</a:t>
            </a:r>
            <a:r>
              <a:rPr lang="en-US" b="1" baseline="0" dirty="0"/>
              <a:t> to reference quotes</a:t>
            </a:r>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6</a:t>
            </a:fld>
            <a:endParaRPr lang="en-US"/>
          </a:p>
        </p:txBody>
      </p:sp>
    </p:spTree>
    <p:extLst>
      <p:ext uri="{BB962C8B-B14F-4D97-AF65-F5344CB8AC3E}">
        <p14:creationId xmlns:p14="http://schemas.microsoft.com/office/powerpoint/2010/main" val="244353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most of these next exposure types,</a:t>
            </a:r>
            <a:r>
              <a:rPr lang="en-US" b="1" baseline="0" dirty="0"/>
              <a:t> I’m going to utilize some quotes from participants in one of my studies. This study focused on young adults who were exposed to father-mother perpetrated DV during their childhood and adolescence. I’ll tell you more about this study in a little bit, but for now, these quotes exemplify the ways in which youth could be exposed to physical violence aside from or in addition to witnessing the violence.</a:t>
            </a:r>
            <a:endParaRPr lang="en-US" b="1" dirty="0"/>
          </a:p>
        </p:txBody>
      </p:sp>
      <p:sp>
        <p:nvSpPr>
          <p:cNvPr id="4" name="Slide Number Placeholder 3"/>
          <p:cNvSpPr>
            <a:spLocks noGrp="1"/>
          </p:cNvSpPr>
          <p:nvPr>
            <p:ph type="sldNum" sz="quarter" idx="10"/>
          </p:nvPr>
        </p:nvSpPr>
        <p:spPr/>
        <p:txBody>
          <a:bodyPr/>
          <a:lstStyle/>
          <a:p>
            <a:fld id="{30E3C366-3C3E-40C2-8DD7-9399B55A6E6C}" type="slidenum">
              <a:rPr lang="en-US" smtClean="0"/>
              <a:t>7</a:t>
            </a:fld>
            <a:endParaRPr lang="en-US"/>
          </a:p>
        </p:txBody>
      </p:sp>
    </p:spTree>
    <p:extLst>
      <p:ext uri="{BB962C8B-B14F-4D97-AF65-F5344CB8AC3E}">
        <p14:creationId xmlns:p14="http://schemas.microsoft.com/office/powerpoint/2010/main" val="12844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survey of police incidents revealed that 11 percent of calls to police were made by youth exposed to family violence (</a:t>
            </a:r>
            <a:r>
              <a:rPr lang="en-US" dirty="0" err="1"/>
              <a:t>Fantuzzo</a:t>
            </a:r>
            <a:r>
              <a:rPr lang="en-US" dirty="0"/>
              <a:t> et al., 1997). </a:t>
            </a:r>
          </a:p>
          <a:p>
            <a:endParaRPr lang="en-US" dirty="0"/>
          </a:p>
          <a:p>
            <a:r>
              <a:rPr lang="en-US" dirty="0"/>
              <a:t>In a clinical sample, more than one-half of youth had yelled at their parents during a fight or tried to get away from the fighting (</a:t>
            </a:r>
            <a:r>
              <a:rPr lang="en-US" dirty="0" err="1"/>
              <a:t>Edleson</a:t>
            </a:r>
            <a:r>
              <a:rPr lang="en-US" dirty="0"/>
              <a:t>, Shin, and Armendariz, 2008). </a:t>
            </a:r>
          </a:p>
          <a:p>
            <a:endParaRPr lang="en-US" dirty="0"/>
          </a:p>
          <a:p>
            <a:r>
              <a:rPr lang="en-US" b="1" dirty="0"/>
              <a:t>Give some context to Lisa</a:t>
            </a:r>
          </a:p>
        </p:txBody>
      </p:sp>
      <p:sp>
        <p:nvSpPr>
          <p:cNvPr id="4" name="Slide Number Placeholder 3"/>
          <p:cNvSpPr>
            <a:spLocks noGrp="1"/>
          </p:cNvSpPr>
          <p:nvPr>
            <p:ph type="sldNum" sz="quarter" idx="10"/>
          </p:nvPr>
        </p:nvSpPr>
        <p:spPr/>
        <p:txBody>
          <a:bodyPr/>
          <a:lstStyle/>
          <a:p>
            <a:fld id="{30E3C366-3C3E-40C2-8DD7-9399B55A6E6C}" type="slidenum">
              <a:rPr lang="en-US" smtClean="0"/>
              <a:t>8</a:t>
            </a:fld>
            <a:endParaRPr lang="en-US"/>
          </a:p>
        </p:txBody>
      </p:sp>
    </p:spTree>
    <p:extLst>
      <p:ext uri="{BB962C8B-B14F-4D97-AF65-F5344CB8AC3E}">
        <p14:creationId xmlns:p14="http://schemas.microsoft.com/office/powerpoint/2010/main" val="327094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immediate type of exposure, </a:t>
            </a:r>
            <a:r>
              <a:rPr lang="en-US" dirty="0" err="1"/>
              <a:t>eyewitnessing</a:t>
            </a:r>
            <a:r>
              <a:rPr lang="en-US" dirty="0"/>
              <a:t>, was by far the most common, accounting for 65 to 86 percent of all exposure. Other types of exposure nonetheless add significantly to the total, especially hearing but not seeing the violence.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youth exposed to family violence, including 90 percent of those exposed to IPV, saw the violence, as opposed to hearing it or other indirect forms of exposure</a:t>
            </a:r>
          </a:p>
          <a:p>
            <a:endParaRPr lang="en-US" dirty="0"/>
          </a:p>
          <a:p>
            <a:r>
              <a:rPr lang="en-US" sz="1200" kern="1200" dirty="0">
                <a:solidFill>
                  <a:schemeClr val="tx1"/>
                </a:solidFill>
                <a:effectLst/>
                <a:latin typeface="+mn-lt"/>
                <a:ea typeface="+mn-ea"/>
                <a:cs typeface="+mn-cs"/>
              </a:rPr>
              <a:t>She came home one morning and it was like 6am</a:t>
            </a:r>
            <a:r>
              <a:rPr lang="en-US" sz="1200" kern="1200" baseline="0" dirty="0">
                <a:solidFill>
                  <a:schemeClr val="tx1"/>
                </a:solidFill>
                <a:effectLst/>
                <a:latin typeface="+mn-lt"/>
                <a:ea typeface="+mn-ea"/>
                <a:cs typeface="+mn-cs"/>
              </a:rPr>
              <a:t> [from the family restaurant], and </a:t>
            </a:r>
            <a:r>
              <a:rPr lang="en-US" sz="1200" kern="1200" dirty="0">
                <a:solidFill>
                  <a:schemeClr val="tx1"/>
                </a:solidFill>
                <a:effectLst/>
                <a:latin typeface="+mn-lt"/>
                <a:ea typeface="+mn-ea"/>
                <a:cs typeface="+mn-cs"/>
              </a:rPr>
              <a:t>they started arguing or whatever.</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 woke up to the arguing and loud voices and all of that stuff,</a:t>
            </a:r>
            <a:r>
              <a:rPr lang="en-US" sz="1200" kern="1200" baseline="0" dirty="0">
                <a:solidFill>
                  <a:schemeClr val="tx1"/>
                </a:solidFill>
                <a:effectLst/>
                <a:latin typeface="+mn-lt"/>
                <a:ea typeface="+mn-ea"/>
                <a:cs typeface="+mn-cs"/>
              </a:rPr>
              <a:t> and then I saw </a:t>
            </a:r>
            <a:r>
              <a:rPr lang="en-US" sz="1200" kern="1200" dirty="0">
                <a:solidFill>
                  <a:schemeClr val="tx1"/>
                </a:solidFill>
                <a:effectLst/>
                <a:latin typeface="+mn-lt"/>
                <a:ea typeface="+mn-ea"/>
                <a:cs typeface="+mn-cs"/>
              </a:rPr>
              <a:t>my dad was just dragging my mom down the hallway… by her arm or something.</a:t>
            </a:r>
            <a:r>
              <a:rPr lang="en-US" sz="1200" kern="1200" baseline="0" dirty="0">
                <a:solidFill>
                  <a:schemeClr val="tx1"/>
                </a:solidFill>
                <a:effectLst/>
                <a:latin typeface="+mn-lt"/>
                <a:ea typeface="+mn-ea"/>
                <a:cs typeface="+mn-cs"/>
              </a:rPr>
              <a:t> But, </a:t>
            </a:r>
            <a:r>
              <a:rPr lang="en-US" sz="1200" kern="1200" dirty="0">
                <a:solidFill>
                  <a:schemeClr val="tx1"/>
                </a:solidFill>
                <a:effectLst/>
                <a:latin typeface="+mn-lt"/>
                <a:ea typeface="+mn-ea"/>
                <a:cs typeface="+mn-cs"/>
              </a:rPr>
              <a:t>he was telling her to stand up or whatever.</a:t>
            </a:r>
            <a:r>
              <a:rPr lang="en-US" sz="1200" kern="1200" baseline="0" dirty="0">
                <a:solidFill>
                  <a:schemeClr val="tx1"/>
                </a:solidFill>
                <a:effectLst/>
                <a:latin typeface="+mn-lt"/>
                <a:ea typeface="+mn-ea"/>
                <a:cs typeface="+mn-cs"/>
              </a:rPr>
              <a:t> But then the </a:t>
            </a:r>
            <a:r>
              <a:rPr lang="en-US" sz="1200" kern="1200" dirty="0">
                <a:solidFill>
                  <a:schemeClr val="tx1"/>
                </a:solidFill>
                <a:effectLst/>
                <a:latin typeface="+mn-lt"/>
                <a:ea typeface="+mn-ea"/>
                <a:cs typeface="+mn-cs"/>
              </a:rPr>
              <a:t>baseboard or whatever kind of hurt her, and she was naked because she was going to go take a shower. So she came into my room, and we got her some clothes. </a:t>
            </a:r>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11</a:t>
            </a:fld>
            <a:endParaRPr lang="en-US"/>
          </a:p>
        </p:txBody>
      </p:sp>
    </p:spTree>
    <p:extLst>
      <p:ext uri="{BB962C8B-B14F-4D97-AF65-F5344CB8AC3E}">
        <p14:creationId xmlns:p14="http://schemas.microsoft.com/office/powerpoint/2010/main" val="105688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I stopped after the first 4 or 5 times because I was tired of getting thrown. My dad would like literally pick me up and throw me across the room to get me out of the way.</a:t>
            </a:r>
            <a:endParaRPr lang="en-US" dirty="0"/>
          </a:p>
        </p:txBody>
      </p:sp>
      <p:sp>
        <p:nvSpPr>
          <p:cNvPr id="4" name="Slide Number Placeholder 3"/>
          <p:cNvSpPr>
            <a:spLocks noGrp="1"/>
          </p:cNvSpPr>
          <p:nvPr>
            <p:ph type="sldNum" sz="quarter" idx="10"/>
          </p:nvPr>
        </p:nvSpPr>
        <p:spPr/>
        <p:txBody>
          <a:bodyPr/>
          <a:lstStyle/>
          <a:p>
            <a:fld id="{30E3C366-3C3E-40C2-8DD7-9399B55A6E6C}" type="slidenum">
              <a:rPr lang="en-US" smtClean="0"/>
              <a:t>12</a:t>
            </a:fld>
            <a:endParaRPr lang="en-US"/>
          </a:p>
        </p:txBody>
      </p:sp>
    </p:spTree>
    <p:extLst>
      <p:ext uri="{BB962C8B-B14F-4D97-AF65-F5344CB8AC3E}">
        <p14:creationId xmlns:p14="http://schemas.microsoft.com/office/powerpoint/2010/main" val="188488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a:xfrm>
            <a:off x="4302329" y="4021295"/>
            <a:ext cx="576292" cy="57610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457200" y="1449892"/>
            <a:ext cx="8229600" cy="1143000"/>
          </a:xfrm>
        </p:spPr>
        <p:txBody>
          <a:bodyPr/>
          <a:lstStyle>
            <a:lvl1pPr algn="ctr">
              <a:defRPr>
                <a:solidFill>
                  <a:srgbClr val="3B3C3E"/>
                </a:solidFill>
              </a:defRPr>
            </a:lvl1pPr>
          </a:lstStyle>
          <a:p>
            <a:r>
              <a:rPr lang="en-US" dirty="0"/>
              <a:t>Click to edit Master title style</a:t>
            </a:r>
          </a:p>
        </p:txBody>
      </p:sp>
      <p:sp>
        <p:nvSpPr>
          <p:cNvPr id="5" name="Subtitle 2"/>
          <p:cNvSpPr>
            <a:spLocks noGrp="1"/>
          </p:cNvSpPr>
          <p:nvPr>
            <p:ph type="subTitle" idx="1"/>
          </p:nvPr>
        </p:nvSpPr>
        <p:spPr>
          <a:xfrm>
            <a:off x="1371600" y="2694275"/>
            <a:ext cx="6400800" cy="1223675"/>
          </a:xfrm>
        </p:spPr>
        <p:txBody>
          <a:bodyPr/>
          <a:lstStyle>
            <a:lvl1pPr marL="0" indent="0" algn="ctr">
              <a:buNone/>
              <a:defRPr>
                <a:solidFill>
                  <a:srgbClr val="3B3C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UT_logo_RGB.eps"/>
          <p:cNvPicPr>
            <a:picLocks noChangeAspect="1"/>
          </p:cNvPicPr>
          <p:nvPr userDrawn="1"/>
        </p:nvPicPr>
        <p:blipFill rotWithShape="1">
          <a:blip r:embed="rId2" cstate="screen">
            <a:extLst>
              <a:ext uri="{28A0092B-C50C-407E-A947-70E740481C1C}">
                <a14:useLocalDpi xmlns:a14="http://schemas.microsoft.com/office/drawing/2010/main"/>
              </a:ext>
            </a:extLst>
          </a:blip>
          <a:srcRect l="-4524" t="-7509" r="-4657" b="-14348"/>
          <a:stretch/>
        </p:blipFill>
        <p:spPr>
          <a:xfrm>
            <a:off x="3520440" y="4005072"/>
            <a:ext cx="2148840" cy="1517904"/>
          </a:xfrm>
          <a:prstGeom prst="rect">
            <a:avLst/>
          </a:prstGeom>
        </p:spPr>
      </p:pic>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5BA7003-00DC-104B-92AD-B7A90026C1F9}"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233236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Section Header">
    <p:bg>
      <p:bgPr>
        <a:solidFill>
          <a:srgbClr val="FF82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BA7003-00DC-104B-92AD-B7A90026C1F9}" type="datetimeFigureOut">
              <a:rPr lang="en-US" smtClean="0"/>
              <a:pPr/>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
        <p:nvSpPr>
          <p:cNvPr id="6" name="Title 1"/>
          <p:cNvSpPr>
            <a:spLocks noGrp="1"/>
          </p:cNvSpPr>
          <p:nvPr>
            <p:ph type="title"/>
          </p:nvPr>
        </p:nvSpPr>
        <p:spPr>
          <a:xfrm>
            <a:off x="722313" y="4406900"/>
            <a:ext cx="7772400" cy="1362075"/>
          </a:xfrm>
        </p:spPr>
        <p:txBody>
          <a:bodyPr anchor="t">
            <a:normAutofit/>
          </a:bodyPr>
          <a:lstStyle>
            <a:lvl1pPr algn="l">
              <a:defRPr sz="2800" b="1" cap="all">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3474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BA7003-00DC-104B-92AD-B7A90026C1F9}"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15355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BA7003-00DC-104B-92AD-B7A90026C1F9}"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422415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A7003-00DC-104B-92AD-B7A90026C1F9}"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60465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rgbClr val="3B3C3E"/>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solidFill>
                  <a:srgbClr val="3B3C3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1009650" cy="365125"/>
          </a:xfrm>
          <a:prstGeom prst="rect">
            <a:avLst/>
          </a:prstGeom>
        </p:spPr>
        <p:txBody>
          <a:bodyPr/>
          <a:lstStyle/>
          <a:p>
            <a:fld id="{F5BA7003-00DC-104B-92AD-B7A90026C1F9}" type="datetimeFigureOut">
              <a:rPr lang="en-US" smtClean="0"/>
              <a:t>9/28/2020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160397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Large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4B469F6A-6969-FD40-8D37-C59213B3D641}" type="datetimeFigureOut">
              <a:rPr lang="en-US" smtClean="0"/>
              <a:pPr/>
              <a:t>9/28/2020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8411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with Overlaid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2579688"/>
            <a:ext cx="8229600" cy="1143000"/>
          </a:xfrm>
        </p:spPr>
        <p:txBody>
          <a:bodyPr>
            <a:normAutofit/>
          </a:bodyPr>
          <a:lstStyle>
            <a:lvl1pPr algn="ctr">
              <a:defRPr sz="4000" b="1" spc="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5BA7003-00DC-104B-92AD-B7A90026C1F9}" type="datetimeFigureOut">
              <a:rPr lang="en-US" smtClean="0"/>
              <a:pPr/>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20517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4B469F6A-6969-FD40-8D37-C59213B3D641}" type="datetimeFigureOut">
              <a:rPr lang="en-US" smtClean="0"/>
              <a:pPr/>
              <a:t>9/28/2020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10" name="Title 1"/>
          <p:cNvSpPr>
            <a:spLocks noGrp="1"/>
          </p:cNvSpPr>
          <p:nvPr>
            <p:ph type="title"/>
          </p:nvPr>
        </p:nvSpPr>
        <p:spPr>
          <a:xfrm>
            <a:off x="4990444" y="751925"/>
            <a:ext cx="3799498" cy="1588926"/>
          </a:xfrm>
        </p:spPr>
        <p:txBody>
          <a:bodyPr anchor="b"/>
          <a:lstStyle>
            <a:lvl1pPr algn="ctr">
              <a:defRPr sz="2000" b="1">
                <a:solidFill>
                  <a:schemeClr val="tx1"/>
                </a:solidFill>
              </a:defRPr>
            </a:lvl1pPr>
          </a:lstStyle>
          <a:p>
            <a:r>
              <a:rPr lang="en-US" dirty="0"/>
              <a:t>Click to edit Master title style</a:t>
            </a:r>
          </a:p>
        </p:txBody>
      </p:sp>
      <p:sp>
        <p:nvSpPr>
          <p:cNvPr id="11" name="Text Placeholder 3"/>
          <p:cNvSpPr>
            <a:spLocks noGrp="1"/>
          </p:cNvSpPr>
          <p:nvPr>
            <p:ph type="body" sz="half" idx="2"/>
          </p:nvPr>
        </p:nvSpPr>
        <p:spPr>
          <a:xfrm>
            <a:off x="4990444" y="2340851"/>
            <a:ext cx="3799498" cy="3869666"/>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75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4B469F6A-6969-FD40-8D37-C59213B3D641}" type="datetimeFigureOut">
              <a:rPr lang="en-US" smtClean="0"/>
              <a:pPr/>
              <a:t>9/28/2020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9" name="Picture Placeholder 4"/>
          <p:cNvSpPr>
            <a:spLocks noGrp="1"/>
          </p:cNvSpPr>
          <p:nvPr>
            <p:ph type="pic" idx="15"/>
          </p:nvPr>
        </p:nvSpPr>
        <p:spPr>
          <a:xfrm>
            <a:off x="4670424" y="228600"/>
            <a:ext cx="4240119" cy="3845269"/>
          </a:xfrm>
        </p:spPr>
      </p:sp>
      <p:sp>
        <p:nvSpPr>
          <p:cNvPr id="10" name="Picture Placeholder 6"/>
          <p:cNvSpPr>
            <a:spLocks noGrp="1"/>
          </p:cNvSpPr>
          <p:nvPr>
            <p:ph type="pic" sz="quarter" idx="16"/>
          </p:nvPr>
        </p:nvSpPr>
        <p:spPr>
          <a:xfrm>
            <a:off x="4670424" y="4175911"/>
            <a:ext cx="2057400" cy="2039112"/>
          </a:xfrm>
        </p:spPr>
      </p:sp>
      <p:sp>
        <p:nvSpPr>
          <p:cNvPr id="11" name="Picture Placeholder 7"/>
          <p:cNvSpPr>
            <a:spLocks noGrp="1"/>
          </p:cNvSpPr>
          <p:nvPr>
            <p:ph type="pic" sz="quarter" idx="17"/>
          </p:nvPr>
        </p:nvSpPr>
        <p:spPr>
          <a:xfrm>
            <a:off x="6853144" y="4175911"/>
            <a:ext cx="2057400" cy="2039112"/>
          </a:xfrm>
        </p:spPr>
      </p:sp>
    </p:spTree>
    <p:extLst>
      <p:ext uri="{BB962C8B-B14F-4D97-AF65-F5344CB8AC3E}">
        <p14:creationId xmlns:p14="http://schemas.microsoft.com/office/powerpoint/2010/main" val="15894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ig Orange">
    <p:bg>
      <p:bgPr>
        <a:solidFill>
          <a:srgbClr val="FF82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892"/>
            <a:ext cx="8229600" cy="1143000"/>
          </a:xfrm>
        </p:spPr>
        <p:txBody>
          <a:bodyPr/>
          <a:lstStyle>
            <a:lvl1pPr algn="ct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stretch>
            <a:fillRect/>
          </a:stretch>
        </p:blipFill>
        <p:spPr>
          <a:xfrm>
            <a:off x="3578810" y="4021295"/>
            <a:ext cx="1986380" cy="1327108"/>
          </a:xfrm>
          <a:prstGeom prst="rect">
            <a:avLst/>
          </a:prstGeom>
        </p:spPr>
      </p:pic>
      <p:sp>
        <p:nvSpPr>
          <p:cNvPr id="4" name="Subtitle 2"/>
          <p:cNvSpPr>
            <a:spLocks noGrp="1"/>
          </p:cNvSpPr>
          <p:nvPr>
            <p:ph type="subTitle" idx="1"/>
          </p:nvPr>
        </p:nvSpPr>
        <p:spPr>
          <a:xfrm>
            <a:off x="1371600" y="2694275"/>
            <a:ext cx="6400800" cy="122367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0572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95350"/>
          </a:xfrm>
        </p:spPr>
        <p:txBody>
          <a:bodyPr>
            <a:normAutofit/>
          </a:bodyPr>
          <a:lstStyle>
            <a:lvl1pPr>
              <a:defRPr sz="2400"/>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016D1E-C240-F54C-B964-4E8AE0DA4492}" type="datetimeFigureOut">
              <a:rPr lang="en-US" smtClean="0"/>
              <a:t>9/28/2020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46A90C-EDD6-534A-836B-F35EA6B6A503}" type="slidenum">
              <a:rPr lang="en-US" smtClean="0"/>
              <a:t>‹#›</a:t>
            </a:fld>
            <a:endParaRPr lang="en-US"/>
          </a:p>
        </p:txBody>
      </p:sp>
      <p:sp>
        <p:nvSpPr>
          <p:cNvPr id="10" name="Chart Placeholder 9"/>
          <p:cNvSpPr>
            <a:spLocks noGrp="1"/>
          </p:cNvSpPr>
          <p:nvPr>
            <p:ph type="chart" sz="quarter" idx="13"/>
          </p:nvPr>
        </p:nvSpPr>
        <p:spPr>
          <a:xfrm>
            <a:off x="685800" y="1130300"/>
            <a:ext cx="7772400" cy="503555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1519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336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7802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165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680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3900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3161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624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1750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862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9144000" cy="219678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1371600" y="21573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stretch>
            <a:fillRect/>
          </a:stretch>
        </p:blipFill>
        <p:spPr>
          <a:xfrm>
            <a:off x="3578810" y="5072195"/>
            <a:ext cx="1986380" cy="1327108"/>
          </a:xfrm>
          <a:prstGeom prst="rect">
            <a:avLst/>
          </a:prstGeom>
        </p:spPr>
      </p:pic>
      <p:sp>
        <p:nvSpPr>
          <p:cNvPr id="11" name="Title 1"/>
          <p:cNvSpPr>
            <a:spLocks noGrp="1"/>
          </p:cNvSpPr>
          <p:nvPr>
            <p:ph type="ctrTitle"/>
          </p:nvPr>
        </p:nvSpPr>
        <p:spPr>
          <a:xfrm>
            <a:off x="685800" y="396710"/>
            <a:ext cx="77724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791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6649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875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inimal Identit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585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0816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T_logo_RIGHT_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7955" y="6441967"/>
            <a:ext cx="1410369" cy="314711"/>
          </a:xfrm>
          <a:prstGeom prst="rect">
            <a:avLst/>
          </a:prstGeom>
        </p:spPr>
      </p:pic>
    </p:spTree>
    <p:extLst>
      <p:ext uri="{BB962C8B-B14F-4D97-AF65-F5344CB8AC3E}">
        <p14:creationId xmlns:p14="http://schemas.microsoft.com/office/powerpoint/2010/main" val="135044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Your Custom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9503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4950346"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950346"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5851676" y="4313728"/>
            <a:ext cx="2390995" cy="1589757"/>
          </a:xfrm>
          <a:prstGeom prst="rect">
            <a:avLst/>
          </a:prstGeom>
        </p:spPr>
      </p:pic>
    </p:spTree>
    <p:extLst>
      <p:ext uri="{BB962C8B-B14F-4D97-AF65-F5344CB8AC3E}">
        <p14:creationId xmlns:p14="http://schemas.microsoft.com/office/powerpoint/2010/main" val="244603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hoto 1">
    <p:spTree>
      <p:nvGrpSpPr>
        <p:cNvPr id="1" name=""/>
        <p:cNvGrpSpPr/>
        <p:nvPr/>
      </p:nvGrpSpPr>
      <p:grpSpPr>
        <a:xfrm>
          <a:off x="0" y="0"/>
          <a:ext cx="0" cy="0"/>
          <a:chOff x="0" y="0"/>
          <a:chExt cx="0" cy="0"/>
        </a:xfrm>
      </p:grpSpPr>
      <p:pic>
        <p:nvPicPr>
          <p:cNvPr id="9" name="Picture 8" descr="AyresJos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487" y="0"/>
            <a:ext cx="10370676" cy="6868412"/>
          </a:xfrm>
          <a:prstGeom prst="rect">
            <a:avLst/>
          </a:prstGeom>
        </p:spPr>
      </p:pic>
      <p:sp>
        <p:nvSpPr>
          <p:cNvPr id="6" name="Rectangle 5"/>
          <p:cNvSpPr/>
          <p:nvPr userDrawn="1"/>
        </p:nvSpPr>
        <p:spPr>
          <a:xfrm>
            <a:off x="4564442"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442"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5527932" y="4313728"/>
            <a:ext cx="2390995" cy="1589757"/>
          </a:xfrm>
          <a:prstGeom prst="rect">
            <a:avLst/>
          </a:prstGeom>
        </p:spPr>
      </p:pic>
    </p:spTree>
    <p:extLst>
      <p:ext uri="{BB962C8B-B14F-4D97-AF65-F5344CB8AC3E}">
        <p14:creationId xmlns:p14="http://schemas.microsoft.com/office/powerpoint/2010/main" val="4714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pic>
        <p:nvPicPr>
          <p:cNvPr id="7" name="Picture 6" descr="flag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9375"/>
          </a:xfrm>
          <a:prstGeom prst="rect">
            <a:avLst/>
          </a:prstGeom>
        </p:spPr>
      </p:pic>
      <p:sp>
        <p:nvSpPr>
          <p:cNvPr id="4" name="Rectangle 3"/>
          <p:cNvSpPr/>
          <p:nvPr userDrawn="1"/>
        </p:nvSpPr>
        <p:spPr>
          <a:xfrm>
            <a:off x="4564442"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5527932" y="4313728"/>
            <a:ext cx="2390995" cy="1589757"/>
          </a:xfrm>
          <a:prstGeom prst="rect">
            <a:avLst/>
          </a:prstGeom>
        </p:spPr>
      </p:pic>
      <p:sp>
        <p:nvSpPr>
          <p:cNvPr id="9" name="Text Placeholder 8"/>
          <p:cNvSpPr>
            <a:spLocks noGrp="1"/>
          </p:cNvSpPr>
          <p:nvPr>
            <p:ph type="body" sz="quarter" idx="10"/>
          </p:nvPr>
        </p:nvSpPr>
        <p:spPr>
          <a:xfrm>
            <a:off x="4564442" y="649288"/>
            <a:ext cx="4193654" cy="3160712"/>
          </a:xfrm>
        </p:spPr>
        <p:txBody>
          <a:bodyPr anchor="ctr">
            <a:normAutofit/>
          </a:bodyPr>
          <a:lstStyle>
            <a:lvl1pPr>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61489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3C3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1397863" cy="365125"/>
          </a:xfrm>
        </p:spPr>
        <p:txBody>
          <a:bodyPr/>
          <a:lstStyle>
            <a:lvl1pPr>
              <a:defRPr sz="1000">
                <a:solidFill>
                  <a:schemeClr val="bg1"/>
                </a:solidFill>
                <a:latin typeface="Arial"/>
                <a:cs typeface="Arial"/>
              </a:defRPr>
            </a:lvl1pPr>
          </a:lstStyle>
          <a:p>
            <a:fld id="{F5BA7003-00DC-104B-92AD-B7A90026C1F9}" type="datetimeFigureOut">
              <a:rPr lang="en-US" smtClean="0"/>
              <a:pPr/>
              <a:t>9/28/2020</a:t>
            </a:fld>
            <a:endParaRPr lang="en-US" dirty="0"/>
          </a:p>
        </p:txBody>
      </p:sp>
      <p:sp>
        <p:nvSpPr>
          <p:cNvPr id="5" name="Footer Placeholder 4"/>
          <p:cNvSpPr>
            <a:spLocks noGrp="1"/>
          </p:cNvSpPr>
          <p:nvPr>
            <p:ph type="ftr" sz="quarter" idx="11"/>
          </p:nvPr>
        </p:nvSpPr>
        <p:spPr>
          <a:xfrm>
            <a:off x="1855063" y="6356350"/>
            <a:ext cx="2895600" cy="365125"/>
          </a:xfrm>
        </p:spPr>
        <p:txBody>
          <a:bodyPr/>
          <a:lstStyle>
            <a:lvl1pP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12"/>
          </p:nvPr>
        </p:nvSpPr>
        <p:spPr>
          <a:xfrm>
            <a:off x="4750663" y="6356350"/>
            <a:ext cx="2133600" cy="365125"/>
          </a:xfrm>
        </p:spPr>
        <p:txBody>
          <a:bodyPr/>
          <a:lstStyle>
            <a:lvl1pPr>
              <a:defRPr sz="1000">
                <a:solidFill>
                  <a:schemeClr val="bg1"/>
                </a:solidFill>
                <a:latin typeface="Arial"/>
                <a:cs typeface="Arial"/>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64477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Text Block">
    <p:bg>
      <p:bgPr>
        <a:solidFill>
          <a:srgbClr val="FF82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9555"/>
            <a:ext cx="8229600" cy="1143000"/>
          </a:xfrm>
        </p:spPr>
        <p:txBody>
          <a:bodyPr>
            <a:normAutofit/>
          </a:bodyPr>
          <a:lstStyle>
            <a:lvl1pPr algn="ctr">
              <a:defRPr sz="3600" b="0">
                <a:solidFill>
                  <a:schemeClr val="bg1"/>
                </a:solidFill>
                <a:latin typeface="Georgia"/>
                <a:cs typeface="Georgia"/>
              </a:defRPr>
            </a:lvl1pPr>
          </a:lstStyle>
          <a:p>
            <a:r>
              <a:rPr lang="en-US" dirty="0"/>
              <a:t>“Click to edit Master title style”</a:t>
            </a:r>
          </a:p>
        </p:txBody>
      </p:sp>
      <p:sp>
        <p:nvSpPr>
          <p:cNvPr id="3" name="Date Placeholder 2"/>
          <p:cNvSpPr>
            <a:spLocks noGrp="1"/>
          </p:cNvSpPr>
          <p:nvPr>
            <p:ph type="dt" sz="half" idx="10"/>
          </p:nvPr>
        </p:nvSpPr>
        <p:spPr/>
        <p:txBody>
          <a:bodyPr/>
          <a:lstStyle/>
          <a:p>
            <a:fld id="{F5BA7003-00DC-104B-92AD-B7A90026C1F9}" type="datetimeFigureOut">
              <a:rPr lang="en-US" smtClean="0"/>
              <a:pPr/>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41988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subtitle style</a:t>
            </a:r>
          </a:p>
        </p:txBody>
      </p:sp>
    </p:spTree>
    <p:extLst>
      <p:ext uri="{BB962C8B-B14F-4D97-AF65-F5344CB8AC3E}">
        <p14:creationId xmlns:p14="http://schemas.microsoft.com/office/powerpoint/2010/main" val="1758142741"/>
      </p:ext>
    </p:extLst>
  </p:cSld>
  <p:clrMap bg1="lt1" tx1="dk1" bg2="lt2" tx2="dk2" accent1="accent1" accent2="accent2" accent3="accent3" accent4="accent4" accent5="accent5" accent6="accent6" hlink="hlink" folHlink="folHlink"/>
  <p:sldLayoutIdLst>
    <p:sldLayoutId id="2147483702" r:id="rId1"/>
    <p:sldLayoutId id="2147483664" r:id="rId2"/>
    <p:sldLayoutId id="2147483661" r:id="rId3"/>
    <p:sldLayoutId id="2147483649" r:id="rId4"/>
    <p:sldLayoutId id="2147483700" r:id="rId5"/>
    <p:sldLayoutId id="2147483663" r:id="rId6"/>
    <p:sldLayoutId id="2147483696" r:id="rId7"/>
  </p:sldLayoutIdLst>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0" indent="0" algn="ctr" defTabSz="457200" rtl="0" eaLnBrk="1" latinLnBrk="0" hangingPunct="1">
        <a:spcBef>
          <a:spcPct val="20000"/>
        </a:spcBef>
        <a:buFont typeface="Arial"/>
        <a:buNone/>
        <a:defRPr sz="3200" kern="1200">
          <a:solidFill>
            <a:srgbClr val="77797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9/28/2020</a:t>
            </a:fld>
            <a:endParaRPr lang="en-US" dirty="0"/>
          </a:p>
        </p:txBody>
      </p:sp>
      <p:sp>
        <p:nvSpPr>
          <p:cNvPr id="5"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0" name="Picture 9" descr="UT_logo_RIGHT_KNOCKOUT.eps"/>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21048" y="6441967"/>
            <a:ext cx="1410369" cy="314711"/>
          </a:xfrm>
          <a:prstGeom prst="rect">
            <a:avLst/>
          </a:prstGeom>
        </p:spPr>
      </p:pic>
    </p:spTree>
    <p:extLst>
      <p:ext uri="{BB962C8B-B14F-4D97-AF65-F5344CB8AC3E}">
        <p14:creationId xmlns:p14="http://schemas.microsoft.com/office/powerpoint/2010/main" val="2101319141"/>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0" r:id="rId3"/>
    <p:sldLayoutId id="2147483701" r:id="rId4"/>
    <p:sldLayoutId id="2147483671" r:id="rId5"/>
    <p:sldLayoutId id="2147483672" r:id="rId6"/>
    <p:sldLayoutId id="2147483674" r:id="rId7"/>
  </p:sldLayoutIdLst>
  <p:txStyles>
    <p:titleStyle>
      <a:lvl1pPr algn="l" defTabSz="457200" rtl="0" eaLnBrk="1" latinLnBrk="0" hangingPunct="1">
        <a:spcBef>
          <a:spcPct val="0"/>
        </a:spcBef>
        <a:buNone/>
        <a:defRPr sz="44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9/28/2020</a:t>
            </a:fld>
            <a:endParaRPr lang="en-US" dirty="0"/>
          </a:p>
        </p:txBody>
      </p:sp>
      <p:sp>
        <p:nvSpPr>
          <p:cNvPr id="11"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3" name="Picture 12" descr="UT_logo_RIGHT_KNOCKOU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285607028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9" r:id="rId3"/>
    <p:sldLayoutId id="2147483694" r:id="rId4"/>
    <p:sldLayoutId id="2147483695" r:id="rId5"/>
  </p:sldLayoutIdLst>
  <p:txStyles>
    <p:titleStyle>
      <a:lvl1pPr algn="l"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9/28/2020</a:t>
            </a:fld>
            <a:endParaRPr lang="en-US" dirty="0"/>
          </a:p>
        </p:txBody>
      </p:sp>
      <p:sp>
        <p:nvSpPr>
          <p:cNvPr id="9"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1" name="Picture 10" descr="UT_logo_RIGHT_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1886285337"/>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smtClean="0"/>
              <a:pPr/>
              <a:t>9/28/2020</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892512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3548"/>
            <a:ext cx="8686800" cy="1143000"/>
          </a:xfrm>
          <a:solidFill>
            <a:srgbClr val="FF8200"/>
          </a:solidFill>
          <a:ln w="28575">
            <a:solidFill>
              <a:schemeClr val="tx1"/>
            </a:solidFill>
          </a:ln>
        </p:spPr>
        <p:txBody>
          <a:bodyPr>
            <a:noAutofit/>
          </a:bodyPr>
          <a:lstStyle/>
          <a:p>
            <a:r>
              <a:rPr lang="en-US" sz="3400" dirty="0"/>
              <a:t>Children's Exposure to Domestic Violence: </a:t>
            </a:r>
            <a:br>
              <a:rPr lang="en-US" sz="3400" dirty="0"/>
            </a:br>
            <a:r>
              <a:rPr lang="en-US" sz="3400" dirty="0"/>
              <a:t>A Risk &amp; Resilience Perspective</a:t>
            </a:r>
          </a:p>
        </p:txBody>
      </p:sp>
      <p:sp>
        <p:nvSpPr>
          <p:cNvPr id="5" name="Subtitle 4"/>
          <p:cNvSpPr>
            <a:spLocks noGrp="1"/>
          </p:cNvSpPr>
          <p:nvPr>
            <p:ph type="subTitle" idx="1"/>
          </p:nvPr>
        </p:nvSpPr>
        <p:spPr>
          <a:xfrm>
            <a:off x="1371600" y="2291939"/>
            <a:ext cx="6400800" cy="1539397"/>
          </a:xfrm>
        </p:spPr>
        <p:txBody>
          <a:bodyPr>
            <a:normAutofit fontScale="85000" lnSpcReduction="10000"/>
          </a:bodyPr>
          <a:lstStyle/>
          <a:p>
            <a:r>
              <a:rPr lang="en-US" sz="3100" dirty="0"/>
              <a:t>Megan Haselschwerdt, Ph.D.</a:t>
            </a:r>
          </a:p>
          <a:p>
            <a:r>
              <a:rPr lang="en-US" sz="2400" dirty="0"/>
              <a:t>Associate Professor, Child &amp; Family Studies</a:t>
            </a:r>
          </a:p>
          <a:p>
            <a:endParaRPr lang="en-US" sz="2400" dirty="0"/>
          </a:p>
          <a:p>
            <a:r>
              <a:rPr lang="en-US" sz="2400" u="sng" dirty="0"/>
              <a:t>Knoxville Coordinated Community Response, 9/28/20</a:t>
            </a:r>
          </a:p>
          <a:p>
            <a:endParaRPr lang="en-US" dirty="0"/>
          </a:p>
          <a:p>
            <a:endParaRPr lang="en-US" dirty="0"/>
          </a:p>
        </p:txBody>
      </p:sp>
      <p:grpSp>
        <p:nvGrpSpPr>
          <p:cNvPr id="4" name="Group 3"/>
          <p:cNvGrpSpPr/>
          <p:nvPr/>
        </p:nvGrpSpPr>
        <p:grpSpPr>
          <a:xfrm>
            <a:off x="7931823" y="5120639"/>
            <a:ext cx="1120737" cy="1147403"/>
            <a:chOff x="9494678" y="2678367"/>
            <a:chExt cx="2498827" cy="233932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678" y="2678367"/>
              <a:ext cx="2498827" cy="2339328"/>
            </a:xfrm>
            <a:prstGeom prst="rect">
              <a:avLst/>
            </a:prstGeom>
          </p:spPr>
        </p:pic>
        <p:pic>
          <p:nvPicPr>
            <p:cNvPr id="7" name="Picture 6"/>
            <p:cNvPicPr>
              <a:picLocks noChangeAspect="1"/>
            </p:cNvPicPr>
            <p:nvPr/>
          </p:nvPicPr>
          <p:blipFill rotWithShape="1">
            <a:blip r:embed="rId4"/>
            <a:srcRect l="52481" t="12538" r="3613" b="12379"/>
            <a:stretch/>
          </p:blipFill>
          <p:spPr>
            <a:xfrm>
              <a:off x="11650564" y="2678367"/>
              <a:ext cx="342941" cy="328409"/>
            </a:xfrm>
            <a:prstGeom prst="rect">
              <a:avLst/>
            </a:prstGeom>
          </p:spPr>
        </p:pic>
      </p:grpSp>
    </p:spTree>
    <p:extLst>
      <p:ext uri="{BB962C8B-B14F-4D97-AF65-F5344CB8AC3E}">
        <p14:creationId xmlns:p14="http://schemas.microsoft.com/office/powerpoint/2010/main" val="18295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2"/>
          <a:stretch>
            <a:fillRect/>
          </a:stretch>
        </p:blipFill>
        <p:spPr>
          <a:xfrm>
            <a:off x="457200" y="1417638"/>
            <a:ext cx="8229600" cy="4821603"/>
          </a:xfrm>
          <a:prstGeom prst="rect">
            <a:avLst/>
          </a:prstGeom>
        </p:spPr>
      </p:pic>
      <p:sp>
        <p:nvSpPr>
          <p:cNvPr id="9" name="Rectangle 8"/>
          <p:cNvSpPr/>
          <p:nvPr/>
        </p:nvSpPr>
        <p:spPr>
          <a:xfrm>
            <a:off x="632298" y="3628417"/>
            <a:ext cx="7840493" cy="2516744"/>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12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32298" y="4017522"/>
            <a:ext cx="7840493" cy="232428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“She came home one morning and it was like 6am [from the family restaurant], and they started arguing or whatever. I woke up to the arguing and loud voices and all of that stuff, and then I saw my dad was just dragging my mom down the hallway… by her arm or something. But, he was telling her to stand up or whatever. But then the baseboard or whatever kind of hurt her, and she was naked because she was going to go take a shower. So she came into my room, and we got her some clothes.” (</a:t>
            </a:r>
            <a:r>
              <a:rPr lang="en-US" dirty="0" err="1">
                <a:solidFill>
                  <a:schemeClr val="bg1"/>
                </a:solidFill>
                <a:latin typeface="Arial" panose="020B0604020202020204" pitchFamily="34" charset="0"/>
                <a:cs typeface="Arial" panose="020B0604020202020204" pitchFamily="34" charset="0"/>
              </a:rPr>
              <a:t>Aalyiah</a:t>
            </a:r>
            <a:r>
              <a:rPr lang="en-US"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3209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32298" y="4367927"/>
            <a:ext cx="7840493" cy="167315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“I heard the glass break. But the door was shut because my mom was trying to wrap the presents in the living room. We lived in a trailer at the time, so the door to our—my sister and my room—looked out directly onto the living room, so she shut the door. I heard him start yelling and throwing things. He got mad at my mom and started throwing these snow globes that we were supposed to get for Christmas.” (Barbara)</a:t>
            </a:r>
          </a:p>
        </p:txBody>
      </p:sp>
    </p:spTree>
    <p:extLst>
      <p:ext uri="{BB962C8B-B14F-4D97-AF65-F5344CB8AC3E}">
        <p14:creationId xmlns:p14="http://schemas.microsoft.com/office/powerpoint/2010/main" val="126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32298" y="4376092"/>
            <a:ext cx="7840493" cy="1871314"/>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“There were times when I would be asleep and the yelling would start and wake me up . . . The yelling would always wake me up, and it’s actually affected my sleep pattern. I sleep lighter than I used to and I’m easily woken at night. I used to sleep through… I used to be able to sleep through anything, and now unless I’m really focusing on being tired and not listening in on my environment, I can’t sleep.” (Barbara)</a:t>
            </a:r>
          </a:p>
        </p:txBody>
      </p:sp>
    </p:spTree>
    <p:extLst>
      <p:ext uri="{BB962C8B-B14F-4D97-AF65-F5344CB8AC3E}">
        <p14:creationId xmlns:p14="http://schemas.microsoft.com/office/powerpoint/2010/main" val="379540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2"/>
          <a:stretch>
            <a:fillRect/>
          </a:stretch>
        </p:blipFill>
        <p:spPr>
          <a:xfrm>
            <a:off x="457200" y="1417638"/>
            <a:ext cx="8229600" cy="4821603"/>
          </a:xfrm>
          <a:prstGeom prst="rect">
            <a:avLst/>
          </a:prstGeom>
        </p:spPr>
      </p:pic>
      <p:sp>
        <p:nvSpPr>
          <p:cNvPr id="9" name="Rectangle 8"/>
          <p:cNvSpPr/>
          <p:nvPr/>
        </p:nvSpPr>
        <p:spPr>
          <a:xfrm>
            <a:off x="632298" y="4739452"/>
            <a:ext cx="7840493" cy="1418103"/>
          </a:xfrm>
          <a:prstGeom prst="rect">
            <a:avLst/>
          </a:prstGeom>
          <a:solidFill>
            <a:schemeClr val="bg1">
              <a:lumMod val="50000"/>
            </a:schemeClr>
          </a:solidFill>
          <a:ln>
            <a:solidFill>
              <a:srgbClr val="77797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“I never directly witnessed anything. I’ve seen like bruises on her and stuff like that. And I’ve never, I’ve never asked her about it until he showed up at the store and held a gun to her head. But she didn’t know I knew about that.” (Sarah)</a:t>
            </a:r>
          </a:p>
        </p:txBody>
      </p:sp>
    </p:spTree>
    <p:extLst>
      <p:ext uri="{BB962C8B-B14F-4D97-AF65-F5344CB8AC3E}">
        <p14:creationId xmlns:p14="http://schemas.microsoft.com/office/powerpoint/2010/main" val="40385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2"/>
          <a:stretch>
            <a:fillRect/>
          </a:stretch>
        </p:blipFill>
        <p:spPr>
          <a:xfrm>
            <a:off x="457200" y="1417638"/>
            <a:ext cx="8229600" cy="4821603"/>
          </a:xfrm>
          <a:prstGeom prst="rect">
            <a:avLst/>
          </a:prstGeom>
        </p:spPr>
      </p:pic>
      <p:sp>
        <p:nvSpPr>
          <p:cNvPr id="9" name="Rectangle 8"/>
          <p:cNvSpPr/>
          <p:nvPr/>
        </p:nvSpPr>
        <p:spPr>
          <a:xfrm>
            <a:off x="632298" y="5077837"/>
            <a:ext cx="7840493" cy="155809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7410" y="5077837"/>
            <a:ext cx="7980479" cy="1754326"/>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“[Administrators at the jail] wouldn’t let me see her, but they told me how to bail her out. I was like, ‘I’m a junior in high school—I don’t know how to bail people out of jail! I have to go to school tomorrow.’ And they were like, ‘Well, you can either bail her out or you can go to school, but you have to choose one.’ So I didn’t go to school.” (Taylor)</a:t>
            </a:r>
          </a:p>
          <a:p>
            <a:endParaRPr lang="en-US" dirty="0"/>
          </a:p>
        </p:txBody>
      </p:sp>
    </p:spTree>
    <p:extLst>
      <p:ext uri="{BB962C8B-B14F-4D97-AF65-F5344CB8AC3E}">
        <p14:creationId xmlns:p14="http://schemas.microsoft.com/office/powerpoint/2010/main" val="27707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51753" y="5457216"/>
            <a:ext cx="7840493" cy="1400784"/>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bg1"/>
                </a:solidFill>
                <a:latin typeface="Arial" panose="020B0604020202020204" pitchFamily="34" charset="0"/>
                <a:cs typeface="Arial" panose="020B0604020202020204" pitchFamily="34" charset="0"/>
              </a:rPr>
              <a:t>“My mom at the time didn’t want to expose me to [the DV], but as I’ve gotten older she will tell me stories about how he would hit her or grab her in like, the laundry room. If she wasn’t doing something he would just hit her in the laundry room – or if in public, he would grab her. Just subtly, and it would leave marks I guess. But, I’ve learned about all of this stuff post-divorce.” (Emma)</a:t>
            </a:r>
          </a:p>
        </p:txBody>
      </p:sp>
    </p:spTree>
    <p:extLst>
      <p:ext uri="{BB962C8B-B14F-4D97-AF65-F5344CB8AC3E}">
        <p14:creationId xmlns:p14="http://schemas.microsoft.com/office/powerpoint/2010/main" val="34350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2"/>
          <a:stretch>
            <a:fillRect/>
          </a:stretch>
        </p:blipFill>
        <p:spPr>
          <a:xfrm>
            <a:off x="457200" y="1417638"/>
            <a:ext cx="8229600" cy="4821603"/>
          </a:xfrm>
          <a:prstGeom prst="rect">
            <a:avLst/>
          </a:prstGeom>
        </p:spPr>
      </p:pic>
    </p:spTree>
    <p:extLst>
      <p:ext uri="{BB962C8B-B14F-4D97-AF65-F5344CB8AC3E}">
        <p14:creationId xmlns:p14="http://schemas.microsoft.com/office/powerpoint/2010/main" val="24181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8909604"/>
              </p:ext>
            </p:extLst>
          </p:nvPr>
        </p:nvGraphicFramePr>
        <p:xfrm>
          <a:off x="152402" y="913666"/>
          <a:ext cx="8886824" cy="522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sp>
        <p:nvSpPr>
          <p:cNvPr id="6" name="TextBox 5"/>
          <p:cNvSpPr txBox="1"/>
          <p:nvPr/>
        </p:nvSpPr>
        <p:spPr>
          <a:xfrm>
            <a:off x="4192082" y="4819333"/>
            <a:ext cx="4951918"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Emotion regulation difficulties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Posttraumatic stress disorder symptoms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Increased risk of direct child abuse</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557487" y="4831584"/>
            <a:ext cx="4368196"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Emotional &amp; behavioral</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Cognitive &amp; academic</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Social &amp; relational</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Physical/somatic health </a:t>
            </a:r>
          </a:p>
        </p:txBody>
      </p:sp>
    </p:spTree>
    <p:extLst>
      <p:ext uri="{BB962C8B-B14F-4D97-AF65-F5344CB8AC3E}">
        <p14:creationId xmlns:p14="http://schemas.microsoft.com/office/powerpoint/2010/main" val="35470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2938509"/>
              </p:ext>
            </p:extLst>
          </p:nvPr>
        </p:nvGraphicFramePr>
        <p:xfrm>
          <a:off x="152402" y="1647645"/>
          <a:ext cx="8750058" cy="3215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 </a:t>
            </a:r>
          </a:p>
        </p:txBody>
      </p:sp>
      <p:sp>
        <p:nvSpPr>
          <p:cNvPr id="2" name="TextBox 1"/>
          <p:cNvSpPr txBox="1"/>
          <p:nvPr/>
        </p:nvSpPr>
        <p:spPr>
          <a:xfrm>
            <a:off x="352425" y="4284889"/>
            <a:ext cx="8196351" cy="1785104"/>
          </a:xfrm>
          <a:prstGeom prst="rect">
            <a:avLst/>
          </a:prstGeom>
          <a:noFill/>
        </p:spPr>
        <p:txBody>
          <a:bodyPr wrap="square" rtlCol="0">
            <a:spAutoFit/>
          </a:bodyPr>
          <a:lstStyle/>
          <a:p>
            <a:pPr marL="285750" indent="-285750">
              <a:buFont typeface="Arial" panose="020B0604020202020204" pitchFamily="34" charset="0"/>
              <a:buChar char="•"/>
            </a:pPr>
            <a:r>
              <a:rPr lang="en-US" sz="2200" i="1" dirty="0">
                <a:latin typeface="Arial" panose="020B0604020202020204" pitchFamily="34" charset="0"/>
                <a:cs typeface="Arial" panose="020B0604020202020204" pitchFamily="34" charset="0"/>
              </a:rPr>
              <a:t>Leading cause of maternal death during pregnancy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Greater risk for miscarriage &amp; induced labor</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Greater risk for maternal posttraumatic stress symptoms </a:t>
            </a:r>
            <a:r>
              <a:rPr lang="en-US" sz="2200" dirty="0">
                <a:latin typeface="Arial" panose="020B0604020202020204" pitchFamily="34" charset="0"/>
                <a:cs typeface="Arial" panose="020B0604020202020204" pitchFamily="34" charset="0"/>
                <a:sym typeface="Wingdings" panose="05000000000000000000" pitchFamily="2" charset="2"/>
              </a:rPr>
              <a:t> higher levels of infant trauma symptoms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sym typeface="Wingdings" panose="05000000000000000000" pitchFamily="2" charset="2"/>
              </a:rPr>
              <a:t>Preterm birth, low birthweight &amp; 1-minute Apgar scores</a:t>
            </a:r>
          </a:p>
        </p:txBody>
      </p:sp>
      <p:pic>
        <p:nvPicPr>
          <p:cNvPr id="3" name="Picture 2"/>
          <p:cNvPicPr>
            <a:picLocks noChangeAspect="1"/>
          </p:cNvPicPr>
          <p:nvPr/>
        </p:nvPicPr>
        <p:blipFill>
          <a:blip r:embed="rId8"/>
          <a:stretch>
            <a:fillRect/>
          </a:stretch>
        </p:blipFill>
        <p:spPr>
          <a:xfrm>
            <a:off x="5917165" y="136771"/>
            <a:ext cx="3122061" cy="2025404"/>
          </a:xfrm>
          <a:prstGeom prst="rect">
            <a:avLst/>
          </a:prstGeom>
        </p:spPr>
      </p:pic>
    </p:spTree>
    <p:extLst>
      <p:ext uri="{BB962C8B-B14F-4D97-AF65-F5344CB8AC3E}">
        <p14:creationId xmlns:p14="http://schemas.microsoft.com/office/powerpoint/2010/main" val="11916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4E2706-618B-4FD8-84B5-029A5AF8F253}"/>
              </a:ext>
            </a:extLst>
          </p:cNvPr>
          <p:cNvSpPr>
            <a:spLocks noGrp="1"/>
          </p:cNvSpPr>
          <p:nvPr>
            <p:ph type="title"/>
          </p:nvPr>
        </p:nvSpPr>
        <p:spPr/>
        <p:txBody>
          <a:bodyPr/>
          <a:lstStyle/>
          <a:p>
            <a:r>
              <a:rPr lang="en-US" dirty="0"/>
              <a:t>Presentation Plan</a:t>
            </a:r>
          </a:p>
        </p:txBody>
      </p:sp>
      <p:sp>
        <p:nvSpPr>
          <p:cNvPr id="4" name="Content Placeholder 3">
            <a:extLst>
              <a:ext uri="{FF2B5EF4-FFF2-40B4-BE49-F238E27FC236}">
                <a16:creationId xmlns:a16="http://schemas.microsoft.com/office/drawing/2014/main" id="{AB68B6F3-413B-4B20-B754-8847362E99B0}"/>
              </a:ext>
            </a:extLst>
          </p:cNvPr>
          <p:cNvSpPr>
            <a:spLocks noGrp="1"/>
          </p:cNvSpPr>
          <p:nvPr>
            <p:ph idx="1"/>
          </p:nvPr>
        </p:nvSpPr>
        <p:spPr>
          <a:xfrm>
            <a:off x="457200" y="1600200"/>
            <a:ext cx="8585200" cy="4525963"/>
          </a:xfrm>
        </p:spPr>
        <p:txBody>
          <a:bodyPr/>
          <a:lstStyle/>
          <a:p>
            <a:r>
              <a:rPr lang="en-US" dirty="0"/>
              <a:t>Define domestic violence</a:t>
            </a:r>
          </a:p>
          <a:p>
            <a:r>
              <a:rPr lang="en-US" dirty="0"/>
              <a:t>How many youth are exposed to DV?</a:t>
            </a:r>
          </a:p>
          <a:p>
            <a:r>
              <a:rPr lang="en-US" dirty="0"/>
              <a:t>How are youth exposed to DV?</a:t>
            </a:r>
          </a:p>
          <a:p>
            <a:r>
              <a:rPr lang="en-US" dirty="0"/>
              <a:t>How does DV exposure impact development across the lifespan?</a:t>
            </a:r>
          </a:p>
          <a:p>
            <a:r>
              <a:rPr lang="en-US" dirty="0"/>
              <a:t>Discussion &amp; Q/A</a:t>
            </a:r>
          </a:p>
        </p:txBody>
      </p:sp>
    </p:spTree>
    <p:extLst>
      <p:ext uri="{BB962C8B-B14F-4D97-AF65-F5344CB8AC3E}">
        <p14:creationId xmlns:p14="http://schemas.microsoft.com/office/powerpoint/2010/main" val="36998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6036628"/>
              </p:ext>
            </p:extLst>
          </p:nvPr>
        </p:nvGraphicFramePr>
        <p:xfrm>
          <a:off x="152402" y="1708030"/>
          <a:ext cx="8886824" cy="305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pic>
        <p:nvPicPr>
          <p:cNvPr id="6" name="Picture 5"/>
          <p:cNvPicPr>
            <a:picLocks noChangeAspect="1"/>
          </p:cNvPicPr>
          <p:nvPr/>
        </p:nvPicPr>
        <p:blipFill>
          <a:blip r:embed="rId8"/>
          <a:stretch>
            <a:fillRect/>
          </a:stretch>
        </p:blipFill>
        <p:spPr>
          <a:xfrm>
            <a:off x="6194510" y="0"/>
            <a:ext cx="2949490" cy="1838325"/>
          </a:xfrm>
          <a:prstGeom prst="rect">
            <a:avLst/>
          </a:prstGeom>
        </p:spPr>
      </p:pic>
      <p:sp>
        <p:nvSpPr>
          <p:cNvPr id="7" name="TextBox 6"/>
          <p:cNvSpPr txBox="1"/>
          <p:nvPr/>
        </p:nvSpPr>
        <p:spPr>
          <a:xfrm>
            <a:off x="47628" y="4345052"/>
            <a:ext cx="4985206"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Language and verbal deficits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Fine motor-adaptive deficits</a:t>
            </a:r>
          </a:p>
          <a:p>
            <a:pPr marL="285750" indent="-285750">
              <a:buFont typeface="Arial" panose="020B0604020202020204" pitchFamily="34" charset="0"/>
              <a:buChar char="•"/>
            </a:pPr>
            <a:r>
              <a:rPr lang="en-US" sz="2200" i="1" dirty="0">
                <a:latin typeface="Arial" panose="020B0604020202020204" pitchFamily="34" charset="0"/>
                <a:cs typeface="Arial" panose="020B0604020202020204" pitchFamily="34" charset="0"/>
              </a:rPr>
              <a:t>Externalizing behavioral problems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Difficulty forming secure attachment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Insecure or avoidant attachment</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4817226" y="4689887"/>
            <a:ext cx="4394484"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Higher levels of distress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Negative impact on weight gain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Asthma</a:t>
            </a:r>
          </a:p>
        </p:txBody>
      </p:sp>
    </p:spTree>
    <p:extLst>
      <p:ext uri="{BB962C8B-B14F-4D97-AF65-F5344CB8AC3E}">
        <p14:creationId xmlns:p14="http://schemas.microsoft.com/office/powerpoint/2010/main" val="31121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43450153"/>
              </p:ext>
            </p:extLst>
          </p:nvPr>
        </p:nvGraphicFramePr>
        <p:xfrm>
          <a:off x="152402" y="2043767"/>
          <a:ext cx="8991598" cy="193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pic>
        <p:nvPicPr>
          <p:cNvPr id="3" name="Picture 2"/>
          <p:cNvPicPr>
            <a:picLocks noChangeAspect="1"/>
          </p:cNvPicPr>
          <p:nvPr/>
        </p:nvPicPr>
        <p:blipFill>
          <a:blip r:embed="rId8"/>
          <a:stretch>
            <a:fillRect/>
          </a:stretch>
        </p:blipFill>
        <p:spPr>
          <a:xfrm>
            <a:off x="5591176" y="0"/>
            <a:ext cx="3547106" cy="2176462"/>
          </a:xfrm>
          <a:prstGeom prst="rect">
            <a:avLst/>
          </a:prstGeom>
        </p:spPr>
      </p:pic>
      <p:sp>
        <p:nvSpPr>
          <p:cNvPr id="6" name="TextBox 5"/>
          <p:cNvSpPr txBox="1"/>
          <p:nvPr/>
        </p:nvSpPr>
        <p:spPr>
          <a:xfrm>
            <a:off x="5599803" y="3967875"/>
            <a:ext cx="3510050"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Poorer short-term and working memory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Frequent physical health problems (e.g., asthma, allergies, stomach- &amp; headaches)</a:t>
            </a:r>
          </a:p>
        </p:txBody>
      </p:sp>
      <p:sp>
        <p:nvSpPr>
          <p:cNvPr id="7" name="TextBox 6"/>
          <p:cNvSpPr txBox="1"/>
          <p:nvPr/>
        </p:nvSpPr>
        <p:spPr>
          <a:xfrm>
            <a:off x="133352" y="3505214"/>
            <a:ext cx="5438774" cy="2800767"/>
          </a:xfrm>
          <a:prstGeom prst="rect">
            <a:avLst/>
          </a:prstGeom>
          <a:noFill/>
        </p:spPr>
        <p:txBody>
          <a:bodyPr wrap="square" rtlCol="0">
            <a:spAutoFit/>
          </a:bodyPr>
          <a:lstStyle/>
          <a:p>
            <a:pPr marL="285750" indent="-285750">
              <a:buFont typeface="Arial" panose="020B0604020202020204" pitchFamily="34" charset="0"/>
              <a:buChar char="•"/>
            </a:pPr>
            <a:r>
              <a:rPr lang="en-US" sz="2200" i="1" dirty="0">
                <a:latin typeface="Arial" panose="020B0604020202020204" pitchFamily="34" charset="0"/>
                <a:cs typeface="Arial" panose="020B0604020202020204" pitchFamily="34" charset="0"/>
              </a:rPr>
              <a:t>Internalizing symptoms </a:t>
            </a:r>
            <a:r>
              <a:rPr lang="en-US" sz="2200" dirty="0">
                <a:latin typeface="Arial" panose="020B0604020202020204" pitchFamily="34" charset="0"/>
                <a:cs typeface="Arial" panose="020B0604020202020204" pitchFamily="34" charset="0"/>
              </a:rPr>
              <a:t>(e.g., fearful, worry, anxious, depressive)</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Less understanding of violence in an organized manner (i.e., narrative coherence, how violence plays out)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Prosocial skill development (i.e., cooperative, having self-assertion and self-control, showing empathy)</a:t>
            </a:r>
          </a:p>
        </p:txBody>
      </p:sp>
    </p:spTree>
    <p:extLst>
      <p:ext uri="{BB962C8B-B14F-4D97-AF65-F5344CB8AC3E}">
        <p14:creationId xmlns:p14="http://schemas.microsoft.com/office/powerpoint/2010/main" val="40426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28496404"/>
              </p:ext>
            </p:extLst>
          </p:nvPr>
        </p:nvGraphicFramePr>
        <p:xfrm>
          <a:off x="152402" y="1712343"/>
          <a:ext cx="8886824" cy="2419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pic>
        <p:nvPicPr>
          <p:cNvPr id="6" name="Picture 5"/>
          <p:cNvPicPr>
            <a:picLocks noChangeAspect="1"/>
          </p:cNvPicPr>
          <p:nvPr/>
        </p:nvPicPr>
        <p:blipFill>
          <a:blip r:embed="rId8"/>
          <a:stretch>
            <a:fillRect/>
          </a:stretch>
        </p:blipFill>
        <p:spPr>
          <a:xfrm>
            <a:off x="5524500" y="104775"/>
            <a:ext cx="3619500" cy="1914525"/>
          </a:xfrm>
          <a:prstGeom prst="rect">
            <a:avLst/>
          </a:prstGeom>
        </p:spPr>
      </p:pic>
      <p:sp>
        <p:nvSpPr>
          <p:cNvPr id="7" name="TextBox 6"/>
          <p:cNvSpPr txBox="1"/>
          <p:nvPr/>
        </p:nvSpPr>
        <p:spPr>
          <a:xfrm>
            <a:off x="240376" y="3561627"/>
            <a:ext cx="4355438" cy="3477875"/>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Phonological awareness*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Reading difficulties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Reduced cognitive functioning, more academic difficulties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ADHD diagnosis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Higher negative affect &amp; more negative cognitions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Lower social competence</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4362318" y="3561627"/>
            <a:ext cx="4910405"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Less positive and effective peer interactions*</a:t>
            </a:r>
          </a:p>
          <a:p>
            <a:pPr marL="342900" indent="-342900">
              <a:buFont typeface="Arial" panose="020B0604020202020204" pitchFamily="34" charset="0"/>
              <a:buChar char="•"/>
            </a:pPr>
            <a:r>
              <a:rPr lang="en-US" sz="2200" dirty="0" err="1">
                <a:latin typeface="Arial" panose="020B0604020202020204" pitchFamily="34" charset="0"/>
                <a:cs typeface="Arial" panose="020B0604020202020204" pitchFamily="34" charset="0"/>
              </a:rPr>
              <a:t>Hypervigilant</a:t>
            </a:r>
            <a:r>
              <a:rPr lang="en-US" sz="2200" dirty="0">
                <a:latin typeface="Arial" panose="020B0604020202020204" pitchFamily="34" charset="0"/>
                <a:cs typeface="Arial" panose="020B0604020202020204" pitchFamily="34" charset="0"/>
              </a:rPr>
              <a:t> processing pattern</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More likely to intervene with aggression in hypothetical interadult conflict</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School absences and suspensions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Sleeping, eating, pain problem</a:t>
            </a:r>
          </a:p>
        </p:txBody>
      </p:sp>
    </p:spTree>
    <p:extLst>
      <p:ext uri="{BB962C8B-B14F-4D97-AF65-F5344CB8AC3E}">
        <p14:creationId xmlns:p14="http://schemas.microsoft.com/office/powerpoint/2010/main" val="318637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33791546"/>
              </p:ext>
            </p:extLst>
          </p:nvPr>
        </p:nvGraphicFramePr>
        <p:xfrm>
          <a:off x="152402" y="1673525"/>
          <a:ext cx="8886824" cy="218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pic>
        <p:nvPicPr>
          <p:cNvPr id="3" name="Picture 2"/>
          <p:cNvPicPr>
            <a:picLocks noChangeAspect="1"/>
          </p:cNvPicPr>
          <p:nvPr/>
        </p:nvPicPr>
        <p:blipFill>
          <a:blip r:embed="rId7"/>
          <a:stretch>
            <a:fillRect/>
          </a:stretch>
        </p:blipFill>
        <p:spPr>
          <a:xfrm>
            <a:off x="5608820" y="1"/>
            <a:ext cx="3535180" cy="1905000"/>
          </a:xfrm>
          <a:prstGeom prst="rect">
            <a:avLst/>
          </a:prstGeom>
        </p:spPr>
      </p:pic>
      <p:sp>
        <p:nvSpPr>
          <p:cNvPr id="6" name="TextBox 5"/>
          <p:cNvSpPr txBox="1"/>
          <p:nvPr/>
        </p:nvSpPr>
        <p:spPr>
          <a:xfrm>
            <a:off x="275690" y="3609120"/>
            <a:ext cx="3518676" cy="2462213"/>
          </a:xfrm>
          <a:prstGeom prst="rect">
            <a:avLst/>
          </a:prstGeom>
          <a:noFill/>
        </p:spPr>
        <p:txBody>
          <a:bodyPr wrap="square" rtlCol="0">
            <a:spAutoFit/>
          </a:bodyPr>
          <a:lstStyle/>
          <a:p>
            <a:r>
              <a:rPr lang="en-US" sz="2200" u="sng" dirty="0">
                <a:latin typeface="Arial" panose="020B0604020202020204" pitchFamily="34" charset="0"/>
                <a:cs typeface="Arial" panose="020B0604020202020204" pitchFamily="34" charset="0"/>
              </a:rPr>
              <a:t>Internalizing symptoms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PTSD &amp; major depressive disorder diagnosis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Lowered self-esteem</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Anxiety &amp; dissociation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Self-harm</a:t>
            </a:r>
          </a:p>
        </p:txBody>
      </p:sp>
      <p:sp>
        <p:nvSpPr>
          <p:cNvPr id="7" name="TextBox 6"/>
          <p:cNvSpPr txBox="1"/>
          <p:nvPr/>
        </p:nvSpPr>
        <p:spPr>
          <a:xfrm>
            <a:off x="3794366" y="3609120"/>
            <a:ext cx="5593203" cy="2462213"/>
          </a:xfrm>
          <a:prstGeom prst="rect">
            <a:avLst/>
          </a:prstGeom>
          <a:noFill/>
        </p:spPr>
        <p:txBody>
          <a:bodyPr wrap="square" rtlCol="0">
            <a:spAutoFit/>
          </a:bodyPr>
          <a:lstStyle/>
          <a:p>
            <a:r>
              <a:rPr lang="en-US" sz="2200" u="sng" dirty="0">
                <a:latin typeface="Arial" panose="020B0604020202020204" pitchFamily="34" charset="0"/>
                <a:cs typeface="Arial" panose="020B0604020202020204" pitchFamily="34" charset="0"/>
              </a:rPr>
              <a:t>Externalizing behaviors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Peer relationship difficulties (e.g., peer neglect, loneliness, conflict, bullying)</a:t>
            </a:r>
          </a:p>
          <a:p>
            <a:pPr marL="285750" indent="-285750">
              <a:buFont typeface="Arial" panose="020B0604020202020204" pitchFamily="34" charset="0"/>
              <a:buChar char="•"/>
            </a:pPr>
            <a:r>
              <a:rPr lang="en-US" sz="2200" dirty="0">
                <a:solidFill>
                  <a:schemeClr val="accent6">
                    <a:lumMod val="75000"/>
                  </a:schemeClr>
                </a:solidFill>
                <a:latin typeface="Arial" panose="020B0604020202020204" pitchFamily="34" charset="0"/>
                <a:cs typeface="Arial" panose="020B0604020202020204" pitchFamily="34" charset="0"/>
              </a:rPr>
              <a:t>Dating violence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Antisocial/delinquent behaviors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Risk-tasking behaviors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Higher acceptance of VAW</a:t>
            </a:r>
          </a:p>
        </p:txBody>
      </p:sp>
    </p:spTree>
    <p:extLst>
      <p:ext uri="{BB962C8B-B14F-4D97-AF65-F5344CB8AC3E}">
        <p14:creationId xmlns:p14="http://schemas.microsoft.com/office/powerpoint/2010/main" val="33376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0294587"/>
              </p:ext>
            </p:extLst>
          </p:nvPr>
        </p:nvGraphicFramePr>
        <p:xfrm>
          <a:off x="152402" y="1673525"/>
          <a:ext cx="8886824" cy="2445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pic>
        <p:nvPicPr>
          <p:cNvPr id="8" name="Picture 7"/>
          <p:cNvPicPr>
            <a:picLocks noChangeAspect="1"/>
          </p:cNvPicPr>
          <p:nvPr/>
        </p:nvPicPr>
        <p:blipFill>
          <a:blip r:embed="rId7"/>
          <a:stretch>
            <a:fillRect/>
          </a:stretch>
        </p:blipFill>
        <p:spPr>
          <a:xfrm>
            <a:off x="4984900" y="8751"/>
            <a:ext cx="4159100" cy="1629549"/>
          </a:xfrm>
          <a:prstGeom prst="rect">
            <a:avLst/>
          </a:prstGeom>
        </p:spPr>
      </p:pic>
      <p:pic>
        <p:nvPicPr>
          <p:cNvPr id="11" name="Picture 10"/>
          <p:cNvPicPr>
            <a:picLocks noChangeAspect="1"/>
          </p:cNvPicPr>
          <p:nvPr/>
        </p:nvPicPr>
        <p:blipFill>
          <a:blip r:embed="rId8"/>
          <a:stretch>
            <a:fillRect/>
          </a:stretch>
        </p:blipFill>
        <p:spPr>
          <a:xfrm>
            <a:off x="0" y="4119154"/>
            <a:ext cx="9039226" cy="1968634"/>
          </a:xfrm>
          <a:prstGeom prst="rect">
            <a:avLst/>
          </a:prstGeom>
        </p:spPr>
      </p:pic>
    </p:spTree>
    <p:extLst>
      <p:ext uri="{BB962C8B-B14F-4D97-AF65-F5344CB8AC3E}">
        <p14:creationId xmlns:p14="http://schemas.microsoft.com/office/powerpoint/2010/main" val="35824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59249718"/>
              </p:ext>
            </p:extLst>
          </p:nvPr>
        </p:nvGraphicFramePr>
        <p:xfrm>
          <a:off x="152402" y="913666"/>
          <a:ext cx="8886824" cy="522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2" y="104775"/>
            <a:ext cx="5419724"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Impact of DV Exposure Across the Lifespan</a:t>
            </a:r>
          </a:p>
        </p:txBody>
      </p:sp>
    </p:spTree>
    <p:extLst>
      <p:ext uri="{BB962C8B-B14F-4D97-AF65-F5344CB8AC3E}">
        <p14:creationId xmlns:p14="http://schemas.microsoft.com/office/powerpoint/2010/main" val="427850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9957-D7CC-407C-8F0C-7D4C3C71B4F1}"/>
              </a:ext>
            </a:extLst>
          </p:cNvPr>
          <p:cNvSpPr>
            <a:spLocks noGrp="1"/>
          </p:cNvSpPr>
          <p:nvPr>
            <p:ph type="title"/>
          </p:nvPr>
        </p:nvSpPr>
        <p:spPr>
          <a:xfrm>
            <a:off x="457200" y="2343855"/>
            <a:ext cx="8229600" cy="1143000"/>
          </a:xfrm>
        </p:spPr>
        <p:txBody>
          <a:bodyPr/>
          <a:lstStyle/>
          <a:p>
            <a:r>
              <a:rPr lang="en-US" dirty="0"/>
              <a:t>Adverse Childhood Experiences (ACEs)</a:t>
            </a:r>
          </a:p>
        </p:txBody>
      </p:sp>
    </p:spTree>
    <p:extLst>
      <p:ext uri="{BB962C8B-B14F-4D97-AF65-F5344CB8AC3E}">
        <p14:creationId xmlns:p14="http://schemas.microsoft.com/office/powerpoint/2010/main" val="3394951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a:t>CDC-Kaiser Permanente Adverse Childhood Experiences (ACEs) Study</a:t>
            </a:r>
            <a:br>
              <a:rPr lang="en-US" dirty="0"/>
            </a:br>
            <a:r>
              <a:rPr lang="en-US" sz="2000" dirty="0"/>
              <a:t>(</a:t>
            </a:r>
            <a:r>
              <a:rPr lang="en-US" sz="2000" dirty="0" err="1"/>
              <a:t>Felitti</a:t>
            </a:r>
            <a:r>
              <a:rPr lang="en-US" sz="2000" dirty="0"/>
              <a:t> et al., 1998)</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15955"/>
          <a:stretch/>
        </p:blipFill>
        <p:spPr>
          <a:xfrm>
            <a:off x="3950320" y="1417637"/>
            <a:ext cx="5054783" cy="4657989"/>
          </a:xfrm>
          <a:prstGeom prst="rect">
            <a:avLst/>
          </a:prstGeom>
        </p:spPr>
      </p:pic>
      <p:sp>
        <p:nvSpPr>
          <p:cNvPr id="8" name="Rectangle 7"/>
          <p:cNvSpPr/>
          <p:nvPr/>
        </p:nvSpPr>
        <p:spPr>
          <a:xfrm>
            <a:off x="6509251" y="3430697"/>
            <a:ext cx="1315234" cy="123390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62044" y="2604304"/>
            <a:ext cx="3788276"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1995-1997</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17,000 HMO members from SoCal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Majority middle-class, well-educated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474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B4CBDD-6886-4E57-A6AE-4729E2623C51}"/>
              </a:ext>
            </a:extLst>
          </p:cNvPr>
          <p:cNvPicPr>
            <a:picLocks noChangeAspect="1"/>
          </p:cNvPicPr>
          <p:nvPr/>
        </p:nvPicPr>
        <p:blipFill>
          <a:blip r:embed="rId2"/>
          <a:stretch>
            <a:fillRect/>
          </a:stretch>
        </p:blipFill>
        <p:spPr>
          <a:xfrm>
            <a:off x="0" y="0"/>
            <a:ext cx="9144000" cy="7077142"/>
          </a:xfrm>
          <a:prstGeom prst="rect">
            <a:avLst/>
          </a:prstGeom>
        </p:spPr>
      </p:pic>
    </p:spTree>
    <p:extLst>
      <p:ext uri="{BB962C8B-B14F-4D97-AF65-F5344CB8AC3E}">
        <p14:creationId xmlns:p14="http://schemas.microsoft.com/office/powerpoint/2010/main" val="395199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702"/>
          <a:stretch/>
        </p:blipFill>
        <p:spPr>
          <a:xfrm>
            <a:off x="115746" y="1726247"/>
            <a:ext cx="8831483" cy="4091653"/>
          </a:xfrm>
          <a:prstGeom prst="rect">
            <a:avLst/>
          </a:prstGeom>
        </p:spPr>
      </p:pic>
      <p:sp>
        <p:nvSpPr>
          <p:cNvPr id="6" name="Title 3"/>
          <p:cNvSpPr txBox="1">
            <a:spLocks/>
          </p:cNvSpPr>
          <p:nvPr/>
        </p:nvSpPr>
        <p:spPr>
          <a:xfrm>
            <a:off x="285750" y="33178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3B3C3E"/>
                </a:solidFill>
                <a:latin typeface="Arial"/>
                <a:ea typeface="+mj-ea"/>
                <a:cs typeface="Arial"/>
              </a:defRPr>
            </a:lvl1pPr>
          </a:lstStyle>
          <a:p>
            <a:r>
              <a:rPr lang="en-US" dirty="0"/>
              <a:t>Dose-response relationship</a:t>
            </a:r>
          </a:p>
        </p:txBody>
      </p:sp>
    </p:spTree>
    <p:extLst>
      <p:ext uri="{BB962C8B-B14F-4D97-AF65-F5344CB8AC3E}">
        <p14:creationId xmlns:p14="http://schemas.microsoft.com/office/powerpoint/2010/main" val="188538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540" y="498539"/>
            <a:ext cx="6541911" cy="1143000"/>
          </a:xfrm>
        </p:spPr>
        <p:txBody>
          <a:bodyPr>
            <a:normAutofit fontScale="90000"/>
          </a:bodyPr>
          <a:lstStyle/>
          <a:p>
            <a:r>
              <a:rPr lang="en-US" dirty="0"/>
              <a:t>What is domestic violence </a:t>
            </a:r>
          </a:p>
        </p:txBody>
      </p:sp>
      <p:sp>
        <p:nvSpPr>
          <p:cNvPr id="4" name="Content Placeholder 3"/>
          <p:cNvSpPr>
            <a:spLocks noGrp="1"/>
          </p:cNvSpPr>
          <p:nvPr>
            <p:ph idx="1"/>
          </p:nvPr>
        </p:nvSpPr>
        <p:spPr>
          <a:xfrm>
            <a:off x="250540" y="1641539"/>
            <a:ext cx="8998968" cy="4702817"/>
          </a:xfrm>
        </p:spPr>
        <p:txBody>
          <a:bodyPr>
            <a:normAutofit/>
          </a:bodyPr>
          <a:lstStyle/>
          <a:p>
            <a:endParaRPr lang="en-US" sz="2500" u="sng" dirty="0"/>
          </a:p>
          <a:p>
            <a:r>
              <a:rPr lang="en-US" sz="2500" u="sng" dirty="0"/>
              <a:t>Domestic violence (DV) </a:t>
            </a:r>
            <a:r>
              <a:rPr lang="en-US" sz="2500" dirty="0"/>
              <a:t>is the willful intimidation, physical assault, sexual assault, and/or other abusive behavior perpetrated by an intimate partner against another</a:t>
            </a:r>
          </a:p>
          <a:p>
            <a:r>
              <a:rPr lang="en-US" sz="2500" dirty="0"/>
              <a:t>Disproportionally affects women (NISVS)</a:t>
            </a:r>
          </a:p>
          <a:p>
            <a:pPr lvl="1"/>
            <a:r>
              <a:rPr lang="en-US" sz="2500" dirty="0">
                <a:solidFill>
                  <a:schemeClr val="accent6">
                    <a:lumMod val="75000"/>
                  </a:schemeClr>
                </a:solidFill>
              </a:rPr>
              <a:t>Prevalence, characteristics of violence, and short- &amp; long-term effects</a:t>
            </a:r>
          </a:p>
          <a:p>
            <a:r>
              <a:rPr lang="en-US" sz="2500" dirty="0"/>
              <a:t>Most common, yet underreported crime in the United States</a:t>
            </a:r>
          </a:p>
          <a:p>
            <a:endParaRPr lang="en-US" sz="2400" dirty="0"/>
          </a:p>
          <a:p>
            <a:endParaRPr lang="en-US" dirty="0"/>
          </a:p>
        </p:txBody>
      </p:sp>
      <p:pic>
        <p:nvPicPr>
          <p:cNvPr id="5" name="Picture Placeholder 10"/>
          <p:cNvPicPr>
            <a:picLocks noChangeAspect="1"/>
          </p:cNvPicPr>
          <p:nvPr/>
        </p:nvPicPr>
        <p:blipFill>
          <a:blip r:embed="rId3"/>
          <a:srcRect t="3458" b="3458"/>
          <a:stretch>
            <a:fillRect/>
          </a:stretch>
        </p:blipFill>
        <p:spPr>
          <a:xfrm>
            <a:off x="6792451" y="63910"/>
            <a:ext cx="2351549" cy="1536290"/>
          </a:xfrm>
          <a:prstGeom prst="rect">
            <a:avLst/>
          </a:prstGeom>
        </p:spPr>
      </p:pic>
    </p:spTree>
    <p:extLst>
      <p:ext uri="{BB962C8B-B14F-4D97-AF65-F5344CB8AC3E}">
        <p14:creationId xmlns:p14="http://schemas.microsoft.com/office/powerpoint/2010/main" val="5784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5577"/>
          <a:stretch/>
        </p:blipFill>
        <p:spPr>
          <a:xfrm>
            <a:off x="1591072" y="489031"/>
            <a:ext cx="7552928" cy="5772525"/>
          </a:xfrm>
          <a:prstGeom prst="rect">
            <a:avLst/>
          </a:prstGeom>
        </p:spPr>
      </p:pic>
      <p:sp>
        <p:nvSpPr>
          <p:cNvPr id="4" name="Title 3"/>
          <p:cNvSpPr>
            <a:spLocks noGrp="1"/>
          </p:cNvSpPr>
          <p:nvPr>
            <p:ph type="title" idx="4294967295"/>
          </p:nvPr>
        </p:nvSpPr>
        <p:spPr>
          <a:xfrm>
            <a:off x="69447" y="596443"/>
            <a:ext cx="8229600" cy="1143000"/>
          </a:xfrm>
        </p:spPr>
        <p:txBody>
          <a:bodyPr>
            <a:normAutofit fontScale="90000"/>
          </a:bodyPr>
          <a:lstStyle/>
          <a:p>
            <a:r>
              <a:rPr lang="en-US" dirty="0"/>
              <a:t>ACE </a:t>
            </a:r>
            <a:br>
              <a:rPr lang="en-US" dirty="0"/>
            </a:br>
            <a:r>
              <a:rPr lang="en-US" dirty="0"/>
              <a:t>Pyramid</a:t>
            </a:r>
          </a:p>
        </p:txBody>
      </p:sp>
    </p:spTree>
    <p:extLst>
      <p:ext uri="{BB962C8B-B14F-4D97-AF65-F5344CB8AC3E}">
        <p14:creationId xmlns:p14="http://schemas.microsoft.com/office/powerpoint/2010/main" val="295012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49677" y="0"/>
            <a:ext cx="6202392" cy="6323162"/>
          </a:xfrm>
          <a:prstGeom prst="rect">
            <a:avLst/>
          </a:prstGeom>
        </p:spPr>
      </p:pic>
      <p:sp>
        <p:nvSpPr>
          <p:cNvPr id="4" name="Rectangle 3"/>
          <p:cNvSpPr/>
          <p:nvPr/>
        </p:nvSpPr>
        <p:spPr>
          <a:xfrm>
            <a:off x="113071" y="1068700"/>
            <a:ext cx="3052916" cy="3139321"/>
          </a:xfrm>
          <a:prstGeom prst="rect">
            <a:avLst/>
          </a:prstGeom>
        </p:spPr>
        <p:txBody>
          <a:bodyPr wrap="square">
            <a:spAutoFit/>
          </a:bodyPr>
          <a:lstStyle/>
          <a:p>
            <a:r>
              <a:rPr lang="en-US" sz="2400" dirty="0">
                <a:solidFill>
                  <a:schemeClr val="accent6">
                    <a:lumMod val="75000"/>
                  </a:schemeClr>
                </a:solidFill>
              </a:rPr>
              <a:t>Developmental psychopathology </a:t>
            </a:r>
            <a:r>
              <a:rPr lang="en-US" dirty="0"/>
              <a:t>(</a:t>
            </a:r>
            <a:r>
              <a:rPr lang="en-US" dirty="0" err="1"/>
              <a:t>Cicchetti</a:t>
            </a:r>
            <a:r>
              <a:rPr lang="en-US" dirty="0"/>
              <a:t> and colleagues)</a:t>
            </a:r>
          </a:p>
          <a:p>
            <a:endParaRPr lang="en-US" sz="2200" dirty="0"/>
          </a:p>
          <a:p>
            <a:r>
              <a:rPr lang="en-US" sz="2200" dirty="0"/>
              <a:t>Violence in the home interrupts or challenges child’s capacity of achieving developmental milestones</a:t>
            </a:r>
            <a:endParaRPr lang="en-US" sz="2400" dirty="0"/>
          </a:p>
        </p:txBody>
      </p:sp>
    </p:spTree>
    <p:extLst>
      <p:ext uri="{BB962C8B-B14F-4D97-AF65-F5344CB8AC3E}">
        <p14:creationId xmlns:p14="http://schemas.microsoft.com/office/powerpoint/2010/main" val="15701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Moderating Factors</a:t>
            </a:r>
          </a:p>
        </p:txBody>
      </p:sp>
      <p:sp>
        <p:nvSpPr>
          <p:cNvPr id="4" name="Content Placeholder 3"/>
          <p:cNvSpPr>
            <a:spLocks noGrp="1"/>
          </p:cNvSpPr>
          <p:nvPr>
            <p:ph sz="half" idx="1"/>
          </p:nvPr>
        </p:nvSpPr>
        <p:spPr>
          <a:xfrm>
            <a:off x="113123" y="1600198"/>
            <a:ext cx="4568070" cy="4525963"/>
          </a:xfrm>
        </p:spPr>
        <p:txBody>
          <a:bodyPr>
            <a:normAutofit fontScale="70000" lnSpcReduction="20000"/>
          </a:bodyPr>
          <a:lstStyle/>
          <a:p>
            <a:pPr marL="0" indent="0" algn="ctr">
              <a:buNone/>
            </a:pPr>
            <a:r>
              <a:rPr lang="en-US" dirty="0">
                <a:solidFill>
                  <a:schemeClr val="accent6">
                    <a:lumMod val="75000"/>
                  </a:schemeClr>
                </a:solidFill>
              </a:rPr>
              <a:t>Vulnerability Factors</a:t>
            </a:r>
          </a:p>
          <a:p>
            <a:r>
              <a:rPr lang="en-US" dirty="0">
                <a:solidFill>
                  <a:schemeClr val="tx1"/>
                </a:solidFill>
              </a:rPr>
              <a:t>Child abuse &amp; maltreatment</a:t>
            </a:r>
          </a:p>
          <a:p>
            <a:r>
              <a:rPr lang="en-US" dirty="0">
                <a:solidFill>
                  <a:schemeClr val="tx1"/>
                </a:solidFill>
              </a:rPr>
              <a:t>Prolonged DV exposure</a:t>
            </a:r>
          </a:p>
          <a:p>
            <a:r>
              <a:rPr lang="en-US" dirty="0">
                <a:solidFill>
                  <a:schemeClr val="tx1"/>
                </a:solidFill>
              </a:rPr>
              <a:t>Ongoing contact with maritally violent &amp;/or abusive parent</a:t>
            </a:r>
          </a:p>
          <a:p>
            <a:r>
              <a:rPr lang="en-US" dirty="0" err="1">
                <a:solidFill>
                  <a:schemeClr val="tx1"/>
                </a:solidFill>
              </a:rPr>
              <a:t>Polyvictimization</a:t>
            </a:r>
            <a:endParaRPr lang="en-US" dirty="0">
              <a:solidFill>
                <a:schemeClr val="tx1"/>
              </a:solidFill>
            </a:endParaRPr>
          </a:p>
          <a:p>
            <a:r>
              <a:rPr lang="en-US" dirty="0">
                <a:solidFill>
                  <a:schemeClr val="tx1"/>
                </a:solidFill>
              </a:rPr>
              <a:t>Disadvantaged environments</a:t>
            </a:r>
          </a:p>
        </p:txBody>
      </p:sp>
      <p:sp>
        <p:nvSpPr>
          <p:cNvPr id="5" name="Content Placeholder 4"/>
          <p:cNvSpPr>
            <a:spLocks noGrp="1"/>
          </p:cNvSpPr>
          <p:nvPr>
            <p:ph sz="half" idx="2"/>
          </p:nvPr>
        </p:nvSpPr>
        <p:spPr>
          <a:xfrm>
            <a:off x="4364610" y="1600199"/>
            <a:ext cx="4779390" cy="4708522"/>
          </a:xfrm>
        </p:spPr>
        <p:txBody>
          <a:bodyPr>
            <a:normAutofit fontScale="70000" lnSpcReduction="20000"/>
          </a:bodyPr>
          <a:lstStyle/>
          <a:p>
            <a:pPr marL="0" indent="0" algn="ctr">
              <a:buNone/>
            </a:pPr>
            <a:r>
              <a:rPr lang="en-US" dirty="0">
                <a:solidFill>
                  <a:schemeClr val="accent6">
                    <a:lumMod val="75000"/>
                  </a:schemeClr>
                </a:solidFill>
              </a:rPr>
              <a:t>Protective Factors</a:t>
            </a:r>
          </a:p>
          <a:p>
            <a:r>
              <a:rPr lang="en-US" dirty="0">
                <a:solidFill>
                  <a:schemeClr val="tx1"/>
                </a:solidFill>
              </a:rPr>
              <a:t>Ability to calm oneself</a:t>
            </a:r>
          </a:p>
          <a:p>
            <a:r>
              <a:rPr lang="en-US" dirty="0">
                <a:solidFill>
                  <a:schemeClr val="tx1"/>
                </a:solidFill>
              </a:rPr>
              <a:t>Secure maternal attachment (or other attachments) </a:t>
            </a:r>
          </a:p>
          <a:p>
            <a:r>
              <a:rPr lang="en-US" dirty="0">
                <a:solidFill>
                  <a:schemeClr val="tx1"/>
                </a:solidFill>
              </a:rPr>
              <a:t>Healthy maternal mental health</a:t>
            </a:r>
          </a:p>
          <a:p>
            <a:r>
              <a:rPr lang="en-US" dirty="0">
                <a:solidFill>
                  <a:schemeClr val="tx1"/>
                </a:solidFill>
              </a:rPr>
              <a:t>Mothers’ ability to shield child &amp; discuss DV exposure</a:t>
            </a:r>
          </a:p>
          <a:p>
            <a:r>
              <a:rPr lang="en-US" dirty="0">
                <a:solidFill>
                  <a:schemeClr val="tx1"/>
                </a:solidFill>
              </a:rPr>
              <a:t>Disclosing &amp; being believed</a:t>
            </a:r>
          </a:p>
          <a:p>
            <a:r>
              <a:rPr lang="en-US" dirty="0">
                <a:solidFill>
                  <a:schemeClr val="tx1"/>
                </a:solidFill>
              </a:rPr>
              <a:t>Positive &amp; supportive peers and partners</a:t>
            </a:r>
          </a:p>
          <a:p>
            <a:r>
              <a:rPr lang="en-US" dirty="0">
                <a:solidFill>
                  <a:schemeClr val="tx1"/>
                </a:solidFill>
              </a:rPr>
              <a:t>Academic &amp;/or extracurricular involvement</a:t>
            </a:r>
          </a:p>
          <a:p>
            <a:r>
              <a:rPr lang="en-US" dirty="0">
                <a:solidFill>
                  <a:schemeClr val="tx1"/>
                </a:solidFill>
              </a:rPr>
              <a:t>Social support &amp; therapeutic interventions </a:t>
            </a:r>
          </a:p>
          <a:p>
            <a:r>
              <a:rPr lang="en-US" dirty="0">
                <a:solidFill>
                  <a:schemeClr val="tx1"/>
                </a:solidFill>
              </a:rPr>
              <a:t>Spirituality &amp; transcendence </a:t>
            </a:r>
          </a:p>
        </p:txBody>
      </p:sp>
    </p:spTree>
    <p:extLst>
      <p:ext uri="{BB962C8B-B14F-4D97-AF65-F5344CB8AC3E}">
        <p14:creationId xmlns:p14="http://schemas.microsoft.com/office/powerpoint/2010/main" val="23178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3802-2BC0-408F-B2CF-45B5CF5F56C4}"/>
              </a:ext>
            </a:extLst>
          </p:cNvPr>
          <p:cNvSpPr>
            <a:spLocks noGrp="1"/>
          </p:cNvSpPr>
          <p:nvPr>
            <p:ph type="title"/>
          </p:nvPr>
        </p:nvSpPr>
        <p:spPr>
          <a:xfrm>
            <a:off x="271220" y="274638"/>
            <a:ext cx="8229600" cy="1143000"/>
          </a:xfrm>
        </p:spPr>
        <p:txBody>
          <a:bodyPr>
            <a:normAutofit/>
          </a:bodyPr>
          <a:lstStyle/>
          <a:p>
            <a:r>
              <a:rPr lang="en-US" sz="2400" dirty="0"/>
              <a:t>Understanding Resilience &amp; Posttraumatic Growth for Practical Implications</a:t>
            </a:r>
          </a:p>
        </p:txBody>
      </p:sp>
      <p:sp>
        <p:nvSpPr>
          <p:cNvPr id="3" name="Content Placeholder 2">
            <a:extLst>
              <a:ext uri="{FF2B5EF4-FFF2-40B4-BE49-F238E27FC236}">
                <a16:creationId xmlns:a16="http://schemas.microsoft.com/office/drawing/2014/main" id="{E07DBF98-BA90-4EF2-8883-46DDAD8C3852}"/>
              </a:ext>
            </a:extLst>
          </p:cNvPr>
          <p:cNvSpPr>
            <a:spLocks noGrp="1"/>
          </p:cNvSpPr>
          <p:nvPr>
            <p:ph sz="half" idx="1"/>
          </p:nvPr>
        </p:nvSpPr>
        <p:spPr>
          <a:xfrm>
            <a:off x="457200" y="1600200"/>
            <a:ext cx="4038600" cy="4769603"/>
          </a:xfrm>
        </p:spPr>
        <p:txBody>
          <a:bodyPr>
            <a:normAutofit fontScale="70000" lnSpcReduction="20000"/>
          </a:bodyPr>
          <a:lstStyle/>
          <a:p>
            <a:pPr marL="0" indent="0">
              <a:buNone/>
            </a:pPr>
            <a:r>
              <a:rPr lang="en-US" sz="3300" b="1" dirty="0">
                <a:solidFill>
                  <a:schemeClr val="accent6">
                    <a:lumMod val="75000"/>
                  </a:schemeClr>
                </a:solidFill>
              </a:rPr>
              <a:t>Resilience: </a:t>
            </a:r>
            <a:r>
              <a:rPr lang="en-US" sz="3300" dirty="0"/>
              <a:t>“a dynamic process wherein individuals display positive adaptation despite experiences of significant adversity or trauma” </a:t>
            </a:r>
            <a:r>
              <a:rPr lang="en-US" sz="2000" dirty="0"/>
              <a:t>(</a:t>
            </a:r>
            <a:r>
              <a:rPr lang="en-US" sz="2000" dirty="0" err="1"/>
              <a:t>Luthar</a:t>
            </a:r>
            <a:r>
              <a:rPr lang="en-US" sz="2000" dirty="0"/>
              <a:t>, Cicchetti &amp; Becker, 2000, p. 543)</a:t>
            </a:r>
          </a:p>
          <a:p>
            <a:r>
              <a:rPr lang="en-US" sz="3300" dirty="0"/>
              <a:t>Pattern of positive adaptation (“doing okay,” “better-than-expected” outcomes) despite adversity</a:t>
            </a:r>
          </a:p>
          <a:p>
            <a:r>
              <a:rPr lang="en-US" sz="3300" dirty="0"/>
              <a:t>Can’t be captured at one time point</a:t>
            </a:r>
          </a:p>
          <a:p>
            <a:r>
              <a:rPr lang="en-US" sz="3300" dirty="0"/>
              <a:t>Struggling in one domain but still showing resilience</a:t>
            </a:r>
          </a:p>
          <a:p>
            <a:pPr marL="0" indent="0">
              <a:buNone/>
            </a:pPr>
            <a:endParaRPr lang="en-US" dirty="0"/>
          </a:p>
        </p:txBody>
      </p:sp>
      <p:sp>
        <p:nvSpPr>
          <p:cNvPr id="4" name="Content Placeholder 3">
            <a:extLst>
              <a:ext uri="{FF2B5EF4-FFF2-40B4-BE49-F238E27FC236}">
                <a16:creationId xmlns:a16="http://schemas.microsoft.com/office/drawing/2014/main" id="{D05CD821-FAF8-4E0E-8064-61DA1BDFEDB9}"/>
              </a:ext>
            </a:extLst>
          </p:cNvPr>
          <p:cNvSpPr>
            <a:spLocks noGrp="1"/>
          </p:cNvSpPr>
          <p:nvPr>
            <p:ph sz="half" idx="2"/>
          </p:nvPr>
        </p:nvSpPr>
        <p:spPr/>
        <p:txBody>
          <a:bodyPr>
            <a:normAutofit fontScale="70000" lnSpcReduction="20000"/>
          </a:bodyPr>
          <a:lstStyle/>
          <a:p>
            <a:pPr marL="0" indent="0">
              <a:buNone/>
            </a:pPr>
            <a:r>
              <a:rPr lang="en-US" sz="3300" b="1" dirty="0">
                <a:solidFill>
                  <a:schemeClr val="accent6">
                    <a:lumMod val="75000"/>
                  </a:schemeClr>
                </a:solidFill>
              </a:rPr>
              <a:t>Posttraumatic growth: </a:t>
            </a:r>
            <a:r>
              <a:rPr lang="en-US" sz="3300" dirty="0"/>
              <a:t>“positive psychological change experienced as a result of the struggle with highly challenging life circumstances” </a:t>
            </a:r>
            <a:r>
              <a:rPr lang="en-US" sz="2000" dirty="0"/>
              <a:t>(</a:t>
            </a:r>
            <a:r>
              <a:rPr lang="en-US" sz="2000" dirty="0" err="1"/>
              <a:t>Tedeshi</a:t>
            </a:r>
            <a:r>
              <a:rPr lang="en-US" sz="2000" dirty="0"/>
              <a:t> &amp; Calhoun, 2004, p. 1)</a:t>
            </a:r>
          </a:p>
          <a:p>
            <a:r>
              <a:rPr lang="en-US" sz="3300" dirty="0"/>
              <a:t>Growth and development that surpasses what was present before trauma occurred</a:t>
            </a:r>
          </a:p>
          <a:p>
            <a:r>
              <a:rPr lang="en-US" sz="3300" dirty="0"/>
              <a:t>Movement beyond pre-trauma levels of adaptation</a:t>
            </a:r>
          </a:p>
          <a:p>
            <a:endParaRPr lang="en-US" dirty="0"/>
          </a:p>
        </p:txBody>
      </p:sp>
    </p:spTree>
    <p:extLst>
      <p:ext uri="{BB962C8B-B14F-4D97-AF65-F5344CB8AC3E}">
        <p14:creationId xmlns:p14="http://schemas.microsoft.com/office/powerpoint/2010/main" val="22515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1471613"/>
            <a:ext cx="8867775" cy="3450431"/>
          </a:xfrm>
        </p:spPr>
        <p:txBody>
          <a:bodyPr/>
          <a:lstStyle/>
          <a:p>
            <a:r>
              <a:rPr lang="en-US" dirty="0"/>
              <a:t>Practical Implications</a:t>
            </a:r>
          </a:p>
        </p:txBody>
      </p:sp>
      <p:sp>
        <p:nvSpPr>
          <p:cNvPr id="4" name="Rectangle 3"/>
          <p:cNvSpPr/>
          <p:nvPr/>
        </p:nvSpPr>
        <p:spPr>
          <a:xfrm>
            <a:off x="123824" y="154030"/>
            <a:ext cx="9020175" cy="6740307"/>
          </a:xfrm>
          <a:prstGeom prst="rect">
            <a:avLst/>
          </a:prstGeom>
        </p:spPr>
        <p:txBody>
          <a:bodyPr wrap="square">
            <a:spAutoFit/>
          </a:bodyPr>
          <a:lstStyle/>
          <a:p>
            <a:pPr defTabSz="342900"/>
            <a:r>
              <a:rPr lang="en-US" dirty="0">
                <a:solidFill>
                  <a:srgbClr val="222222"/>
                </a:solidFill>
                <a:latin typeface="Corbel" panose="020B0503020204020204"/>
              </a:rPr>
              <a:t>One feeling I remember, and of course couldn't put the words to until much older, was that throughout my experience as a child witness to coercive controlling violence, </a:t>
            </a:r>
            <a:r>
              <a:rPr lang="en-US" dirty="0">
                <a:solidFill>
                  <a:srgbClr val="4A66AC"/>
                </a:solidFill>
                <a:latin typeface="Corbel" panose="020B0503020204020204"/>
              </a:rPr>
              <a:t>I could almost sense the implicit bias of professionals that worked with me</a:t>
            </a:r>
            <a:r>
              <a:rPr lang="en-US" dirty="0">
                <a:solidFill>
                  <a:srgbClr val="222222"/>
                </a:solidFill>
                <a:latin typeface="Corbel" panose="020B0503020204020204"/>
              </a:rPr>
              <a:t>. I experienced some pretty awful stuff in my home growing up, absolutely, </a:t>
            </a:r>
            <a:r>
              <a:rPr lang="en-US" dirty="0">
                <a:solidFill>
                  <a:srgbClr val="4A66AC"/>
                </a:solidFill>
                <a:latin typeface="Corbel" panose="020B0503020204020204"/>
              </a:rPr>
              <a:t>but the truth is I was a relatively resilient kid throughout</a:t>
            </a:r>
            <a:r>
              <a:rPr lang="en-US" dirty="0">
                <a:solidFill>
                  <a:srgbClr val="222222"/>
                </a:solidFill>
                <a:latin typeface="Corbel" panose="020B0503020204020204"/>
              </a:rPr>
              <a:t>. Being interviewed by different professionals, I often felt they were searching for particular answers, or for me to exhibit some expected behavior, </a:t>
            </a:r>
            <a:r>
              <a:rPr lang="en-US" dirty="0">
                <a:solidFill>
                  <a:srgbClr val="4A66AC"/>
                </a:solidFill>
                <a:latin typeface="Corbel" panose="020B0503020204020204"/>
              </a:rPr>
              <a:t>rather than learning about what made me uniquely me.</a:t>
            </a:r>
          </a:p>
          <a:p>
            <a:pPr defTabSz="342900"/>
            <a:endParaRPr lang="en-US" dirty="0">
              <a:solidFill>
                <a:srgbClr val="222222"/>
              </a:solidFill>
              <a:latin typeface="Corbel" panose="020B0503020204020204"/>
            </a:endParaRPr>
          </a:p>
          <a:p>
            <a:pPr defTabSz="342900"/>
            <a:r>
              <a:rPr lang="en-US" dirty="0">
                <a:solidFill>
                  <a:srgbClr val="222222"/>
                </a:solidFill>
                <a:latin typeface="Corbel" panose="020B0503020204020204"/>
              </a:rPr>
              <a:t>Another thing that has always bothered me is the narrative that I (and people like me) am who I am "despite" my experiences. </a:t>
            </a:r>
            <a:r>
              <a:rPr lang="en-US" dirty="0">
                <a:solidFill>
                  <a:srgbClr val="4A66AC"/>
                </a:solidFill>
                <a:latin typeface="Corbel" panose="020B0503020204020204"/>
              </a:rPr>
              <a:t>I firmly believe I am who I am as a direct result of my home growing up, violence and all.</a:t>
            </a:r>
            <a:r>
              <a:rPr lang="en-US" dirty="0">
                <a:solidFill>
                  <a:srgbClr val="222222"/>
                </a:solidFill>
                <a:latin typeface="Corbel" panose="020B0503020204020204"/>
              </a:rPr>
              <a:t> Growing up, I saw examples of extreme emotional dysregulation, manipulative communication, physical violence, parentification...in some ways my coping skills and personality grew in opposition to these behaviors</a:t>
            </a:r>
            <a:r>
              <a:rPr lang="en-US" dirty="0">
                <a:solidFill>
                  <a:srgbClr val="4A66AC"/>
                </a:solidFill>
                <a:latin typeface="Corbel" panose="020B0503020204020204"/>
              </a:rPr>
              <a:t>. I also had the steadfast example of survivorship in my mother along the way. I also benefitted from a legal system that ultimately decided I should not be alone with my father because of how he treated my mother.</a:t>
            </a:r>
            <a:r>
              <a:rPr lang="en-US" dirty="0">
                <a:solidFill>
                  <a:srgbClr val="222222"/>
                </a:solidFill>
                <a:latin typeface="Corbel" panose="020B0503020204020204"/>
              </a:rPr>
              <a:t> At the same time, for all the ways in which he couldn't love my mother and me in healthy ways much of the time - there was still some good in him. Leaving space for that good and his complexity, has allowed me to thank him in some ways for some of the goodness in me. </a:t>
            </a:r>
            <a:r>
              <a:rPr lang="en-US" dirty="0">
                <a:solidFill>
                  <a:srgbClr val="4A66AC"/>
                </a:solidFill>
                <a:latin typeface="Corbel" panose="020B0503020204020204"/>
              </a:rPr>
              <a:t>All of this lead me developing what I know is a healthy emotional intelligence which has helped me immensely in my relationships, profession, and in my own self-inquiry. </a:t>
            </a:r>
          </a:p>
          <a:p>
            <a:pPr defTabSz="342900"/>
            <a:br>
              <a:rPr lang="en-US" dirty="0">
                <a:solidFill>
                  <a:srgbClr val="222222"/>
                </a:solidFill>
                <a:latin typeface="Corbel" panose="020B0503020204020204"/>
              </a:rPr>
            </a:br>
            <a:r>
              <a:rPr lang="en-US" dirty="0">
                <a:solidFill>
                  <a:srgbClr val="222222"/>
                </a:solidFill>
                <a:latin typeface="Corbel" panose="020B0503020204020204"/>
              </a:rPr>
              <a:t>All of this to say that resilience and growth after trauma, at least from my own experience, is probably due to a complex a mix of heritage, time and place, DNA, and probably some magic. </a:t>
            </a:r>
            <a:r>
              <a:rPr lang="en-US" dirty="0">
                <a:solidFill>
                  <a:srgbClr val="4A66AC"/>
                </a:solidFill>
                <a:latin typeface="Corbel" panose="020B0503020204020204"/>
              </a:rPr>
              <a:t>Also, dogs. </a:t>
            </a:r>
          </a:p>
        </p:txBody>
      </p:sp>
    </p:spTree>
    <p:extLst>
      <p:ext uri="{BB962C8B-B14F-4D97-AF65-F5344CB8AC3E}">
        <p14:creationId xmlns:p14="http://schemas.microsoft.com/office/powerpoint/2010/main" val="9455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3548"/>
            <a:ext cx="8686800" cy="1143000"/>
          </a:xfrm>
          <a:solidFill>
            <a:srgbClr val="FF8200"/>
          </a:solidFill>
          <a:ln w="28575">
            <a:solidFill>
              <a:schemeClr val="tx1"/>
            </a:solidFill>
          </a:ln>
        </p:spPr>
        <p:txBody>
          <a:bodyPr>
            <a:noAutofit/>
          </a:bodyPr>
          <a:lstStyle/>
          <a:p>
            <a:r>
              <a:rPr lang="en-US" sz="3400" dirty="0"/>
              <a:t>Children's Exposure to Domestic Violence: </a:t>
            </a:r>
            <a:br>
              <a:rPr lang="en-US" sz="3400" dirty="0"/>
            </a:br>
            <a:r>
              <a:rPr lang="en-US" sz="3400" dirty="0"/>
              <a:t>A Risk &amp; Resilience Perspective</a:t>
            </a:r>
          </a:p>
        </p:txBody>
      </p:sp>
      <p:sp>
        <p:nvSpPr>
          <p:cNvPr id="5" name="Subtitle 4"/>
          <p:cNvSpPr>
            <a:spLocks noGrp="1"/>
          </p:cNvSpPr>
          <p:nvPr>
            <p:ph type="subTitle" idx="1"/>
          </p:nvPr>
        </p:nvSpPr>
        <p:spPr>
          <a:xfrm>
            <a:off x="1371600" y="2291939"/>
            <a:ext cx="6400800" cy="1539397"/>
          </a:xfrm>
        </p:spPr>
        <p:txBody>
          <a:bodyPr>
            <a:normAutofit fontScale="70000" lnSpcReduction="20000"/>
          </a:bodyPr>
          <a:lstStyle/>
          <a:p>
            <a:r>
              <a:rPr lang="en-US" sz="3100" dirty="0"/>
              <a:t>Megan Haselschwerdt, Ph.D.</a:t>
            </a:r>
          </a:p>
          <a:p>
            <a:r>
              <a:rPr lang="en-US" sz="2400" dirty="0"/>
              <a:t>Associate Professor, Child &amp; Family Studies</a:t>
            </a:r>
          </a:p>
          <a:p>
            <a:endParaRPr lang="en-US" sz="2400" dirty="0"/>
          </a:p>
          <a:p>
            <a:r>
              <a:rPr lang="en-US" sz="5400" u="sng" dirty="0">
                <a:highlight>
                  <a:srgbClr val="FFFF00"/>
                </a:highlight>
              </a:rPr>
              <a:t>mhasel@utk.edu</a:t>
            </a:r>
          </a:p>
          <a:p>
            <a:endParaRPr lang="en-US" dirty="0"/>
          </a:p>
          <a:p>
            <a:endParaRPr lang="en-US" dirty="0"/>
          </a:p>
        </p:txBody>
      </p:sp>
      <p:grpSp>
        <p:nvGrpSpPr>
          <p:cNvPr id="4" name="Group 3"/>
          <p:cNvGrpSpPr/>
          <p:nvPr/>
        </p:nvGrpSpPr>
        <p:grpSpPr>
          <a:xfrm>
            <a:off x="7931823" y="5120639"/>
            <a:ext cx="1120737" cy="1147403"/>
            <a:chOff x="9494678" y="2678367"/>
            <a:chExt cx="2498827" cy="233932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678" y="2678367"/>
              <a:ext cx="2498827" cy="2339328"/>
            </a:xfrm>
            <a:prstGeom prst="rect">
              <a:avLst/>
            </a:prstGeom>
          </p:spPr>
        </p:pic>
        <p:pic>
          <p:nvPicPr>
            <p:cNvPr id="7" name="Picture 6"/>
            <p:cNvPicPr>
              <a:picLocks noChangeAspect="1"/>
            </p:cNvPicPr>
            <p:nvPr/>
          </p:nvPicPr>
          <p:blipFill rotWithShape="1">
            <a:blip r:embed="rId4"/>
            <a:srcRect l="52481" t="12538" r="3613" b="12379"/>
            <a:stretch/>
          </p:blipFill>
          <p:spPr>
            <a:xfrm>
              <a:off x="11650564" y="2678367"/>
              <a:ext cx="342941" cy="328409"/>
            </a:xfrm>
            <a:prstGeom prst="rect">
              <a:avLst/>
            </a:prstGeom>
          </p:spPr>
        </p:pic>
      </p:grpSp>
    </p:spTree>
    <p:extLst>
      <p:ext uri="{BB962C8B-B14F-4D97-AF65-F5344CB8AC3E}">
        <p14:creationId xmlns:p14="http://schemas.microsoft.com/office/powerpoint/2010/main" val="180121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many youth are exposed to DV each year?</a:t>
            </a:r>
          </a:p>
        </p:txBody>
      </p:sp>
      <p:sp>
        <p:nvSpPr>
          <p:cNvPr id="5" name="Content Placeholder 4"/>
          <p:cNvSpPr>
            <a:spLocks noGrp="1"/>
          </p:cNvSpPr>
          <p:nvPr>
            <p:ph idx="1"/>
          </p:nvPr>
        </p:nvSpPr>
        <p:spPr>
          <a:xfrm>
            <a:off x="457200" y="1600200"/>
            <a:ext cx="8487508" cy="4525963"/>
          </a:xfrm>
        </p:spPr>
        <p:txBody>
          <a:bodyPr>
            <a:normAutofit/>
          </a:bodyPr>
          <a:lstStyle/>
          <a:p>
            <a:r>
              <a:rPr lang="en-US" dirty="0"/>
              <a:t>Between 7 to 15.5 million youth are exposed to DV </a:t>
            </a:r>
            <a:r>
              <a:rPr lang="en-US" sz="1800" dirty="0"/>
              <a:t>(McDonald et al., 2006) </a:t>
            </a:r>
          </a:p>
          <a:p>
            <a:pPr lvl="1"/>
            <a:r>
              <a:rPr lang="en-US" sz="3200" dirty="0"/>
              <a:t>3.5-7.5 million are exposed to severe DV</a:t>
            </a:r>
          </a:p>
          <a:p>
            <a:r>
              <a:rPr lang="en-US" dirty="0"/>
              <a:t>6.6% versus 25% of all youth </a:t>
            </a:r>
            <a:r>
              <a:rPr lang="en-US" sz="1800" dirty="0"/>
              <a:t>(Hamby et al., 2011; </a:t>
            </a:r>
            <a:r>
              <a:rPr lang="en-US" sz="1800" dirty="0" err="1"/>
              <a:t>Finkelhor</a:t>
            </a:r>
            <a:r>
              <a:rPr lang="en-US" sz="1800" dirty="0"/>
              <a:t> et al., 2009)</a:t>
            </a:r>
          </a:p>
          <a:p>
            <a:r>
              <a:rPr lang="en-US" dirty="0"/>
              <a:t>US $55,000 average cost to the national economy per child </a:t>
            </a:r>
            <a:r>
              <a:rPr lang="de-DE" sz="1800" dirty="0"/>
              <a:t>(Holmes et al., 2018)</a:t>
            </a:r>
            <a:endParaRPr lang="en-US" sz="1800" dirty="0"/>
          </a:p>
          <a:p>
            <a:pPr lvl="1"/>
            <a:r>
              <a:rPr lang="en-US" dirty="0"/>
              <a:t>$55 billion for all DV-exposed children</a:t>
            </a:r>
            <a:endParaRPr lang="en-US" sz="1400" dirty="0"/>
          </a:p>
        </p:txBody>
      </p:sp>
    </p:spTree>
    <p:extLst>
      <p:ext uri="{BB962C8B-B14F-4D97-AF65-F5344CB8AC3E}">
        <p14:creationId xmlns:p14="http://schemas.microsoft.com/office/powerpoint/2010/main" val="32591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29" y="93263"/>
            <a:ext cx="8534400" cy="1143000"/>
          </a:xfrm>
        </p:spPr>
        <p:txBody>
          <a:bodyPr>
            <a:normAutofit fontScale="90000"/>
          </a:bodyPr>
          <a:lstStyle/>
          <a:p>
            <a:r>
              <a:rPr lang="en-US" dirty="0"/>
              <a:t>National Survey of Children’s Exposure to Violence </a:t>
            </a:r>
            <a:r>
              <a:rPr lang="en-US" sz="2200" dirty="0"/>
              <a:t>(Hamby et al., 2011)</a:t>
            </a:r>
          </a:p>
        </p:txBody>
      </p:sp>
      <p:pic>
        <p:nvPicPr>
          <p:cNvPr id="5" name="Picture 4"/>
          <p:cNvPicPr>
            <a:picLocks noChangeAspect="1"/>
          </p:cNvPicPr>
          <p:nvPr/>
        </p:nvPicPr>
        <p:blipFill>
          <a:blip r:embed="rId3"/>
          <a:stretch>
            <a:fillRect/>
          </a:stretch>
        </p:blipFill>
        <p:spPr>
          <a:xfrm>
            <a:off x="0" y="1278622"/>
            <a:ext cx="5316071" cy="5548385"/>
          </a:xfrm>
          <a:prstGeom prst="rect">
            <a:avLst/>
          </a:prstGeom>
        </p:spPr>
      </p:pic>
      <p:sp>
        <p:nvSpPr>
          <p:cNvPr id="2" name="Content Placeholder 1"/>
          <p:cNvSpPr>
            <a:spLocks noGrp="1"/>
          </p:cNvSpPr>
          <p:nvPr>
            <p:ph idx="1"/>
          </p:nvPr>
        </p:nvSpPr>
        <p:spPr>
          <a:xfrm>
            <a:off x="5087698" y="1360264"/>
            <a:ext cx="4056302" cy="1083961"/>
          </a:xfrm>
        </p:spPr>
        <p:txBody>
          <a:bodyPr>
            <a:normAutofit lnSpcReduction="10000"/>
          </a:bodyPr>
          <a:lstStyle/>
          <a:p>
            <a:pPr marL="0" indent="0" algn="ctr">
              <a:buNone/>
            </a:pPr>
            <a:r>
              <a:rPr lang="en-US" sz="2400" dirty="0">
                <a:solidFill>
                  <a:schemeClr val="accent6">
                    <a:lumMod val="75000"/>
                  </a:schemeClr>
                </a:solidFill>
              </a:rPr>
              <a:t>2011 U.S. National telephone survey of 4,503 youth (1 mo.-17 yrs.)</a:t>
            </a:r>
          </a:p>
          <a:p>
            <a:endParaRPr lang="en-US" dirty="0"/>
          </a:p>
        </p:txBody>
      </p:sp>
      <p:pic>
        <p:nvPicPr>
          <p:cNvPr id="9" name="Picture 8"/>
          <p:cNvPicPr>
            <a:picLocks noChangeAspect="1"/>
          </p:cNvPicPr>
          <p:nvPr/>
        </p:nvPicPr>
        <p:blipFill>
          <a:blip r:embed="rId4"/>
          <a:stretch>
            <a:fillRect/>
          </a:stretch>
        </p:blipFill>
        <p:spPr>
          <a:xfrm>
            <a:off x="5459505" y="2492410"/>
            <a:ext cx="3397624" cy="4334597"/>
          </a:xfrm>
          <a:prstGeom prst="rect">
            <a:avLst/>
          </a:prstGeom>
        </p:spPr>
      </p:pic>
      <p:pic>
        <p:nvPicPr>
          <p:cNvPr id="10" name="Content Placeholder 6"/>
          <p:cNvPicPr>
            <a:picLocks noChangeAspect="1"/>
          </p:cNvPicPr>
          <p:nvPr/>
        </p:nvPicPr>
        <p:blipFill>
          <a:blip r:embed="rId5"/>
          <a:stretch>
            <a:fillRect/>
          </a:stretch>
        </p:blipFill>
        <p:spPr>
          <a:xfrm>
            <a:off x="2947402" y="1195133"/>
            <a:ext cx="3504486" cy="5617745"/>
          </a:xfrm>
          <a:prstGeom prst="rect">
            <a:avLst/>
          </a:prstGeom>
          <a:ln w="76200">
            <a:solidFill>
              <a:schemeClr val="accent2"/>
            </a:solidFill>
          </a:ln>
        </p:spPr>
      </p:pic>
    </p:spTree>
    <p:extLst>
      <p:ext uri="{BB962C8B-B14F-4D97-AF65-F5344CB8AC3E}">
        <p14:creationId xmlns:p14="http://schemas.microsoft.com/office/powerpoint/2010/main" val="281940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32298" y="1417638"/>
            <a:ext cx="7840493" cy="460378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737781" y="1803265"/>
            <a:ext cx="7629525" cy="2628900"/>
          </a:xfrm>
          <a:prstGeom prst="rect">
            <a:avLst/>
          </a:prstGeom>
        </p:spPr>
      </p:pic>
    </p:spTree>
    <p:extLst>
      <p:ext uri="{BB962C8B-B14F-4D97-AF65-F5344CB8AC3E}">
        <p14:creationId xmlns:p14="http://schemas.microsoft.com/office/powerpoint/2010/main" val="246402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32298" y="2529194"/>
            <a:ext cx="7840493" cy="349222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26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3"/>
          <a:stretch>
            <a:fillRect/>
          </a:stretch>
        </p:blipFill>
        <p:spPr>
          <a:xfrm>
            <a:off x="457200" y="1417638"/>
            <a:ext cx="8229600" cy="4821603"/>
          </a:xfrm>
          <a:prstGeom prst="rect">
            <a:avLst/>
          </a:prstGeom>
        </p:spPr>
      </p:pic>
      <p:sp>
        <p:nvSpPr>
          <p:cNvPr id="9" name="Rectangle 8"/>
          <p:cNvSpPr/>
          <p:nvPr/>
        </p:nvSpPr>
        <p:spPr>
          <a:xfrm>
            <a:off x="632298" y="2908570"/>
            <a:ext cx="7840493" cy="311285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708034" y="2917279"/>
            <a:ext cx="7689020" cy="2062103"/>
          </a:xfrm>
          <a:prstGeom prst="rect">
            <a:avLst/>
          </a:prstGeom>
          <a:noFill/>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“There have been times where I had to jump into the middle of them to stop him from hitting her because he would never hit me . . . so I would always try to use myself to protect my mom from him whenever I could.” (London)</a:t>
            </a:r>
          </a:p>
          <a:p>
            <a:endParaRPr lang="en-US" sz="22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496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540496" cy="1143000"/>
          </a:xfrm>
        </p:spPr>
        <p:txBody>
          <a:bodyPr>
            <a:normAutofit/>
          </a:bodyPr>
          <a:lstStyle/>
          <a:p>
            <a:r>
              <a:rPr lang="en-US" dirty="0"/>
              <a:t>How are youth exposed to DV?</a:t>
            </a:r>
          </a:p>
        </p:txBody>
      </p:sp>
      <p:pic>
        <p:nvPicPr>
          <p:cNvPr id="8" name="Content Placeholder 7"/>
          <p:cNvPicPr>
            <a:picLocks noGrp="1" noChangeAspect="1"/>
          </p:cNvPicPr>
          <p:nvPr>
            <p:ph idx="1"/>
          </p:nvPr>
        </p:nvPicPr>
        <p:blipFill>
          <a:blip r:embed="rId2"/>
          <a:stretch>
            <a:fillRect/>
          </a:stretch>
        </p:blipFill>
        <p:spPr>
          <a:xfrm>
            <a:off x="457200" y="1417638"/>
            <a:ext cx="8229600" cy="4821603"/>
          </a:xfrm>
          <a:prstGeom prst="rect">
            <a:avLst/>
          </a:prstGeom>
        </p:spPr>
      </p:pic>
      <p:sp>
        <p:nvSpPr>
          <p:cNvPr id="9" name="Rectangle 8"/>
          <p:cNvSpPr/>
          <p:nvPr/>
        </p:nvSpPr>
        <p:spPr>
          <a:xfrm>
            <a:off x="632298" y="3249038"/>
            <a:ext cx="7840493" cy="277238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bg1"/>
                </a:solidFill>
                <a:latin typeface="Arial" panose="020B0604020202020204" pitchFamily="34" charset="0"/>
                <a:cs typeface="Arial" panose="020B0604020202020204" pitchFamily="34" charset="0"/>
              </a:rPr>
              <a:t>“I think I stopped [intervening] after the first 4 or 5 times because I was tired of getting thrown. My dad would like literally pick me up and throw me across the room to get me out of the way.” (Caitlin)</a:t>
            </a:r>
          </a:p>
        </p:txBody>
      </p:sp>
    </p:spTree>
    <p:extLst>
      <p:ext uri="{BB962C8B-B14F-4D97-AF65-F5344CB8AC3E}">
        <p14:creationId xmlns:p14="http://schemas.microsoft.com/office/powerpoint/2010/main" val="30894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cre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Meta In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ncy Picture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rt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5738</TotalTime>
  <Words>4304</Words>
  <Application>Microsoft Office PowerPoint</Application>
  <PresentationFormat>On-screen Show (4:3)</PresentationFormat>
  <Paragraphs>339</Paragraphs>
  <Slides>35</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Calibri</vt:lpstr>
      <vt:lpstr>Corbel</vt:lpstr>
      <vt:lpstr>Georgia</vt:lpstr>
      <vt:lpstr>Wingdings</vt:lpstr>
      <vt:lpstr>Wingdings 2</vt:lpstr>
      <vt:lpstr>Title Screens</vt:lpstr>
      <vt:lpstr>Content: Meta Info</vt:lpstr>
      <vt:lpstr>Fancy Pictures</vt:lpstr>
      <vt:lpstr>Charts</vt:lpstr>
      <vt:lpstr>Frame</vt:lpstr>
      <vt:lpstr>Children's Exposure to Domestic Violence:  A Risk &amp; Resilience Perspective</vt:lpstr>
      <vt:lpstr>Presentation Plan</vt:lpstr>
      <vt:lpstr>What is domestic violence </vt:lpstr>
      <vt:lpstr>How many youth are exposed to DV each year?</vt:lpstr>
      <vt:lpstr>National Survey of Children’s Exposure to Violence (Hamby et al., 2011)</vt:lpstr>
      <vt:lpstr>How are youth exposed to DV?</vt:lpstr>
      <vt:lpstr>How are youth exposed to DV?</vt:lpstr>
      <vt:lpstr>How are youth exposed to DV?</vt:lpstr>
      <vt:lpstr>How are youth exposed to DV?</vt:lpstr>
      <vt:lpstr>How are youth exposed to DV?</vt:lpstr>
      <vt:lpstr>How are youth exposed to DV?</vt:lpstr>
      <vt:lpstr>How are youth exposed to DV?</vt:lpstr>
      <vt:lpstr>How are youth exposed to DV?</vt:lpstr>
      <vt:lpstr>How are youth exposed to DV?</vt:lpstr>
      <vt:lpstr>How are youth exposed to DV?</vt:lpstr>
      <vt:lpstr>How are youth exposed to DV?</vt:lpstr>
      <vt:lpstr>How are youth exposed to DV?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Adverse Childhood Experiences (ACEs)</vt:lpstr>
      <vt:lpstr>CDC-Kaiser Permanente Adverse Childhood Experiences (ACEs) Study (Felitti et al., 1998)</vt:lpstr>
      <vt:lpstr>PowerPoint Presentation</vt:lpstr>
      <vt:lpstr>PowerPoint Presentation</vt:lpstr>
      <vt:lpstr>ACE  Pyramid</vt:lpstr>
      <vt:lpstr>PowerPoint Presentation</vt:lpstr>
      <vt:lpstr>Moderating Factors</vt:lpstr>
      <vt:lpstr>Understanding Resilience &amp; Posttraumatic Growth for Practical Implications</vt:lpstr>
      <vt:lpstr>Practical Implications</vt:lpstr>
      <vt:lpstr>Children's Exposure to Domestic Violence:  A Risk &amp; Resilience Perspective</vt:lpstr>
    </vt:vector>
  </TitlesOfParts>
  <Company>University of Tennessee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 PowerPoint Template 2015 ver 1</dc:title>
  <dc:creator>England, Susan Elizabeth</dc:creator>
  <cp:lastModifiedBy>Haselschwerdt, Megan</cp:lastModifiedBy>
  <cp:revision>211</cp:revision>
  <dcterms:created xsi:type="dcterms:W3CDTF">2014-12-02T19:58:44Z</dcterms:created>
  <dcterms:modified xsi:type="dcterms:W3CDTF">2020-09-28T17:49:26Z</dcterms:modified>
</cp:coreProperties>
</file>